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4.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5.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6.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2_4342A172.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4_3E4FD453.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3_56629F13.xml" ContentType="application/vnd.ms-powerpoint.comments+xml"/>
  <Override PartName="/ppt/comments/modernComment_107_EB9E6A6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6_8EB06CA.xml" ContentType="application/vnd.ms-powerpoint.comments+xml"/>
  <Override PartName="/ppt/notesSlides/notesSlide15.xml" ContentType="application/vnd.openxmlformats-officedocument.presentationml.notesSlide+xml"/>
  <Override PartName="/ppt/comments/modernComment_101_77944666.xml" ContentType="application/vnd.ms-powerpoint.comments+xml"/>
  <Override PartName="/ppt/notesSlides/notesSlide16.xml" ContentType="application/vnd.openxmlformats-officedocument.presentationml.notesSlide+xml"/>
  <Override PartName="/ppt/comments/modernComment_10B_6CF7997.xml" ContentType="application/vnd.ms-powerpoint.comments+xml"/>
  <Override PartName="/ppt/notesSlides/notesSlide17.xml" ContentType="application/vnd.openxmlformats-officedocument.presentationml.notesSlide+xml"/>
  <Override PartName="/ppt/comments/modernComment_7FFFFFFE_AD45295D.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21" r:id="rId6"/>
    <p:sldMasterId id="2147485446" r:id="rId7"/>
    <p:sldMasterId id="2147485491" r:id="rId8"/>
    <p:sldMasterId id="2147485496" r:id="rId9"/>
    <p:sldMasterId id="2147483648" r:id="rId10"/>
  </p:sldMasterIdLst>
  <p:notesMasterIdLst>
    <p:notesMasterId r:id="rId41"/>
  </p:notesMasterIdLst>
  <p:handoutMasterIdLst>
    <p:handoutMasterId r:id="rId42"/>
  </p:handoutMasterIdLst>
  <p:sldIdLst>
    <p:sldId id="256" r:id="rId11"/>
    <p:sldId id="2147483621" r:id="rId12"/>
    <p:sldId id="300" r:id="rId13"/>
    <p:sldId id="2147483627" r:id="rId14"/>
    <p:sldId id="258" r:id="rId15"/>
    <p:sldId id="308" r:id="rId16"/>
    <p:sldId id="295" r:id="rId17"/>
    <p:sldId id="269" r:id="rId18"/>
    <p:sldId id="260" r:id="rId19"/>
    <p:sldId id="261" r:id="rId20"/>
    <p:sldId id="264" r:id="rId21"/>
    <p:sldId id="2147483647" r:id="rId22"/>
    <p:sldId id="2147483601" r:id="rId23"/>
    <p:sldId id="2147483504" r:id="rId24"/>
    <p:sldId id="259" r:id="rId25"/>
    <p:sldId id="263" r:id="rId26"/>
    <p:sldId id="298" r:id="rId27"/>
    <p:sldId id="278" r:id="rId28"/>
    <p:sldId id="257" r:id="rId29"/>
    <p:sldId id="286" r:id="rId30"/>
    <p:sldId id="262" r:id="rId31"/>
    <p:sldId id="267" r:id="rId32"/>
    <p:sldId id="2147483646" r:id="rId33"/>
    <p:sldId id="284" r:id="rId34"/>
    <p:sldId id="283" r:id="rId35"/>
    <p:sldId id="280" r:id="rId36"/>
    <p:sldId id="301" r:id="rId37"/>
    <p:sldId id="274" r:id="rId38"/>
    <p:sldId id="2147483490" r:id="rId39"/>
    <p:sldId id="268" r:id="rId40"/>
  </p:sldIdLst>
  <p:sldSz cx="12192000" cy="6858000"/>
  <p:notesSz cx="7102475" cy="93884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A3CF91-6600-43EA-B676-37F8A3B861B5}">
          <p14:sldIdLst>
            <p14:sldId id="256"/>
            <p14:sldId id="2147483621"/>
            <p14:sldId id="300"/>
            <p14:sldId id="2147483627"/>
            <p14:sldId id="258"/>
            <p14:sldId id="308"/>
            <p14:sldId id="295"/>
            <p14:sldId id="269"/>
            <p14:sldId id="260"/>
            <p14:sldId id="261"/>
            <p14:sldId id="264"/>
            <p14:sldId id="2147483647"/>
            <p14:sldId id="2147483601"/>
            <p14:sldId id="2147483504"/>
            <p14:sldId id="259"/>
            <p14:sldId id="263"/>
            <p14:sldId id="298"/>
            <p14:sldId id="278"/>
            <p14:sldId id="257"/>
            <p14:sldId id="286"/>
          </p14:sldIdLst>
        </p14:section>
        <p14:section name="Appendix" id="{952E9F78-C5D4-441B-A0F9-AE6E0E41D37D}">
          <p14:sldIdLst>
            <p14:sldId id="262"/>
            <p14:sldId id="267"/>
            <p14:sldId id="2147483646"/>
          </p14:sldIdLst>
        </p14:section>
        <p14:section name="Rubrics" id="{D3135584-1741-4E8D-97FE-7E080A9D513A}">
          <p14:sldIdLst>
            <p14:sldId id="284"/>
            <p14:sldId id="283"/>
            <p14:sldId id="280"/>
            <p14:sldId id="301"/>
            <p14:sldId id="274"/>
            <p14:sldId id="2147483490"/>
            <p14:sldId id="268"/>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65A2102-D2B8-002B-224D-DF3CC05F8EDA}" name="Ben Byrd" initials="BB" userId="S::benbyrd@microsoft.com::d8b50eb7-09ed-4c54-98d6-16985d2e3f5d" providerId="AD"/>
  <p188:author id="{3214A503-4AA5-7EFE-1A5A-326A4B366189}" name="Cristian Teodorescu" initials="CT" userId="S::cristiat@ntdev.microsoft.com::89f95c04-e056-4772-8ed0-98da525e86b5" providerId="AD"/>
  <p188:author id="{F5CCAA05-DF64-19A3-FEAA-0CA74ED8A6DD}" name="Dheeraj Manghnani" initials="DM" userId="S::dheerajm@microsoft.com::81f3e65d-3f8e-4a4f-a654-2927648eb025" providerId="AD"/>
  <p188:author id="{E7EDFA07-9110-B35A-4178-44C2E2458021}" name="Shanell Guardo" initials="SG" userId="S::sguardo@microsoft.com::f9c32c83-4aed-44b2-ad2e-83c46e6dba82" providerId="AD"/>
  <p188:author id="{E5C7A80C-E334-3B0E-1D3B-067BA1C13432}" name="Nate Bahta" initials="NB" userId="S::nabahta@microsoft.com::d718f153-d623-4878-920f-821021bf6fed" providerId="AD"/>
  <p188:author id="{2952B714-497E-E5DD-459A-3AD942AEE861}" name="Ruhiyyih Mahalati" initials="RM" userId="S::ruhim@microsoft.com::e83d3f2e-3174-40bb-9620-656888e129f8" providerId="AD"/>
  <p188:author id="{6B101419-D2AD-362D-653B-FA2533134E46}" name="Bryan Alexander" initials="" userId="S::bryana@microsoft.com::8187c14f-edfc-41e7-9f7d-7f0d214375cb" providerId="AD"/>
  <p188:author id="{D9D8B11D-3B11-E75E-44DB-7D2DDEE7C984}" name="Ashleigh Bell" initials="AB" userId="S::asbel@microsoft.com::84b3593c-1856-42a5-9ed7-b99ab01bee1d" providerId="AD"/>
  <p188:author id="{C99B1D1E-B22B-464F-1DE5-725A962EAF07}" name="Nate Bahta" initials="NB" userId="Nate Bahta" providerId="None"/>
  <p188:author id="{325DC229-2A5F-DB3F-AA1B-3CF7B52ADE46}" name="Luke Klimasauskas" initials="LK" userId="S::luklimas@microsoft.com::9bf2ea7f-fae4-48f9-8ee7-42899f80c2f8" providerId="AD"/>
  <p188:author id="{3A9A142C-C814-F04F-C8B5-D2C89EC45A09}" name="Dan Putnam" initials="DP" userId="S::daputnam@microsoft.com::06b1ea49-e635-4753-bf95-3aacdf13d820" providerId="AD"/>
  <p188:author id="{2956482E-BD74-659C-050B-5672675D19BD}" name="Varun Ramesh" initials="VR" userId="S::varunramesh@microsoft.com::877b6287-4683-4baf-912f-884d18f5e1db" providerId="AD"/>
  <p188:author id="{CAACC737-FF23-67E5-B8EE-4953F0B49EE1}" name="Fred Bhesania" initials="FB" userId="S::fredbh@microsoft.com::0d085505-b515-4657-b6ec-67f1ed165646" providerId="AD"/>
  <p188:author id="{1270643A-EB0B-8810-8694-31F8625C8411}" name="Janaina Bueno" initials="" userId="S::janainag@microsoft.com::b17aafe1-aae8-41c3-a33d-263c17c66f29" providerId="AD"/>
  <p188:author id="{6490AF3F-7FC7-0521-798F-C2BF96DDD554}" name="Ayano Hitotsubashi" initials="AH" userId="S::ayahito@microsoft.com::1cac60ed-e45e-437c-9673-2776294d08a0" providerId="AD"/>
  <p188:author id="{C3CBF73F-D141-0DF9-4245-94CC296A781F}" name="Jeff Davis" initials="" userId="S::jefferd@ntdev.microsoft.com::46c0f8c9-6058-43b6-9cfc-15abad34ce73" providerId="AD"/>
  <p188:author id="{8DCEB741-6974-79DE-7568-1D11020ADB0E}" name="Marcus Swenson" initials="MS" userId="S::mswenson@microsoft.com::39d9465f-cb60-44e1-867e-d86f584f0b51" providerId="AD"/>
  <p188:author id="{379EF441-F700-D4EC-96C2-71F4C47B01DA}" name="Taiba Choudhary" initials="TC" userId="S::tachoud@microsoft.com::5aebd714-ba3b-474f-8922-bf9f6b804c40" providerId="AD"/>
  <p188:author id="{55C48F46-3FCE-DB6D-5433-1CF52CFF4691}" name="Monika Sinha" initials="" userId="S::monikasi@microsoft.com::409bbb55-13e6-41d7-9ab5-7ff84ce39ba6" providerId="AD"/>
  <p188:author id="{5EDC4447-24D4-898E-D797-23D61097B15D}" name="Vinayak Karnataki" initials="VK" userId="S::vink@microsoft.com::278457a5-e155-451e-ae4e-f043758af22b" providerId="AD"/>
  <p188:author id="{01A2064D-F4BE-C8ED-A1A8-D67E9E98ACC2}" name="Kavitha Golconda" initials="KG" userId="S::kavithag@microsoft.com::da909f39-9218-41fd-9ada-3b1ea037ea1d" providerId="AD"/>
  <p188:author id="{C97A734D-21FA-3E79-3ECD-D17A3DB1598B}" name="Greg Haren" initials="" userId="S::gregharen@microsoft.com::e7bf7d7b-4077-4f1f-b0d1-b0f319a2d184" providerId="AD"/>
  <p188:author id="{BF12924D-A5F1-2938-3FF9-CBC55196CEF8}" name="Percy Fitter" initials="" userId="S::percyf@microsoft.com::91216ad9-3ce6-4b6f-a5cb-ef09c0381b80" providerId="AD"/>
  <p188:author id="{698A574F-0F6C-C5C3-2079-4372D54D5B5C}" name="Sooraj lal" initials="" userId="S::soorajb@microsoft.com::7bf3b265-c841-4dfe-ad4d-5bea20b68f88" providerId="AD"/>
  <p188:author id="{53FF1E50-56AA-5C20-A369-AA4D77D2BEEC}" name="Satya Vel" initials="SV" userId="S::satyavel@microsoft.com::5f1ed457-d451-4f9b-9e0d-eeca89bd066c" providerId="AD"/>
  <p188:author id="{87718950-ABEE-EE1F-D7D1-F8223C5FFCCA}" name="Shilpi Kumari" initials="" userId="S::shilpikumari@microsoft.com::2001b8cf-6e84-4f32-99c5-53cb97c471d8" providerId="AD"/>
  <p188:author id="{07B92458-EBA5-0D24-6FB5-AA1191EF205D}" name="Ravi Prakash" initials="" userId="S::rprakash@microsoft.com::a7e799a0-7b36-46b8-bbec-e04cf3186293" providerId="AD"/>
  <p188:author id="{71713C59-3CC7-3BBC-5852-B3DE5F58F0FA}" name="Lenin Garcia" initials="LG" userId="S::lesalgad@microsoft.com::a959c774-a4aa-4da9-b99a-8f9f07e3b75c" providerId="AD"/>
  <p188:author id="{4E86BD5C-63C8-C9E5-BC0C-AB7920D5DBF0}" name="Jenny Hunter" initials="" userId="S::jehunte@microsoft.com::82a5ee72-de92-4ad4-ad75-cccdd3bd0a19" providerId="AD"/>
  <p188:author id="{F89ACA5D-AF89-BFF6-3C2C-551A1740B214}" name="Peter Carlin" initials="PC" userId="S::peterca@microsoft.com::8c9c0a78-bad5-4a13-ba3b-19808b1947b8" providerId="AD"/>
  <p188:author id="{CF78C15F-E0ED-2D10-9EAE-284EE746CEA3}" name="Edet Nkposong" initials="EN" userId="S::edetn@microsoft.com::3f1bd555-3b4f-4bc7-88f7-43dbdc42848a" providerId="AD"/>
  <p188:author id="{C6F3FA60-43B0-DA19-7D43-D9380BA8DFA0}" name="Terron Hyde" initials="TH" userId="S::terronhyde@microsoft.com::0012a7d8-26b3-4418-8c61-90085d7a1c7f" providerId="AD"/>
  <p188:author id="{DEC88E62-58F8-1C85-3066-F601CA196382}" name="Sandeep Ramatarak" initials="SR" userId="S::sramat@microsoft.com::14e0889e-d17c-4d4f-958f-94c52b4972be" providerId="AD"/>
  <p188:author id="{8F11EE65-A90E-C2D2-59E1-32290B202ACA}" name="Alex Frankel" initials="" userId="S::alfran@microsoft.com::caeebed6-cfa8-45ff-9d8a-03dba4ef9a7d" providerId="AD"/>
  <p188:author id="{C025776A-0A0A-CF4E-AFC3-EB0081CDB8DF}" name="Mike Flasko" initials="MF" userId="S::mflasko@ntdev.microsoft.com::33854508-a243-4beb-b39e-b30ff99e817d" providerId="AD"/>
  <p188:author id="{4D395C6D-C91E-80A9-D20C-A091D54064A4}" name="Ian Nelson" initials="" userId="S::ianels@microsoft.com::26cc031b-49a7-4046-bcaa-67bdca149822" providerId="AD"/>
  <p188:author id="{2181776E-4948-0112-071D-E0F6AF72BE82}" name="Pallavi Mahajan" initials="PM" userId="S::pallavim@microsoft.com::fa4baaac-f4f0-45bf-8c34-900b1bcd0a2b" providerId="AD"/>
  <p188:author id="{378C2175-2100-0C18-1C52-7EEE64FA36A5}" name="Qi Zhang" initials="QZ" userId="S::zhanqi@microsoft.com::5bdf62b3-56ed-426a-9303-77f36ceb1798" providerId="AD"/>
  <p188:author id="{DBCD9C75-9F4F-3C2C-6474-4499B642F7F9}" name="Martin Check" initials="MC" userId="S::mcheck@microsoft.com::f7b9411c-49ab-400c-9b8d-25a8914d170d" providerId="AD"/>
  <p188:author id="{8EE7EB7D-18B7-A7F1-16B1-1A7CC7476AB7}" name="YoungMin Han" initials="YH" userId="S::youhan@microsoft.com::34d7cea1-9aa8-4276-9765-3d71176d1246" providerId="AD"/>
  <p188:author id="{6B4C8E82-DD4D-441B-3A83-3E53F74B1EB9}" name="Daniel Bae" initials="" userId="S::danielbae@microsoft.com::5b71f301-1649-4ea7-9880-6ad427433811" providerId="AD"/>
  <p188:author id="{8D10FE8B-069E-1AC2-95AC-DDD12500F7DC}" name="Shanna Daugherty" initials="SD" userId="S::shand@microsoft.com::b736bd7d-cb31-4465-a3b3-b898bff487f0" providerId="AD"/>
  <p188:author id="{5305CF8C-03C2-31DD-58AE-79CC69CC6AC1}" name="Lakshmi narasimha Viswanadha" initials="LV" userId="S::lakvis@microsoft.com::95304ba5-2001-405f-88d9-d7adb9db13e6" providerId="AD"/>
  <p188:author id="{DAE11C8D-C1CE-C194-F6A2-C635C1BF91A7}" name="Boris Yanushpolsky" initials="BY" userId="S::borisyan@microsoft.com::90a2b7fd-01ba-4218-88f1-d05e3d875bea" providerId="AD"/>
  <p188:author id="{0CBBF28F-7AFD-9249-E217-1C133EF3C94C}" name="Sandeep Kumar" initials="SK" userId="S::sankuma@microsoft.com::c2022a6f-09a2-496a-9f23-d46ce6a04048" providerId="AD"/>
  <p188:author id="{7E4BA691-8CC2-CE2E-5BA7-646795CE5DD2}" name="Ritu Bhan" initials="RB" userId="S::ribhan@microsoft.com::b3ef9021-9d9c-4a13-89c4-e2668febc6c3" providerId="AD"/>
  <p188:author id="{1C127493-9847-A0B2-F576-BBFA7A1F9CCF}" name="Santhosh Somayajula" initials="" userId="S::sansom@microsoft.com::8981fb49-9cdd-4f97-94e6-04f73a2fe51a" providerId="AD"/>
  <p188:author id="{C3195C95-AF1F-7688-BAED-EC82C40BEDC7}" name="Remya Krishnan" initials="RK" userId="S::remykris@microsoft.com::3031aa49-1796-4440-b663-e91d9d24d2e4" providerId="AD"/>
  <p188:author id="{228D3C9D-6920-0E1C-BB5E-AC4769F45E69}" name="Farzana Rahman" initials="FR" userId="S::farzanar@ntdev.microsoft.com::f895f4d9-87db-4a01-bd14-6ed627bed516" providerId="AD"/>
  <p188:author id="{165EF39E-02BB-0DAC-1EF0-071ADCCCE51C}" name="Angeles Garza" initials="AG" userId="S::angelesgarza@microsoft.com::4656eb60-3241-4fb8-8a1a-0a38509f363c" providerId="AD"/>
  <p188:author id="{9081039F-E699-F16E-A048-19B418BBF226}" name="Krishna Akella" initials="" userId="S::shikris@microsoft.com::517a790f-f5d4-49e4-8bdd-02116543c9ae" providerId="AD"/>
  <p188:author id="{2DDD6AA1-7A5B-91B6-9EAF-A3077C8E8D41}" name="Sal Mosca" initials="SM" userId="S::smosca@microsoft.com::f8ac8b21-bd6e-4c46-b66d-f475cff09729" providerId="AD"/>
  <p188:author id="{71998FA2-C428-E371-D9CD-6BD78C089B0B}" name="Martin Diko" initials="" userId="S::madiko@microsoft.com::71c102a7-666a-43bb-9d34-f40a7cdba51c" providerId="AD"/>
  <p188:author id="{82D602A8-8C66-41CA-29D0-9A1536444D2F}" name="Joel Yoker" initials="JY" userId="S::joely@microsoft.com::7fdceaa5-d5fb-41cc-a920-6cbbef78c9ff" providerId="AD"/>
  <p188:author id="{CB285AA9-A337-622E-CBBB-6E112A407E63}" name="Vinny Shetti" initials="VS" userId="S::vishetti@microsoft.com::c18ae7d7-b455-4467-befe-9c3ba81bbc83" providerId="AD"/>
  <p188:author id="{AC9076A9-562F-B574-5975-B68342D919ED}" name="KR Kandavel" initials="KK" userId="S::kakandav@microsoft.com::78c45343-7d25-4e5e-95e6-5a75a52d2e5c" providerId="AD"/>
  <p188:author id="{BF29D7AB-2A8F-BF0E-41C8-104155F092EA}" name="Benita Mishra (She/Her)" initials="BM" userId="S::bemishr@microsoft.com::184bda1c-92bb-4bb4-973f-2905a8569052" providerId="AD"/>
  <p188:author id="{DE35E5AD-38B9-9294-2974-1847C9A2A3C0}" name="Cesar Fernandez" initials="CF" userId="S::cfernandez@microsoft.com::b4662583-634e-41d2-ae29-659b3433a329" providerId="AD"/>
  <p188:author id="{E8643BB2-6669-009F-5C6E-94AC228FCDC7}" name="Joy Shah" initials="JS" userId="S::shahjoy@microsoft.com::7e505b91-b139-4700-8679-f7e0ae8f31da" providerId="AD"/>
  <p188:author id="{4FA1DBB4-9DC7-848B-F841-B2AD07597883}" name="Efrat Nauerman" initials="EN" userId="S::enauerman@microsoft.com::e78caf46-7924-4e6e-924f-f2e07c35ad57" providerId="AD"/>
  <p188:author id="{6A7495B8-7CBA-603C-54CA-B293B187AFD3}" name="Isha Sahu" initials="IS" userId="S::ishasahu@microsoft.com::0ce34cc2-c6a7-4293-8475-bc4efebea66f" providerId="AD"/>
  <p188:author id="{18AEE8B8-3D66-F342-8A77-F5B9C56347D1}" name="Ranjini Mathrubootham" initials="" userId="S::ranjinim@microsoft.com::00a90bba-e48a-4a56-bd2f-aec1a5ea8552" providerId="AD"/>
  <p188:author id="{B6F7B7BC-C887-7E4D-7797-1EBBF2B78BC4}" name="Christopher Boumenot" initials="CB" userId="S::chrboum@microsoft.com::ecdd92f6-a9e6-47d3-9604-331c0938bdcc" providerId="AD"/>
  <p188:author id="{C0BB1BC2-5718-0CB6-EA75-5EA767F70046}" name="Imran Sargusingh" initials="IS" userId="S::imrans@microsoft.com::e737665c-ef41-4797-ba2b-a60f7870a58b" providerId="AD"/>
  <p188:author id="{1E91ECC2-0B49-D65F-93BA-34078422855E}" name="Anand Choraria" initials="AC" userId="S::achoraria@microsoft.com::b418469c-c817-4e10-8609-25be58785649" providerId="AD"/>
  <p188:author id="{4B85D0C6-CCC4-E285-E167-FB75544A6812}" name="Namgyal Nanglo" initials="NN" userId="S::nananglo@microsoft.com::679d81fd-ee19-4898-804a-9b93b3b6aa29" providerId="AD"/>
  <p188:author id="{6107B4CB-92AC-FDAF-DD79-6783347B5DEF}" name="Sushant Rewaskar" initials="SR" userId="S::sushantr@microsoft.com::fd0be4d1-31b6-4ef4-a5cf-ca7053ac7587" providerId="AD"/>
  <p188:author id="{150405CC-A814-06C1-9B46-CBCEEC6A9411}" name="Robert Boyce" initials="RB" userId="S::rboyce@microsoft.com::2ab71991-d486-494c-b9fd-d994cd97cb2c" providerId="AD"/>
  <p188:author id="{F41C26CD-3A44-0795-4B2F-F54E6653C426}" name="Becky Ochs" initials="" userId="S::beckyo@microsoft.com::cbc560db-92f8-4182-b9fb-46afbb184bb9" providerId="AD"/>
  <p188:author id="{A93F1ECE-1E7F-489F-6694-6EA09244909B}" name="Sandeep George" initials="" userId="S::SanGeo@microsoft.com::9a6e49da-6cee-4873-a92a-7d11b79d46bf" providerId="AD"/>
  <p188:author id="{E4453CCE-83DF-7CB9-EF3D-7E0BCAA9A2F5}" name="Karen Ekberg" initials="KE" userId="S::kekberg@microsoft.com::08c99334-f5c2-42d5-99c0-e598b0261266" providerId="AD"/>
  <p188:author id="{399F74D1-5BF7-3E1C-6C27-9840F222D04D}" name="Mathew John" initials="" userId="S::mathewj@microsoft.com::683640f9-0d89-475b-a815-6afac1e6d8b1" providerId="AD"/>
  <p188:author id="{C9B047D2-8000-795C-C1EF-B0F3609715D4}" name="Sandeep George" initials="SG" userId="S::sangeo@microsoft.com::9a6e49da-6cee-4873-a92a-7d11b79d46bf" providerId="AD"/>
  <p188:author id="{2B0B60D3-A05E-5E87-5D40-0EB17FB26A95}" name="Rajesh Peddibhotla" initials="" userId="S::rajeshp@ntdev.microsoft.com::9bcf182b-a46f-4b31-b4d6-5cccc35801a9" providerId="AD"/>
  <p188:author id="{939FC0D4-ABF5-D4A2-E90D-50EAA72BD61B}" name="Jeff Hulse" initials="JH" userId="S::jhulse@microsoft.com::8e04a5b0-07b2-4799-9a98-825f2f40e14c" providerId="AD"/>
  <p188:author id="{1F7E50D8-F86B-2DB4-BED5-95CAD227DA12}" name="Dong Li" initials="DL" userId="S::dongl@microsoft.com::173220bc-36f7-48c1-b977-b0185fcfe99a" providerId="AD"/>
  <p188:author id="{21CC5AD8-330C-06E8-81B3-A74599F1B50F}" name="Vik Raheja" initials="VR" userId="S::vikr@microsoft.com::e1f3c680-3e58-47bb-b932-08f3c76fa1d2" providerId="AD"/>
  <p188:author id="{1C67DCD9-E30C-B1B9-5806-E842A9731AB6}" name="Narahari Dogiparthi (Hari)" initials="" userId="S::harid@microsoft.com::43e9fde6-3c33-4ad3-aba1-5d41082e21a7" providerId="AD"/>
  <p188:author id="{F403FBD9-1A76-AD0C-3C36-4877A93033A9}" name="Ted Hatori" initials="TH" userId="S::mihatori@microsoft.com::83909283-93cf-4f5e-9454-77a20ca4760e" providerId="AD"/>
  <p188:author id="{737937DB-8DDF-62C6-EF76-0EA446EED9DF}" name="Veena Ramachandran" initials="VR" userId="S::veenar@microsoft.com::15721861-9719-4cd2-ae37-59f81de62dec" providerId="AD"/>
  <p188:author id="{76F8E1DC-5C02-D3EF-6E17-036E85DADF4E}" name="Balakrishnan Shankar" initials="BS" userId="S::balaks@microsoft.com::aebef5ee-3c4f-4bbf-8564-478286c42daf" providerId="AD"/>
  <p188:author id="{BCD9E0E3-702D-2AD4-6194-D1B18207D3D9}" name="Agnes Liao" initials="AL" userId="S::agnesliao@microsoft.com::b5937400-8b8b-40e1-aa94-637761a75008" providerId="AD"/>
  <p188:author id="{150889E5-1AEB-A312-5803-B8E9E02C8178}" name="Feng Gao" initials="FG" userId="S::fgao@microsoft.com::15a40404-68d6-42e5-9607-2aa939fa9b78" providerId="AD"/>
  <p188:author id="{620824E9-62F8-D8F7-B5D1-82C9A54EC20D}" name="Paulo Costa" initials="" userId="S::pmarques@microsoft.com::271e93bc-a84e-4640-bb52-9026fe004282" providerId="AD"/>
  <p188:author id="{9B4926EA-2CBD-7D68-7B4C-43F9DD987872}" name="Mike Scanlin (NETAPP INC)" initials="MS" userId="S::b-miscan@microsoft.com::773417a4-58ed-4b16-99cf-8cf0ed8457c3" providerId="AD"/>
  <p188:author id="{8C9B47EA-8A59-130C-33F1-9D78F5CB0D22}" name="Lihua Yuan" initials="LY" userId="S::lyuan@microsoft.com::5b4b4ad8-84f9-4cd1-ac2f-5d15392e419f" providerId="AD"/>
  <p188:author id="{D798DFEF-2CF7-B0C0-90C4-1072EF5D3019}" name="Jyoti Agarwal" initials="" userId="S::jyagarwa@microsoft.com::640ccc5f-c148-4778-930d-9dc5e742133b" providerId="AD"/>
  <p188:author id="{A7AFCCF1-DE78-D2D9-0136-ECA8E3D0609E}" name="Datta Rajpure" initials="DR" userId="S::dattr@microsoft.com::ae05a29b-e3e5-4696-b92d-0a9e98225341" providerId="AD"/>
  <p188:author id="{D773B0FA-F72F-E99F-6A24-F605368151DA}" name="Irfan Mohiuddin" initials="" userId="S::irmohiud@microsoft.com::76446b48-37d4-4cee-830b-47b872a1bb8b" providerId="AD"/>
  <p188:author id="{DA192EFB-D818-3F81-5029-726C6CA1D36B}" name="Kartik Anil Shah" initials="KAS" userId="S::kashah@microsoft.com::0cb847bc-3c02-43c7-9f72-c91baa4574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CBCBCB"/>
    <a:srgbClr val="FFFF00"/>
    <a:srgbClr val="ED85A3"/>
    <a:srgbClr val="243A5E"/>
    <a:srgbClr val="92D050"/>
    <a:srgbClr val="212121"/>
    <a:srgbClr val="0078D4"/>
    <a:srgbClr val="253A5C"/>
    <a:srgbClr val="CBD6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937F6-8F14-475E-B436-ABFF51AD8A1C}" v="95" dt="2025-03-06T22:32:14.971"/>
    <p1510:client id="{59AC185D-165D-9136-9712-11919CB33BD2}" v="133" dt="2025-03-05T22:47:13.643"/>
    <p1510:client id="{5B1A4A4F-886F-8707-F13A-7C1E98B19ECE}" v="89" dt="2025-03-05T23:26:30.592"/>
    <p1510:client id="{C1939F41-ED7A-C98D-1E5D-EDEA6DB0FAD1}" v="2" dt="2025-03-05T22:54:09.331"/>
    <p1510:client id="{CCEAE677-120D-786B-5E1E-AFFA8E4F7911}" v="32" dt="2025-03-06T17:11:00.7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40"/>
        <p:guide pos="3840"/>
      </p:guideLst>
    </p:cSldViewPr>
  </p:slideViewPr>
  <p:notesViewPr>
    <p:cSldViewPr snapToGrid="0">
      <p:cViewPr>
        <p:scale>
          <a:sx n="1" d="2"/>
          <a:sy n="1" d="2"/>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omments/modernComment_101_77944666.xml><?xml version="1.0" encoding="utf-8"?>
<p188:cmLst xmlns:a="http://schemas.openxmlformats.org/drawingml/2006/main" xmlns:r="http://schemas.openxmlformats.org/officeDocument/2006/relationships" xmlns:p188="http://schemas.microsoft.com/office/powerpoint/2018/8/main">
  <p188:cm id="{46C7F961-AD35-4B59-8C18-FADFB280EBC2}" authorId="{E5C7A80C-E334-3B0E-1D3B-067BA1C13432}" status="resolved" created="2025-02-27T14:48:49.304" startDate="2025-02-27T14:48:49.304" dueDate="2025-02-27T14:48:49.304" assignedTo="{A7AFCCF1-DE78-D2D9-0136-ECA8E3D0609E}" complete="100000" title="@Datta Rajpure update on status">
    <ac:txMkLst xmlns:ac="http://schemas.microsoft.com/office/drawing/2013/main/command">
      <pc:docMk xmlns:pc="http://schemas.microsoft.com/office/powerpoint/2013/main/command"/>
      <pc:sldMk xmlns:pc="http://schemas.microsoft.com/office/powerpoint/2013/main/command" cId="2006206054" sldId="257"/>
      <ac:graphicFrameMk id="5" creationId="{878039AD-0E38-8A9D-037F-1FCE5C10902C}"/>
      <ac:tblMk/>
      <ac:tcMk rowId="4147760037" colId="2663479808"/>
      <ac:txMk cp="0" len="18">
        <ac:context len="67" hash="2780498178"/>
      </ac:txMk>
    </ac:txMkLst>
    <p188:pos x="11571514" y="2645228"/>
    <p188:txBody>
      <a:bodyPr/>
      <a:lstStyle/>
      <a:p>
        <a:r>
          <a:rPr lang="en-US"/>
          <a:t>[@Datta Rajpure] update on status</a:t>
        </a:r>
      </a:p>
    </p188:txBody>
    <p188:extLst>
      <p:ext xmlns:p="http://schemas.openxmlformats.org/presentationml/2006/main" uri="{5BB2D875-25FF-4072-B9AC-8F64D62656EB}">
        <p228:taskDetails xmlns:p228="http://schemas.microsoft.com/office/powerpoint/2022/08/main">
          <p228:history>
            <p228:event time="2025-02-27T14:48:49.304" id="{736E6069-063B-43F8-9AEB-11436E1458D1}">
              <p228:atrbtn authorId="{E5C7A80C-E334-3B0E-1D3B-067BA1C13432}"/>
              <p228:anchr>
                <p228:comment id="{46C7F961-AD35-4B59-8C18-FADFB280EBC2}"/>
              </p228:anchr>
              <p228:add/>
            </p228:event>
            <p228:event time="2025-02-27T14:48:49.304" id="{E04BADAE-C12F-4294-B0D6-B8B3220F0EBC}">
              <p228:atrbtn authorId="{E5C7A80C-E334-3B0E-1D3B-067BA1C13432}"/>
              <p228:anchr>
                <p228:comment id="{46C7F961-AD35-4B59-8C18-FADFB280EBC2}"/>
              </p228:anchr>
              <p228:asgn authorId="{A7AFCCF1-DE78-D2D9-0136-ECA8E3D0609E}"/>
            </p228:event>
            <p228:event time="2025-02-27T14:48:49.304" id="{43F669FE-D163-4C8A-BF0C-9E53CB25D7D2}">
              <p228:atrbtn authorId="{E5C7A80C-E334-3B0E-1D3B-067BA1C13432}"/>
              <p228:anchr>
                <p228:comment id="{46C7F961-AD35-4B59-8C18-FADFB280EBC2}"/>
              </p228:anchr>
              <p228:title val="@Datta Rajpure update on status"/>
            </p228:event>
            <p228:event time="2025-02-27T14:48:49.304" id="{7F5FE2F8-81D6-45CC-96CF-2E2A804189B8}">
              <p228:atrbtn authorId="{E5C7A80C-E334-3B0E-1D3B-067BA1C13432}"/>
              <p228:anchr>
                <p228:comment id="{46C7F961-AD35-4B59-8C18-FADFB280EBC2}"/>
              </p228:anchr>
              <p228:date stDt="2025-02-27T14:48:49.304" endDt="2025-02-27T14:48:49.304"/>
            </p228:event>
            <p228:event time="2025-03-03T16:41:03.412" id="{774F5F8A-44DD-4586-92AC-611D851EE4D9}">
              <p228:atrbtn authorId="{E5C7A80C-E334-3B0E-1D3B-067BA1C13432}"/>
              <p228:anchr>
                <p228:comment id="{00000000-0000-0000-0000-000000000000}"/>
              </p228:anchr>
              <p228:pcntCmplt val="100000"/>
            </p228:event>
          </p228:history>
        </p228:taskDetails>
      </p:ext>
    </p188:extLst>
  </p188:cm>
  <p188:cm id="{4F001836-A969-4959-B106-763999AE867E}" authorId="{E5C7A80C-E334-3B0E-1D3B-067BA1C13432}" status="resolved" created="2025-02-27T14:49:42.743" startDate="2025-02-27T14:49:42.743" dueDate="2025-02-27T14:49:42.743" assignedTo="{737937DB-8DDF-62C6-EF76-0EA446EED9DF}" complete="100000" title="@Veena Ramachandran @Sooraj lal update for next week.">
    <ac:txMkLst xmlns:ac="http://schemas.microsoft.com/office/drawing/2013/main/command">
      <pc:docMk xmlns:pc="http://schemas.microsoft.com/office/powerpoint/2013/main/command"/>
      <pc:sldMk xmlns:pc="http://schemas.microsoft.com/office/powerpoint/2013/main/command" cId="2006206054" sldId="257"/>
      <ac:graphicFrameMk id="5" creationId="{878039AD-0E38-8A9D-037F-1FCE5C10902C}"/>
      <ac:tblMk/>
      <ac:tcMk rowId="3572862212" colId="2663479808"/>
      <ac:txMk cp="0">
        <ac:context len="59" hash="2509986943"/>
      </ac:txMk>
    </ac:txMkLst>
    <p188:pos x="11571514" y="2079171"/>
    <p188:txBody>
      <a:bodyPr/>
      <a:lstStyle/>
      <a:p>
        <a:r>
          <a:rPr lang="en-US"/>
          <a:t>[@Veena Ramachandran] [@Sooraj lal] update for next week.</a:t>
        </a:r>
      </a:p>
    </p188:txBody>
    <p188:extLst>
      <p:ext xmlns:p="http://schemas.openxmlformats.org/presentationml/2006/main" uri="{5BB2D875-25FF-4072-B9AC-8F64D62656EB}">
        <p228:taskDetails xmlns:p228="http://schemas.microsoft.com/office/powerpoint/2022/08/main">
          <p228:history>
            <p228:event time="2025-02-27T14:49:42.743" id="{34EA3693-243F-4E13-8652-E9E14C8B13EB}">
              <p228:atrbtn authorId="{E5C7A80C-E334-3B0E-1D3B-067BA1C13432}"/>
              <p228:anchr>
                <p228:comment id="{4F001836-A969-4959-B106-763999AE867E}"/>
              </p228:anchr>
              <p228:add/>
            </p228:event>
            <p228:event time="2025-02-27T14:49:42.743" id="{A84F5E03-A9CF-4DDF-8E61-38549A1C37F8}">
              <p228:atrbtn authorId="{E5C7A80C-E334-3B0E-1D3B-067BA1C13432}"/>
              <p228:anchr>
                <p228:comment id="{4F001836-A969-4959-B106-763999AE867E}"/>
              </p228:anchr>
              <p228:asgn authorId="{737937DB-8DDF-62C6-EF76-0EA446EED9DF}"/>
            </p228:event>
            <p228:event time="2025-02-27T14:49:42.743" id="{44F0292A-3463-46A5-94C9-EA15855A1D0A}">
              <p228:atrbtn authorId="{E5C7A80C-E334-3B0E-1D3B-067BA1C13432}"/>
              <p228:anchr>
                <p228:comment id="{4F001836-A969-4959-B106-763999AE867E}"/>
              </p228:anchr>
              <p228:title val="@Veena Ramachandran @Sooraj lal update for next week."/>
            </p228:event>
            <p228:event time="2025-02-27T14:49:42.743" id="{F021547B-7A36-46DB-A0BF-408548CAB3B0}">
              <p228:atrbtn authorId="{E5C7A80C-E334-3B0E-1D3B-067BA1C13432}"/>
              <p228:anchr>
                <p228:comment id="{4F001836-A969-4959-B106-763999AE867E}"/>
              </p228:anchr>
              <p228:date stDt="2025-02-27T14:49:42.743" endDt="2025-02-27T14:49:42.743"/>
            </p228:event>
            <p228:event time="2025-03-05T18:49:35.306" id="{2F3E020F-B012-4D27-8229-B41C985A03DC}">
              <p228:atrbtn authorId="{E5C7A80C-E334-3B0E-1D3B-067BA1C13432}"/>
              <p228:anchr>
                <p228:comment id="{00000000-0000-0000-0000-000000000000}"/>
              </p228:anchr>
              <p228:pcntCmplt val="100000"/>
            </p228:event>
          </p228:history>
        </p228:taskDetails>
      </p:ext>
    </p188:extLst>
  </p188:cm>
  <p188:cm id="{B32BFEB5-0B66-40DB-BEE9-86D061A5CC6E}" authorId="{E5C7A80C-E334-3B0E-1D3B-067BA1C13432}" created="2025-02-27T14:50:11.712" startDate="2025-02-27T14:50:11.712" dueDate="2025-02-27T14:50:11.712" assignedTo="{6A7495B8-7CBA-603C-54CA-B293B187AFD3}" title="@Isha Sahu can you please update this workstream?">
    <ac:txMkLst xmlns:ac="http://schemas.microsoft.com/office/drawing/2013/main/command">
      <pc:docMk xmlns:pc="http://schemas.microsoft.com/office/powerpoint/2013/main/command"/>
      <pc:sldMk xmlns:pc="http://schemas.microsoft.com/office/powerpoint/2013/main/command" cId="2006206054" sldId="257"/>
      <ac:graphicFrameMk id="5" creationId="{878039AD-0E38-8A9D-037F-1FCE5C10902C}"/>
      <ac:tblMk/>
      <ac:tcMk rowId="2567673293" colId="2663479808"/>
      <ac:txMk cp="0" len="19">
        <ac:context len="20" hash="2083841215"/>
      </ac:txMk>
    </ac:txMkLst>
    <p188:pos x="11571514" y="576942"/>
    <p188:replyLst>
      <p188:reply id="{AB932A29-BF4A-4623-993E-A8C604872193}" authorId="{E5C7A80C-E334-3B0E-1D3B-067BA1C13432}" created="2025-03-05T18:49:59.010">
        <p188:txBody>
          <a:bodyPr/>
          <a:lstStyle/>
          <a:p>
            <a:r>
              <a:rPr lang="en-US"/>
              <a:t>[@Isha Sahu] can you update this?</a:t>
            </a:r>
          </a:p>
        </p188:txBody>
      </p188:reply>
    </p188:replyLst>
    <p188:txBody>
      <a:bodyPr/>
      <a:lstStyle/>
      <a:p>
        <a:r>
          <a:rPr lang="en-US"/>
          <a:t>[@Isha Sahu] can you please update this workstream?</a:t>
        </a:r>
      </a:p>
    </p188:txBody>
    <p188:extLst>
      <p:ext xmlns:p="http://schemas.openxmlformats.org/presentationml/2006/main" uri="{5BB2D875-25FF-4072-B9AC-8F64D62656EB}">
        <p228:taskDetails xmlns:p228="http://schemas.microsoft.com/office/powerpoint/2022/08/main">
          <p228:history>
            <p228:event time="2025-02-27T14:50:11.712" id="{D3EFDA39-066E-4035-BDD9-3DC879C9EBDD}">
              <p228:atrbtn authorId="{E5C7A80C-E334-3B0E-1D3B-067BA1C13432}"/>
              <p228:anchr>
                <p228:comment id="{B32BFEB5-0B66-40DB-BEE9-86D061A5CC6E}"/>
              </p228:anchr>
              <p228:add/>
            </p228:event>
            <p228:event time="2025-02-27T14:50:11.712" id="{10E6BA74-91A6-4585-A1F0-65DEE1C333F2}">
              <p228:atrbtn authorId="{E5C7A80C-E334-3B0E-1D3B-067BA1C13432}"/>
              <p228:anchr>
                <p228:comment id="{B32BFEB5-0B66-40DB-BEE9-86D061A5CC6E}"/>
              </p228:anchr>
              <p228:asgn authorId="{6A7495B8-7CBA-603C-54CA-B293B187AFD3}"/>
            </p228:event>
            <p228:event time="2025-02-27T14:50:11.712" id="{84937333-5525-4D54-9FB5-0E3492887286}">
              <p228:atrbtn authorId="{E5C7A80C-E334-3B0E-1D3B-067BA1C13432}"/>
              <p228:anchr>
                <p228:comment id="{B32BFEB5-0B66-40DB-BEE9-86D061A5CC6E}"/>
              </p228:anchr>
              <p228:title val="@Isha Sahu can you please update this workstream?"/>
            </p228:event>
            <p228:event time="2025-02-27T14:50:11.712" id="{57881312-A3C9-4B3A-8923-B019F01E1FDE}">
              <p228:atrbtn authorId="{E5C7A80C-E334-3B0E-1D3B-067BA1C13432}"/>
              <p228:anchr>
                <p228:comment id="{B32BFEB5-0B66-40DB-BEE9-86D061A5CC6E}"/>
              </p228:anchr>
              <p228:date stDt="2025-02-27T14:50:11.712" endDt="2025-02-27T14:50:11.712"/>
            </p228:event>
          </p228:history>
        </p228:taskDetails>
      </p:ext>
    </p188:extLst>
  </p188:cm>
  <p188:cm id="{554523A5-E2CC-43D9-9C1E-D5F3EE994409}" authorId="{E5C7A80C-E334-3B0E-1D3B-067BA1C13432}" status="resolved" created="2025-02-27T14:50:35.088" startDate="2025-02-27T14:50:35.088" dueDate="2025-02-27T14:50:35.088" assignedTo="{87718950-ABEE-EE1F-D7D1-F8223C5FFCCA}" complete="100000" title="@Shilpi Kumari can you please share an update per our IM?">
    <ac:txMkLst xmlns:ac="http://schemas.microsoft.com/office/drawing/2013/main/command">
      <pc:docMk xmlns:pc="http://schemas.microsoft.com/office/powerpoint/2013/main/command"/>
      <pc:sldMk xmlns:pc="http://schemas.microsoft.com/office/powerpoint/2013/main/command" cId="2006206054" sldId="257"/>
      <ac:graphicFrameMk id="5" creationId="{878039AD-0E38-8A9D-037F-1FCE5C10902C}"/>
      <ac:tblMk/>
      <ac:tcMk rowId="3430515573" colId="2663479808"/>
      <ac:txMk cp="4">
        <ac:context len="5" hash="62228146"/>
      </ac:txMk>
    </ac:txMkLst>
    <p188:pos x="11571514" y="1001485"/>
    <p188:replyLst>
      <p188:reply id="{35A6E829-8271-4162-9094-5481EA1B9C52}" authorId="{87718950-ABEE-EE1F-D7D1-F8223C5FFCCA}" created="2025-03-03T09:51:09.707">
        <p188:txBody>
          <a:bodyPr/>
          <a:lstStyle/>
          <a:p>
            <a:r>
              <a:rPr lang="en-US"/>
              <a:t>Updated the ETA Nate</a:t>
            </a:r>
          </a:p>
        </p188:txBody>
      </p188:reply>
    </p188:replyLst>
    <p188:txBody>
      <a:bodyPr/>
      <a:lstStyle/>
      <a:p>
        <a:r>
          <a:rPr lang="en-US"/>
          <a:t>[@Shilpi Kumari] can you please share an update per our IM?</a:t>
        </a:r>
      </a:p>
    </p188:txBody>
    <p188:extLst>
      <p:ext xmlns:p="http://schemas.openxmlformats.org/presentationml/2006/main" uri="{5BB2D875-25FF-4072-B9AC-8F64D62656EB}">
        <p228:taskDetails xmlns:p228="http://schemas.microsoft.com/office/powerpoint/2022/08/main">
          <p228:history>
            <p228:event time="2025-02-27T14:50:35.088" id="{66F2E704-AC92-4490-A5E4-8D63AC135204}">
              <p228:atrbtn authorId="{E5C7A80C-E334-3B0E-1D3B-067BA1C13432}"/>
              <p228:anchr>
                <p228:comment id="{554523A5-E2CC-43D9-9C1E-D5F3EE994409}"/>
              </p228:anchr>
              <p228:add/>
            </p228:event>
            <p228:event time="2025-02-27T14:50:35.088" id="{E2AD4215-12AD-41A0-B21A-E769D767E5F9}">
              <p228:atrbtn authorId="{E5C7A80C-E334-3B0E-1D3B-067BA1C13432}"/>
              <p228:anchr>
                <p228:comment id="{554523A5-E2CC-43D9-9C1E-D5F3EE994409}"/>
              </p228:anchr>
              <p228:asgn authorId="{87718950-ABEE-EE1F-D7D1-F8223C5FFCCA}"/>
            </p228:event>
            <p228:event time="2025-02-27T14:50:35.088" id="{AB966C38-07A9-4C08-9F16-F061ED9CDC9D}">
              <p228:atrbtn authorId="{E5C7A80C-E334-3B0E-1D3B-067BA1C13432}"/>
              <p228:anchr>
                <p228:comment id="{554523A5-E2CC-43D9-9C1E-D5F3EE994409}"/>
              </p228:anchr>
              <p228:title val="@Shilpi Kumari can you please share an update per our IM?"/>
            </p228:event>
            <p228:event time="2025-02-27T14:50:35.088" id="{B5A2B990-7517-4BF9-81B7-B68EEDE0FE97}">
              <p228:atrbtn authorId="{E5C7A80C-E334-3B0E-1D3B-067BA1C13432}"/>
              <p228:anchr>
                <p228:comment id="{554523A5-E2CC-43D9-9C1E-D5F3EE994409}"/>
              </p228:anchr>
              <p228:date stDt="2025-02-27T14:50:35.088" endDt="2025-02-27T14:50:35.088"/>
            </p228:event>
            <p228:event time="2025-03-05T18:49:32.447" id="{B31FF26B-A05E-40F4-A087-1105712D5C42}">
              <p228:atrbtn authorId="{E5C7A80C-E334-3B0E-1D3B-067BA1C13432}"/>
              <p228:anchr>
                <p228:comment id="{00000000-0000-0000-0000-000000000000}"/>
              </p228:anchr>
              <p228:pcntCmplt val="100000"/>
            </p228:event>
          </p228:history>
        </p228:taskDetails>
      </p:ext>
    </p188:extLst>
  </p188:cm>
</p188:cmLst>
</file>

<file path=ppt/comments/modernComment_102_4342A172.xml><?xml version="1.0" encoding="utf-8"?>
<p188:cmLst xmlns:a="http://schemas.openxmlformats.org/drawingml/2006/main" xmlns:r="http://schemas.openxmlformats.org/officeDocument/2006/relationships" xmlns:p188="http://schemas.microsoft.com/office/powerpoint/2018/8/main">
  <p188:cm id="{60C5E53C-E256-4E81-AB41-2D7D1D0348CC}" authorId="{698A574F-0F6C-C5C3-2079-4372D54D5B5C}" status="resolved" created="2025-02-28T08:26:03.861" complete="100000">
    <ac:txMkLst xmlns:ac="http://schemas.microsoft.com/office/drawing/2013/main/command">
      <pc:docMk xmlns:pc="http://schemas.microsoft.com/office/powerpoint/2013/main/command"/>
      <pc:sldMk xmlns:pc="http://schemas.microsoft.com/office/powerpoint/2013/main/command" cId="1128440178" sldId="258"/>
      <ac:graphicFrameMk id="7" creationId="{580C5AE5-778D-6F07-5523-CC79299413B6}"/>
      <ac:tblMk/>
      <ac:tcMk rowId="660546229" colId="951135714"/>
      <ac:txMk cp="0" len="9">
        <ac:context len="10" hash="3649919146"/>
      </ac:txMk>
    </ac:txMkLst>
    <p188:pos x="6231835" y="871086"/>
    <p188:replyLst>
      <p188:reply id="{6E8FAB6E-8254-48AD-B9BD-E330827F6553}" authorId="{C99B1D1E-B22B-464F-1DE5-725A962EAF07}" created="2025-03-03T14:54:44.944">
        <p188:txBody>
          <a:bodyPr/>
          <a:lstStyle/>
          <a:p>
            <a:r>
              <a:rPr lang="en-US"/>
              <a:t>I stubbed a section for them and added Bijal Ghedia for content population</a:t>
            </a:r>
          </a:p>
        </p188:txBody>
      </p188:reply>
    </p188:replyLst>
    <p188:txBody>
      <a:bodyPr/>
      <a:lstStyle/>
      <a:p>
        <a:r>
          <a:rPr lang="en-US"/>
          <a:t>Scott had asked Lihua to create a standup to continue the review of Fabric Network Decices. Are we including them in the first round?
</a:t>
        </a:r>
      </a:p>
    </p188:txBody>
  </p188:cm>
</p188:cmLst>
</file>

<file path=ppt/comments/modernComment_103_56629F13.xml><?xml version="1.0" encoding="utf-8"?>
<p188:cmLst xmlns:a="http://schemas.openxmlformats.org/drawingml/2006/main" xmlns:r="http://schemas.openxmlformats.org/officeDocument/2006/relationships" xmlns:p188="http://schemas.microsoft.com/office/powerpoint/2018/8/main">
  <p188:cm id="{95249A68-A7B6-428E-A3CB-0AE0952FD95B}" authorId="{E5C7A80C-E334-3B0E-1D3B-067BA1C13432}" created="2025-02-27T14:52:08.419">
    <pc:sldMkLst xmlns:pc="http://schemas.microsoft.com/office/powerpoint/2013/main/command">
      <pc:docMk/>
      <pc:sldMk cId="1449303827" sldId="259"/>
    </pc:sldMkLst>
    <p188:txBody>
      <a:bodyPr/>
      <a:lstStyle/>
      <a:p>
        <a:r>
          <a:rPr lang="en-US"/>
          <a:t>[@Imran Sargusingh] does this need updates?</a:t>
        </a:r>
      </a:p>
    </p188:txBody>
  </p188:cm>
</p188:cmLst>
</file>

<file path=ppt/comments/modernComment_104_3E4FD453.xml><?xml version="1.0" encoding="utf-8"?>
<p188:cmLst xmlns:a="http://schemas.openxmlformats.org/drawingml/2006/main" xmlns:r="http://schemas.openxmlformats.org/officeDocument/2006/relationships" xmlns:p188="http://schemas.microsoft.com/office/powerpoint/2018/8/main">
  <p188:cm id="{B337C992-4E33-4B81-A4B0-F7BA6A414937}" authorId="{E7EDFA07-9110-B35A-4178-44C2E2458021}" created="2025-03-05T22:47:13.643" startDate="2025-03-05T22:47:13.643" dueDate="2025-03-05T22:47:13.643" assignedTo="{CB285AA9-A337-622E-CBBB-6E112A407E63}" title="@Vinny Shetti can you add the links please.">
    <ac:txMkLst xmlns:ac="http://schemas.microsoft.com/office/drawing/2013/main/command">
      <pc:docMk xmlns:pc="http://schemas.microsoft.com/office/powerpoint/2013/main/command"/>
      <pc:sldMk xmlns:pc="http://schemas.microsoft.com/office/powerpoint/2013/main/command" cId="1045419091" sldId="260"/>
      <ac:graphicFrameMk id="7" creationId="{E8548030-74DC-91A7-9DBE-0CBDAC7479E8}"/>
      <ac:tblMk/>
      <ac:tcMk rowId="554630477" colId="2129912313"/>
      <ac:txMk cp="1" len="8">
        <ac:context len="10" hash="50700277"/>
      </ac:txMk>
    </ac:txMkLst>
    <p188:pos x="682831" y="999506"/>
    <p188:txBody>
      <a:bodyPr/>
      <a:lstStyle/>
      <a:p>
        <a:r>
          <a:rPr lang="en-US"/>
          <a:t>[@Vinny Shetti]  can you add the links please. </a:t>
        </a:r>
      </a:p>
    </p188:txBody>
    <p188:extLst>
      <p:ext xmlns:p="http://schemas.openxmlformats.org/presentationml/2006/main" uri="{5BB2D875-25FF-4072-B9AC-8F64D62656EB}">
        <p228:taskDetails xmlns:p228="http://schemas.microsoft.com/office/powerpoint/2022/08/main">
          <p228:history>
            <p228:event time="2025-03-05T22:47:13.643" id="{7CA980A0-1645-4AEB-AAC9-8862A4A58149}">
              <p228:atrbtn authorId="{E7EDFA07-9110-B35A-4178-44C2E2458021}"/>
              <p228:anchr>
                <p228:comment id="{B337C992-4E33-4B81-A4B0-F7BA6A414937}"/>
              </p228:anchr>
              <p228:add/>
            </p228:event>
            <p228:event time="2025-03-05T22:47:13.643" id="{34A305BD-4E17-45EB-8508-C3DC8FB969D4}">
              <p228:atrbtn authorId="{E7EDFA07-9110-B35A-4178-44C2E2458021}"/>
              <p228:anchr>
                <p228:comment id="{B337C992-4E33-4B81-A4B0-F7BA6A414937}"/>
              </p228:anchr>
              <p228:asgn authorId="{CB285AA9-A337-622E-CBBB-6E112A407E63}"/>
            </p228:event>
            <p228:event time="2025-03-05T22:47:13.643" id="{5BF1CB0D-D6C8-4ED2-97A2-05934DCFE158}">
              <p228:atrbtn authorId="{E7EDFA07-9110-B35A-4178-44C2E2458021}"/>
              <p228:anchr>
                <p228:comment id="{B337C992-4E33-4B81-A4B0-F7BA6A414937}"/>
              </p228:anchr>
              <p228:title val="@Vinny Shetti can you add the links please."/>
            </p228:event>
            <p228:event time="2025-03-05T22:47:13.643" id="{8835492E-62A4-4B33-BACB-A6DFF9BC5DA5}">
              <p228:atrbtn authorId="{E7EDFA07-9110-B35A-4178-44C2E2458021}"/>
              <p228:anchr>
                <p228:comment id="{B337C992-4E33-4B81-A4B0-F7BA6A414937}"/>
              </p228:anchr>
              <p228:date stDt="2025-03-05T22:47:13.643" endDt="2025-03-05T22:47:13.643"/>
            </p228:event>
          </p228:history>
        </p228:taskDetails>
      </p:ext>
    </p188:extLst>
  </p188:cm>
</p188:cmLst>
</file>

<file path=ppt/comments/modernComment_107_EB9E6A60.xml><?xml version="1.0" encoding="utf-8"?>
<p188:cmLst xmlns:a="http://schemas.openxmlformats.org/drawingml/2006/main" xmlns:r="http://schemas.openxmlformats.org/officeDocument/2006/relationships" xmlns:p188="http://schemas.microsoft.com/office/powerpoint/2018/8/main">
  <p188:cm id="{8E645AB5-7D4D-4D01-83EE-5BB449DCD217}" authorId="{E5C7A80C-E334-3B0E-1D3B-067BA1C13432}" created="2025-02-27T14:52:44.436" startDate="2025-02-27T14:52:44.436" dueDate="2025-02-27T14:52:44.436" assignedTo="{E5C7A80C-E334-3B0E-1D3B-067BA1C13432}" title="@Sandeep George any updates here?">
    <ac:txMkLst xmlns:ac="http://schemas.microsoft.com/office/drawing/2013/main/command">
      <pc:docMk xmlns:pc="http://schemas.microsoft.com/office/powerpoint/2013/main/command"/>
      <pc:sldMk xmlns:pc="http://schemas.microsoft.com/office/powerpoint/2013/main/command" cId="3953027680" sldId="263"/>
      <ac:graphicFrameMk id="5" creationId="{65C2F6C0-873C-D724-5B60-606D9B5F11EF}"/>
      <ac:tblMk/>
      <ac:tcMk rowId="2622164279" colId="910361446"/>
      <ac:txMk cp="232" len="255">
        <ac:context len="488" hash="591926481"/>
      </ac:txMk>
    </ac:txMkLst>
    <p188:pos x="10929257" y="3200400"/>
    <p188:replyLst>
      <p188:reply id="{CDCBB994-8878-4D5E-950F-336AD3638619}" authorId="{C9B047D2-8000-795C-C1EF-B0F3609715D4}" created="2025-02-27T18:05:12.562">
        <p188:txBody>
          <a:bodyPr/>
          <a:lstStyle/>
          <a:p>
            <a:r>
              <a:rPr lang="en-US"/>
              <a:t>The workstream is stated incorrectly. We are going to increase the scrutiny for livesite by introducing EM/ ED/ EIM approval. Currently livesites are auto-approved, so this will increase TTM technically.</a:t>
            </a:r>
          </a:p>
        </p188:txBody>
      </p188:reply>
      <p188:reply id="{D042C96F-D804-46A9-85D4-76E2061228F6}" authorId="{C9B047D2-8000-795C-C1EF-B0F3609715D4}" created="2025-02-27T18:08:37.995">
        <p188:txBody>
          <a:bodyPr/>
          <a:lstStyle/>
          <a:p>
            <a:r>
              <a:rPr lang="en-US"/>
              <a:t>Updated the workstream title to reflect the actual work. This is on track for 3/20.
[@Nate Bahta] - I am not sure who is doing the following 
Analyze outage/bridge details to estimate TTM impact of R2D approval. ​
As I mentioned TTM will increase
R2D approval non-blocking (until JIT integration next month)​</a:t>
            </a:r>
          </a:p>
        </p188:txBody>
      </p188:reply>
    </p188:replyLst>
    <p188:txBody>
      <a:bodyPr/>
      <a:lstStyle/>
      <a:p>
        <a:r>
          <a:rPr lang="en-US"/>
          <a:t>[@Sandeep George] any updates here?</a:t>
        </a:r>
      </a:p>
    </p188:txBody>
    <p188:extLst>
      <p:ext xmlns:p="http://schemas.openxmlformats.org/presentationml/2006/main" uri="{5BB2D875-25FF-4072-B9AC-8F64D62656EB}">
        <p228:taskDetails xmlns:p228="http://schemas.microsoft.com/office/powerpoint/2022/08/main">
          <p228:history>
            <p228:event time="2025-02-27T14:52:44.436" id="{3873B33A-4F23-4663-95BA-F025190923A3}">
              <p228:atrbtn authorId="{E5C7A80C-E334-3B0E-1D3B-067BA1C13432}"/>
              <p228:anchr>
                <p228:comment id="{8E645AB5-7D4D-4D01-83EE-5BB449DCD217}"/>
              </p228:anchr>
              <p228:add/>
            </p228:event>
            <p228:event time="2025-02-27T14:52:44.436" id="{A6D58679-C500-4B5B-8792-3038689DF8F4}">
              <p228:atrbtn authorId="{E5C7A80C-E334-3B0E-1D3B-067BA1C13432}"/>
              <p228:anchr>
                <p228:comment id="{8E645AB5-7D4D-4D01-83EE-5BB449DCD217}"/>
              </p228:anchr>
              <p228:asgn authorId="{A93F1ECE-1E7F-489F-6694-6EA09244909B}"/>
            </p228:event>
            <p228:event time="2025-02-27T14:52:44.436" id="{1A0EA6B2-A0A3-445A-B533-D56724746D06}">
              <p228:atrbtn authorId="{E5C7A80C-E334-3B0E-1D3B-067BA1C13432}"/>
              <p228:anchr>
                <p228:comment id="{8E645AB5-7D4D-4D01-83EE-5BB449DCD217}"/>
              </p228:anchr>
              <p228:title val="@Sandeep George any updates here?"/>
            </p228:event>
            <p228:event time="2025-02-27T14:52:44.436" id="{CA96481A-1252-49A9-AEC3-8C01B594865E}">
              <p228:atrbtn authorId="{E5C7A80C-E334-3B0E-1D3B-067BA1C13432}"/>
              <p228:anchr>
                <p228:comment id="{8E645AB5-7D4D-4D01-83EE-5BB449DCD217}"/>
              </p228:anchr>
              <p228:date stDt="2025-02-27T14:52:44.436" endDt="2025-02-27T14:52:44.436"/>
            </p228:event>
            <p228:event time="2025-02-27T18:08:37.995" id="{FCE99CA5-CC86-4DE9-BD8E-70CE91269BBC}">
              <p228:atrbtn authorId="{C9B047D2-8000-795C-C1EF-B0F3609715D4}"/>
              <p228:anchr>
                <p228:comment id="{D042C96F-D804-46A9-85D4-76E2061228F6}"/>
              </p228:anchr>
              <p228:unasgnAll/>
            </p228:event>
            <p228:event time="2025-02-27T18:08:37.995" id="{5586599C-27A4-4F0B-92B3-944EC85BF606}">
              <p228:atrbtn authorId="{C9B047D2-8000-795C-C1EF-B0F3609715D4}"/>
              <p228:anchr>
                <p228:comment id="{D042C96F-D804-46A9-85D4-76E2061228F6}"/>
              </p228:anchr>
              <p228:asgn authorId="{E5C7A80C-E334-3B0E-1D3B-067BA1C13432}"/>
            </p228:event>
          </p228:history>
        </p228:taskDetails>
      </p:ext>
    </p188:extLst>
  </p188:cm>
  <p188:cm id="{F2571504-20D7-433A-91AD-63DC32899B39}" authorId="{E5C7A80C-E334-3B0E-1D3B-067BA1C13432}" created="2025-02-27T14:53:08.858" startDate="2025-02-27T14:53:08.858" dueDate="2025-02-27T14:53:08.858" assignedTo="{6A7495B8-7CBA-603C-54CA-B293B187AFD3}" title="@Isha Sahu any updates here?">
    <ac:txMkLst xmlns:ac="http://schemas.microsoft.com/office/drawing/2013/main/command">
      <pc:docMk xmlns:pc="http://schemas.microsoft.com/office/powerpoint/2013/main/command"/>
      <pc:sldMk xmlns:pc="http://schemas.microsoft.com/office/powerpoint/2013/main/command" cId="3953027680" sldId="263"/>
      <ac:graphicFrameMk id="5" creationId="{65C2F6C0-873C-D724-5B60-606D9B5F11EF}"/>
      <ac:tblMk/>
      <ac:tcMk rowId="2514998871" colId="910361446"/>
      <ac:txMk cp="0" len="181">
        <ac:context len="182" hash="315059131"/>
      </ac:txMk>
    </ac:txMkLst>
    <p188:pos x="10929257" y="3657600"/>
    <p188:replyLst>
      <p188:reply id="{416B7B91-C7FB-4325-B72F-C8C75773729F}" authorId="{6A7495B8-7CBA-603C-54CA-B293B187AFD3}" created="2025-02-27T15:03:37.818">
        <p188:txBody>
          <a:bodyPr/>
          <a:lstStyle/>
          <a:p>
            <a:r>
              <a:rPr lang="en-US"/>
              <a:t>Added the latest</a:t>
            </a:r>
          </a:p>
        </p188:txBody>
      </p188:reply>
    </p188:replyLst>
    <p188:txBody>
      <a:bodyPr/>
      <a:lstStyle/>
      <a:p>
        <a:r>
          <a:rPr lang="en-US"/>
          <a:t>[@Isha Sahu] any updates here?</a:t>
        </a:r>
      </a:p>
    </p188:txBody>
    <p188:extLst>
      <p:ext xmlns:p="http://schemas.openxmlformats.org/presentationml/2006/main" uri="{5BB2D875-25FF-4072-B9AC-8F64D62656EB}">
        <p228:taskDetails xmlns:p228="http://schemas.microsoft.com/office/powerpoint/2022/08/main">
          <p228:history>
            <p228:event time="2025-02-27T14:53:08.858" id="{95EAFAB8-E400-4897-B60A-0D11E6BD99C3}">
              <p228:atrbtn authorId="{E5C7A80C-E334-3B0E-1D3B-067BA1C13432}"/>
              <p228:anchr>
                <p228:comment id="{F2571504-20D7-433A-91AD-63DC32899B39}"/>
              </p228:anchr>
              <p228:add/>
            </p228:event>
            <p228:event time="2025-02-27T14:53:08.858" id="{51A877C3-1EFD-455A-929F-0ED61382D366}">
              <p228:atrbtn authorId="{E5C7A80C-E334-3B0E-1D3B-067BA1C13432}"/>
              <p228:anchr>
                <p228:comment id="{F2571504-20D7-433A-91AD-63DC32899B39}"/>
              </p228:anchr>
              <p228:asgn authorId="{6A7495B8-7CBA-603C-54CA-B293B187AFD3}"/>
            </p228:event>
            <p228:event time="2025-02-27T14:53:08.858" id="{AB888AB4-2544-4B53-AD4F-2DEFA8227229}">
              <p228:atrbtn authorId="{E5C7A80C-E334-3B0E-1D3B-067BA1C13432}"/>
              <p228:anchr>
                <p228:comment id="{F2571504-20D7-433A-91AD-63DC32899B39}"/>
              </p228:anchr>
              <p228:title val="@Isha Sahu any updates here?"/>
            </p228:event>
            <p228:event time="2025-02-27T14:53:08.858" id="{C205E859-C64B-4DA7-89A5-807570CA152A}">
              <p228:atrbtn authorId="{E5C7A80C-E334-3B0E-1D3B-067BA1C13432}"/>
              <p228:anchr>
                <p228:comment id="{F2571504-20D7-433A-91AD-63DC32899B39}"/>
              </p228:anchr>
              <p228:date stDt="2025-02-27T14:53:08.858" endDt="2025-02-27T14:53:08.858"/>
            </p228:event>
          </p228:history>
        </p228:taskDetails>
      </p:ext>
    </p188:extLst>
  </p188:cm>
</p188:cmLst>
</file>

<file path=ppt/comments/modernComment_10B_6CF7997.xml><?xml version="1.0" encoding="utf-8"?>
<p188:cmLst xmlns:a="http://schemas.openxmlformats.org/drawingml/2006/main" xmlns:r="http://schemas.openxmlformats.org/officeDocument/2006/relationships" xmlns:p188="http://schemas.microsoft.com/office/powerpoint/2018/8/main">
  <p188:cm id="{E78E8AC7-43D9-484F-AF97-AD8D7A0B92B0}" authorId="{C0BB1BC2-5718-0CB6-EA75-5EA767F70046}" created="2025-02-18T18:18:54.654">
    <pc:sldMkLst xmlns:pc="http://schemas.microsoft.com/office/powerpoint/2013/main/command">
      <pc:docMk/>
      <pc:sldMk cId="1320216776" sldId="267"/>
    </pc:sldMkLst>
    <p188:txBody>
      <a:bodyPr/>
      <a:lstStyle/>
      <a:p>
        <a:r>
          <a:rPr lang="en-US"/>
          <a:t>This slide seems like a good place to have a consolidated view of all the things needed from ServiceTree (given how central it is) in support of our change management goals. </a:t>
        </a:r>
      </a:p>
    </p188:txBody>
    <p188:extLst>
      <p:ext xmlns:p="http://schemas.openxmlformats.org/presentationml/2006/main" uri="{57CB4572-C831-44C2-8A1C-0ADB6CCDFE69}">
        <p223:reactions xmlns:p223="http://schemas.microsoft.com/office/powerpoint/2022/03/main">
          <p223:rxn type="👍">
            <p223:instance time="2025-02-19T16:32:34.936" authorId="{E5C7A80C-E334-3B0E-1D3B-067BA1C13432}"/>
          </p223:rxn>
        </p223:reactions>
      </p:ext>
    </p188:extLst>
  </p188:cm>
  <p188:cm id="{595A040C-DAAE-43A7-B1B8-872CCCB93D0C}" authorId="{E5C7A80C-E334-3B0E-1D3B-067BA1C13432}" created="2025-02-19T16:34:32.739">
    <pc:sldMkLst xmlns:pc="http://schemas.microsoft.com/office/powerpoint/2013/main/command">
      <pc:docMk/>
      <pc:sldMk cId="1320216776" sldId="267"/>
    </pc:sldMkLst>
    <p188:txBody>
      <a:bodyPr/>
      <a:lstStyle/>
      <a:p>
        <a:r>
          <a:rPr lang="en-US"/>
          <a:t>[@Satya Vel] [@Martin Check] stubbed a slide here for our Service Tree asks, please add any additional for context</a:t>
        </a:r>
      </a:p>
    </p188:txBody>
  </p188:cm>
  <p188:cm id="{EEC889CF-CDEF-4AFA-911A-858395F7F60D}" authorId="{C0BB1BC2-5718-0CB6-EA75-5EA767F70046}" created="2025-02-21T21:37:53.592">
    <pc:sldMkLst xmlns:pc="http://schemas.microsoft.com/office/powerpoint/2013/main/command">
      <pc:docMk/>
      <pc:sldMk cId="1320216776" sldId="267"/>
    </pc:sldMkLst>
    <p188:txBody>
      <a:bodyPr/>
      <a:lstStyle/>
      <a:p>
        <a:r>
          <a:rPr lang="en-US"/>
          <a:t>CC [@Rade Trimceski] and [@Serena Ho] for awareness</a:t>
        </a:r>
      </a:p>
    </p188:txBody>
  </p188:cm>
  <p188:cm id="{7AE194DE-CBC5-48D6-B716-DF641BB9F0A1}" authorId="{698A574F-0F6C-C5C3-2079-4372D54D5B5C}" created="2025-03-03T17:34:10.246">
    <ac:txMkLst xmlns:ac="http://schemas.microsoft.com/office/drawing/2013/main/command">
      <pc:docMk xmlns:pc="http://schemas.microsoft.com/office/powerpoint/2013/main/command"/>
      <pc:sldMk xmlns:pc="http://schemas.microsoft.com/office/powerpoint/2013/main/command" cId="114260375" sldId="267"/>
      <ac:spMk id="4" creationId="{3D281C28-9D31-8E5B-B4FF-B36D5E1BE491}"/>
      <ac:txMk cp="119" len="170">
        <ac:context len="565" hash="715347779"/>
      </ac:txMk>
    </ac:txMkLst>
    <p188:pos x="7396214" y="1149663"/>
    <p188:txBody>
      <a:bodyPr/>
      <a:lstStyle/>
      <a:p>
        <a:r>
          <a:rPr lang="en-US"/>
          <a:t>This is an ask from some services like Azure Host Agent (Francis David)</a:t>
        </a:r>
      </a:p>
    </p188:txBody>
  </p188:cm>
</p188:cmLst>
</file>

<file path=ppt/comments/modernComment_116_8EB06CA.xml><?xml version="1.0" encoding="utf-8"?>
<p188:cmLst xmlns:a="http://schemas.openxmlformats.org/drawingml/2006/main" xmlns:r="http://schemas.openxmlformats.org/officeDocument/2006/relationships" xmlns:p188="http://schemas.microsoft.com/office/powerpoint/2018/8/main">
  <p188:cm id="{45ABD3EF-F2C3-4F15-B87B-9CE6B1DDEF08}" authorId="{E5C7A80C-E334-3B0E-1D3B-067BA1C13432}" created="2025-02-27T14:51:19.589">
    <pc:sldMkLst xmlns:pc="http://schemas.microsoft.com/office/powerpoint/2013/main/command">
      <pc:docMk/>
      <pc:sldMk cId="149620426" sldId="278"/>
    </pc:sldMkLst>
    <p188:txBody>
      <a:bodyPr/>
      <a:lstStyle/>
      <a:p>
        <a:r>
          <a:rPr lang="en-US"/>
          <a:t>[@Satya Vel] your section</a:t>
        </a:r>
      </a:p>
    </p188:txBody>
  </p188:cm>
</p188:cmLst>
</file>

<file path=ppt/comments/modernComment_7FFFFFFE_AD45295D.xml><?xml version="1.0" encoding="utf-8"?>
<p188:cmLst xmlns:a="http://schemas.openxmlformats.org/drawingml/2006/main" xmlns:r="http://schemas.openxmlformats.org/officeDocument/2006/relationships" xmlns:p188="http://schemas.microsoft.com/office/powerpoint/2018/8/main">
  <p188:cm id="{2521A882-C749-484E-B7DB-620C99F7458F}" authorId="{2952B714-497E-E5DD-459A-3AD942AEE861}" created="2025-02-22T01:39:38.023">
    <ac:txMkLst xmlns:ac="http://schemas.microsoft.com/office/drawing/2013/main/command">
      <pc:docMk xmlns:pc="http://schemas.microsoft.com/office/powerpoint/2013/main/command"/>
      <pc:sldMk xmlns:pc="http://schemas.microsoft.com/office/powerpoint/2013/main/command" cId="2906990941" sldId="2147483646"/>
      <ac:graphicFrameMk id="7" creationId="{A5A578C9-B278-0A14-66CC-0AAB49EF62A2}"/>
      <ac:tblMk/>
      <ac:tcMk rowId="2318295574" colId="3725809125"/>
      <ac:txMk cp="0" len="120">
        <ac:context len="121" hash="1394626330"/>
      </ac:txMk>
    </ac:txMkLst>
    <p188:pos x="11053822" y="1263569"/>
    <p188:replyLst>
      <p188:reply id="{192BFB0D-8C1A-4219-89A5-C3ACD911F1B4}" authorId="{1C67DCD9-E30C-B1B9-5806-E842A9731AB6}" created="2025-02-22T01:50:11.737">
        <p188:txBody>
          <a:bodyPr/>
          <a:lstStyle/>
          <a:p>
            <a:r>
              <a:rPr lang="en-US"/>
              <a:t>Thank you for reaching out [@Ruhiyyih Mahalati] Deployment review % and Unsafe prod touches info are indeed incorrectly represented due to data hygiene issues listed on slide #23(that’s not even comprehensive list). Hence, we have added Gray box to notate the data challenges. Reg # of services. I had a chat with [@Lakshmi narasimha Viswanadha]  to go with the current # we have with in safefly/scheduler. We have onboarded more services than required. [@Santhosh Somayajula]  is working with [@Lakshmi narasimha Viswanadha]  to confirm the final list and remove the services that doesn’t need to be in scope. I think the in scope services would be around ~120ish if I remember correctly. Does that help?  </a:t>
            </a:r>
          </a:p>
        </p188:txBody>
      </p188:reply>
      <p188:reply id="{7A943281-3735-4D14-9E34-BA163CC3AEC1}" authorId="{2952B714-497E-E5DD-459A-3AD942AEE861}" created="2025-02-22T02:11:09.980">
        <p188:txBody>
          <a:bodyPr/>
          <a:lstStyle/>
          <a:p>
            <a:r>
              <a:rPr lang="en-US"/>
              <a:t>[@Narahari Dogiparthi (Hari)] thanks Hari yes this is true scope is 123 services but there are many other data issues on the R2D dashboard which make it not useful. Example I see many skips for Portal services that is because we are not tracking test and non prod deployments correctly. With the volume we have it makes it impossible to do this manually.
I also have concern with the gray #2 as it states the data is accurate, which is not true. R2D skip data, prod touch data nothing is accurate.</a:t>
            </a:r>
          </a:p>
        </p188:txBody>
      </p188:reply>
      <p188:reply id="{F835C067-52AC-446A-AA60-688244E8DAD5}" authorId="{1C67DCD9-E30C-B1B9-5806-E842A9731AB6}" created="2025-02-22T03:40:20.019">
        <p188:txBody>
          <a:bodyPr/>
          <a:lstStyle/>
          <a:p>
            <a:r>
              <a:rPr lang="en-US"/>
              <a:t>Thank you [@Ruhiyyih Mahalati]  I do agree on the compliance gap due to test and non prod deployments. Primary reason for these issues are due to how the subscriptions are marked as prod. Listed the top feedback items along with owners, ETA on slide 23(Appendix). Comment about gray box is misleading, I modified it to state its not useful. </a:t>
            </a:r>
          </a:p>
        </p188:txBody>
      </p188:reply>
    </p188:replyLst>
    <p188:txBody>
      <a:bodyPr/>
      <a:lstStyle/>
      <a:p>
        <a:r>
          <a:rPr lang="en-US"/>
          <a:t>[@Narahari Dogiparthi (Hari)], [@Martin Check] , [@Imran Sargusingh] , This status is incorrect as our Franchise is not using any of this data. There are many data issues that we have shared multiple times even including last Thursday. The same concern was shared by other Core franchise owners.
Happy to talk again and share the same feedback on why the R2D dashboard and this data is not helpful as the Franchise owner. An example even the number of services lists is incorrect for my franchise.</a:t>
        </a:r>
      </a:p>
    </p188:txBody>
  </p188:cm>
  <p188:cm id="{ADF2CEAB-60B1-4651-BC9A-337AEBD6A17A}" authorId="{2181776E-4948-0112-071D-E0F6AF72BE82}" created="2025-02-28T05:20:14.577">
    <ac:txMkLst xmlns:ac="http://schemas.microsoft.com/office/drawing/2013/main/command">
      <pc:docMk xmlns:pc="http://schemas.microsoft.com/office/powerpoint/2013/main/command"/>
      <pc:sldMk xmlns:pc="http://schemas.microsoft.com/office/powerpoint/2013/main/command" cId="2906990941" sldId="2147483646"/>
      <ac:graphicFrameMk id="7" creationId="{A5A578C9-B278-0A14-66CC-0AAB49EF62A2}"/>
      <ac:tblMk/>
      <ac:tcMk rowId="3790887858" colId="3483800912"/>
      <ac:txMk cp="0" len="5">
        <ac:context len="6" hash="2094901261"/>
      </ac:txMk>
    </ac:txMkLst>
    <p188:pos x="3150750" y="873410"/>
    <p188:txBody>
      <a:bodyPr/>
      <a:lstStyle/>
      <a:p>
        <a:r>
          <a:rPr lang="en-US"/>
          <a:t>[@Narahari Dogiparthi (Hari)] and [@Chi Ekeke] - I updated the denominator from 78 to 75 as we removed 3 AzRel Services</a:t>
        </a:r>
      </a:p>
    </p188:txBody>
  </p188:cm>
  <p188:cm id="{9202FAED-9330-41B0-9345-E36584F51D5C}" authorId="{C0BB1BC2-5718-0CB6-EA75-5EA767F70046}" created="2025-03-03T16:42:18.291">
    <pc:sldMkLst xmlns:pc="http://schemas.microsoft.com/office/powerpoint/2013/main/command">
      <pc:docMk/>
      <pc:sldMk cId="2906990941" sldId="2147483646"/>
    </pc:sldMkLst>
    <p188:txBody>
      <a:bodyPr/>
      <a:lstStyle/>
      <a:p>
        <a:r>
          <a:rPr lang="en-US"/>
          <a:t>[@Narahari], [@Isha], [@Shanell] - on the 5-week safefly trend column - I’d recommend we drop this. It’s not clear what conclusion we should draw from it (unless it’s flatlined at 0). 
I also don’t know how accurate the “R2D Adopted/In Scope” column is. AFAIK, we don’t have reliable data here?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884"/>
            <a:ext cx="3077739" cy="469424"/>
          </a:xfrm>
          <a:prstGeom prst="rect">
            <a:avLst/>
          </a:prstGeom>
        </p:spPr>
        <p:txBody>
          <a:bodyPr vert="horz" lIns="94229" tIns="47114" rIns="94229" bIns="47114"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460F9EC6-89FF-47E1-8594-1A32E3B45134}" type="datetime8">
              <a:rPr lang="en-US" smtClean="0">
                <a:latin typeface="Segoe UI" pitchFamily="34" charset="0"/>
              </a:rPr>
              <a:t>3/6/2025 8:42 PM</a:t>
            </a:fld>
            <a:endParaRPr lang="en-US">
              <a:latin typeface="Segoe UI" pitchFamily="34" charset="0"/>
            </a:endParaRPr>
          </a:p>
        </p:txBody>
      </p:sp>
      <p:sp>
        <p:nvSpPr>
          <p:cNvPr id="8" name="Footer Placeholder 7"/>
          <p:cNvSpPr>
            <a:spLocks noGrp="1"/>
          </p:cNvSpPr>
          <p:nvPr>
            <p:ph type="ftr" sz="quarter" idx="2"/>
          </p:nvPr>
        </p:nvSpPr>
        <p:spPr>
          <a:xfrm>
            <a:off x="0" y="8917422"/>
            <a:ext cx="6001591" cy="341322"/>
          </a:xfrm>
          <a:prstGeom prst="rect">
            <a:avLst/>
          </a:prstGeom>
        </p:spPr>
        <p:txBody>
          <a:bodyPr vert="horz" lIns="94229" tIns="47114" rIns="94229" bIns="47114" rtlCol="0" anchor="b"/>
          <a:lstStyle>
            <a:lvl1pPr algn="l">
              <a:defRPr sz="1200"/>
            </a:lvl1pPr>
          </a:lstStyle>
          <a:p>
            <a:pPr marL="410616" defTabSz="94197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89753" y="8917422"/>
            <a:ext cx="1111078" cy="469424"/>
          </a:xfrm>
          <a:prstGeom prst="rect">
            <a:avLst/>
          </a:prstGeom>
        </p:spPr>
        <p:txBody>
          <a:bodyPr vert="horz" lIns="94229" tIns="47114" rIns="94229" bIns="47114"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22275" y="704850"/>
            <a:ext cx="6257925" cy="3519488"/>
          </a:xfrm>
          <a:prstGeom prst="rect">
            <a:avLst/>
          </a:prstGeom>
          <a:noFill/>
          <a:ln w="12700">
            <a:solidFill>
              <a:prstClr val="black"/>
            </a:solidFill>
          </a:ln>
        </p:spPr>
        <p:txBody>
          <a:bodyPr vert="horz" lIns="94229" tIns="47114" rIns="94229" bIns="47114" rtlCol="0" anchor="ctr"/>
          <a:lstStyle/>
          <a:p>
            <a:endParaRPr lang="en-US"/>
          </a:p>
        </p:txBody>
      </p:sp>
      <p:sp>
        <p:nvSpPr>
          <p:cNvPr id="10" name="Footer Placeholder 9"/>
          <p:cNvSpPr>
            <a:spLocks noGrp="1"/>
          </p:cNvSpPr>
          <p:nvPr>
            <p:ph type="ftr" sz="quarter" idx="4"/>
          </p:nvPr>
        </p:nvSpPr>
        <p:spPr>
          <a:xfrm>
            <a:off x="0" y="8919051"/>
            <a:ext cx="6131803" cy="365481"/>
          </a:xfrm>
          <a:prstGeom prst="rect">
            <a:avLst/>
          </a:prstGeom>
        </p:spPr>
        <p:txBody>
          <a:bodyPr vert="horz" lIns="94229" tIns="47114" rIns="94229" bIns="47114" rtlCol="0" anchor="b"/>
          <a:lstStyle>
            <a:lvl1pPr marL="588931" indent="0" algn="l">
              <a:defRPr sz="1200"/>
            </a:lvl1p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atin typeface="Segoe UI" pitchFamily="34" charset="0"/>
              </a:defRPr>
            </a:lvl1pPr>
          </a:lstStyle>
          <a:p>
            <a:fld id="{386CE63F-9E7F-4C04-9D0D-FCA25A8E9E86}" type="datetime8">
              <a:rPr lang="en-US" smtClean="0"/>
              <a:t>3/6/2025 8:42 PM</a:t>
            </a:fld>
            <a:endParaRPr lang="en-US"/>
          </a:p>
        </p:txBody>
      </p:sp>
      <p:sp>
        <p:nvSpPr>
          <p:cNvPr id="12" name="Notes Placeholder 11"/>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19966" y="8917422"/>
            <a:ext cx="980865" cy="469424"/>
          </a:xfrm>
          <a:prstGeom prst="rect">
            <a:avLst/>
          </a:prstGeom>
        </p:spPr>
        <p:txBody>
          <a:bodyPr vert="horz" lIns="94229" tIns="47114" rIns="94229" bIns="47114"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icrosoft.sharepoint.com/:x:/s/460e9bdf-ae42-433d-8366-dd9d2010ea16/EfeRLPv5dwZDn46sx8UEgAIB4ri8-h9niY6_zN0PNciNCw?e=ys7Pqf&amp;xsdata=MDV8MDJ8c2F0eWF2ZWxAbWljcm9zb2Z0LmNvbXwyMmE3MTk2OGFlNGQ0OThjODE4MTA4ZGQzNTBmYzI0YXw3MmY5ODhiZjg2ZjE0MWFmOTFhYjJkN2NkMDExZGI0N3wxfDB8NjM4NzI1MDYzOTg3NDQzMTMyfFVua25vd258VFdGcGJHWnNiM2Q4ZXlKRmJYQjBlVTFoY0draU9uUnlkV1VzSWxZaU9pSXdMakF1TURBd01DSXNJbEFpT2lKWGFXNHpNaUlzSWtGT0lqb2lUV0ZwYkNJc0lsZFVJam95ZlE9PXwwfHx8&amp;sdata=RjFMMnRHeUg4ZjkvaElHUStaazFEZjRaSDg2UXVZV1hQL2E2UTdKTGx2VT0%3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rtal.microsofticm.com/imp/v3/incidents/details/591610343/hom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mailto:R@d"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icrosoft.sharepoint.com/:x:/s/460e9bdf-ae42-433d-8366-dd9d2010ea16/EfeRLPv5dwZDn46sx8UEgAIB4ri8-h9niY6_zN0PNciNCw?e=ys7Pqf&amp;xsdata=MDV8MDJ8c2F0eWF2ZWxAbWljcm9zb2Z0LmNvbXwyMmE3MTk2OGFlNGQ0OThjODE4MTA4ZGQzNTBmYzI0YXw3MmY5ODhiZjg2ZjE0MWFmOTFhYjJkN2NkMDExZGI0N3wxfDB8NjM4NzI1MDYzOTg3NDQzMTMyfFVua25vd258VFdGcGJHWnNiM2Q4ZXlKRmJYQjBlVTFoY0draU9uUnlkV1VzSWxZaU9pSXdMakF1TURBd01DSXNJbEFpT2lKWGFXNHpNaUlzSWtGT0lqb2lUV0ZwYkNJc0lsZFVJam95ZlE9PXwwfHx8&amp;sdata=RjFMMnRHeUg4ZjkvaElHUStaazFEZjRaSDg2UXVZV1hQL2E2UTdKTGx2VT0%3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icrosoft.sharepoint.com/:x:/s/460e9bdf-ae42-433d-8366-dd9d2010ea16/EfeRLPv5dwZDn46sx8UEgAIB4ri8-h9niY6_zN0PNciNCw?e=ys7Pqf&amp;xsdata=MDV8MDJ8c2F0eWF2ZWxAbWljcm9zb2Z0LmNvbXwyMmE3MTk2OGFlNGQ0OThjODE4MTA4ZGQzNTBmYzI0YXw3MmY5ODhiZjg2ZjE0MWFmOTFhYjJkN2NkMDExZGI0N3wxfDB8NjM4NzI1MDYzOTg3NDQzMTMyfFVua25vd258VFdGcGJHWnNiM2Q4ZXlKRmJYQjBlVTFoY0draU9uUnlkV1VzSWxZaU9pSXdMakF1TURBd01DSXNJbEFpT2lKWGFXNHpNaUlzSWtGT0lqb2lUV0ZwYkNJc0lsZFVJam95ZlE9PXwwfHx8&amp;sdata=RjFMMnRHeUg4ZjkvaElHUStaazFEZjRaSDg2UXVZV1hQL2E2UTdKTGx2VT0%3d"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ortal.microsofticm.com/imp/v3/incidents/details/591610343/hom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mailto:R@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3358" indent="-353358">
              <a:lnSpc>
                <a:spcPct val="107000"/>
              </a:lnSpc>
              <a:spcAft>
                <a:spcPts val="0"/>
              </a:spcAft>
              <a:buFont typeface="Calibri" panose="020F0502020204030204" pitchFamily="34" charset="0"/>
              <a:buChar char="-"/>
            </a:pPr>
            <a:r>
              <a:rPr lang="en-US" sz="1800" u="sng" strike="noStrike">
                <a:solidFill>
                  <a:srgbClr val="0000FF"/>
                </a:solidFill>
                <a:effectLst/>
                <a:latin typeface="Aptos" panose="020B0004020202020204" pitchFamily="34" charset="0"/>
                <a:ea typeface="Aptos" panose="020B0004020202020204" pitchFamily="34" charset="0"/>
                <a:cs typeface="Aptos" panose="020B0004020202020204" pitchFamily="34" charset="0"/>
                <a:hlinkClick r:id="rId3"/>
              </a:rPr>
              <a:t> ChangeMgmtTopWorkItems.xlsx</a:t>
            </a:r>
            <a:endParaRPr lang="en-US" sz="900" kern="100">
              <a:latin typeface="Calibri" panose="020F0502020204030204" pitchFamily="34" charset="0"/>
              <a:ea typeface="Calibri" panose="020F0502020204030204" pitchFamily="34" charset="0"/>
              <a:cs typeface="Times New Roman" panose="02020603050405020304" pitchFamily="18" charset="0"/>
            </a:endParaRPr>
          </a:p>
          <a:p>
            <a:pPr marL="219478" lvl="1" indent="0">
              <a:lnSpc>
                <a:spcPct val="107000"/>
              </a:lnSpc>
              <a:spcAft>
                <a:spcPts val="0"/>
              </a:spcAft>
              <a:buNone/>
            </a:pPr>
            <a:endParaRPr lang="en-US" sz="900"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51875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7527D-9F47-29DE-F267-43AD8EAA8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DD078-8FBC-560A-0837-E58AF569B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C45144-3553-CBC0-F6B6-5BC1E312DE0E}"/>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600" b="1"/>
              <a:t>As a drill down for the R2D skips and escapes from previous slide</a:t>
            </a:r>
            <a:r>
              <a:rPr lang="en-US" sz="1600"/>
              <a:t>, you’ll see the 3 risk assessments that were downgraded. </a:t>
            </a:r>
            <a:br>
              <a:rPr lang="en-US" sz="1600"/>
            </a:br>
            <a:br>
              <a:rPr lang="en-US" sz="1600"/>
            </a:br>
            <a:r>
              <a:rPr lang="en-US" sz="1600"/>
              <a:t>We’ll start tracking risk assessment changes to see what be missing in the calculation to be more accurate, but also specifically flagging those in the franchise discussions. </a:t>
            </a:r>
          </a:p>
          <a:p>
            <a:pPr marL="0" marR="0" lvl="0" indent="0" algn="l" defTabSz="914367" rtl="0" eaLnBrk="1" fontAlgn="auto" latinLnBrk="0" hangingPunct="1">
              <a:lnSpc>
                <a:spcPct val="90000"/>
              </a:lnSpc>
              <a:spcBef>
                <a:spcPts val="0"/>
              </a:spcBef>
              <a:spcAft>
                <a:spcPts val="333"/>
              </a:spcAft>
              <a:buClrTx/>
              <a:buSzTx/>
              <a:buFontTx/>
              <a:buNone/>
              <a:tabLst/>
              <a:defRPr/>
            </a:pPr>
            <a:br>
              <a:rPr lang="en-US" sz="1600"/>
            </a:br>
            <a:r>
              <a:rPr lang="en-US" sz="1600" b="1"/>
              <a:t>a call out on the last outage </a:t>
            </a:r>
            <a:r>
              <a:rPr lang="en-US" sz="1600"/>
              <a:t>was related to a feature flag that was a missing during the deployment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6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600"/>
              <a:t>//////////</a:t>
            </a:r>
            <a:br>
              <a:rPr lang="en-US" sz="1600"/>
            </a:br>
            <a:endParaRPr lang="en-US" sz="16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600" b="0" i="0" u="none" strike="noStrike" kern="1200">
                <a:solidFill>
                  <a:srgbClr val="1E1E1E"/>
                </a:solidFill>
                <a:effectLst/>
                <a:latin typeface="+mn-lt"/>
                <a:ea typeface="+mn-ea"/>
                <a:cs typeface="+mn-cs"/>
                <a:hlinkClick r:id="rId3"/>
              </a:rPr>
              <a:t>591610343</a:t>
            </a:r>
            <a:r>
              <a:rPr lang="en-US" sz="1600" b="0" i="0" u="none" strike="noStrike" kern="1200">
                <a:solidFill>
                  <a:srgbClr val="1E1E1E"/>
                </a:solidFill>
                <a:effectLst/>
                <a:latin typeface="+mn-lt"/>
                <a:ea typeface="+mn-ea"/>
                <a:cs typeface="+mn-cs"/>
              </a:rPr>
              <a:t> – Change Safety Learnings Additional Context: </a:t>
            </a:r>
            <a:r>
              <a:rPr lang="en-US" sz="1600"/>
              <a:t>The core issue here was there were 3 feature flags, all 3 were enabled in stage/canary/preprod and went through necessary validation. When enabling in pilot they enabled 2 of the flags, didn't the 3rd. So the </a:t>
            </a:r>
            <a:r>
              <a:rPr lang="en-US" sz="1600">
                <a:hlinkClick r:id="rId4" tooltip="mailto:r@d"/>
              </a:rPr>
              <a:t>R</a:t>
            </a:r>
            <a:r>
              <a:rPr lang="en-US" sz="1600"/>
              <a:t>2D QRs asked all the right questions, confirmed all quality gates were met and that the change had </a:t>
            </a:r>
            <a:r>
              <a:rPr lang="en-US" sz="1600" err="1"/>
              <a:t>SDP'ed</a:t>
            </a:r>
            <a:r>
              <a:rPr lang="en-US" sz="1600"/>
              <a:t> across the frontline and was good to go to pilot but they hadn't seen the goal state PRs for preprod/stage/canary to confirm the same changes were going to Pilot. That is the new ask that we are proposing R2D reviewers follow here forward with this</a:t>
            </a:r>
            <a:endParaRPr lang="en-US" sz="850">
              <a:latin typeface="Calibri"/>
              <a:ea typeface="Calibri"/>
              <a:cs typeface="Calibri"/>
            </a:endParaRPr>
          </a:p>
          <a:p>
            <a:endParaRPr lang="en-US" sz="850">
              <a:latin typeface="Calibri"/>
              <a:ea typeface="Calibri"/>
              <a:cs typeface="Calibri"/>
            </a:endParaRPr>
          </a:p>
          <a:p>
            <a:endParaRPr lang="en-US" sz="850">
              <a:latin typeface="Calibri"/>
              <a:ea typeface="Calibri"/>
              <a:cs typeface="Calibri"/>
            </a:endParaRPr>
          </a:p>
          <a:p>
            <a:r>
              <a:rPr lang="en-US" sz="850">
                <a:latin typeface="Calibri"/>
                <a:ea typeface="Calibri"/>
                <a:cs typeface="Calibri"/>
              </a:rPr>
              <a:t>List of deployments, production touches, skips, and escapes experienced by R2D franchises along with comments from the accountable franchise owners on why the skip/escape happened and what they are doing to reduce the risk of a recurrence. </a:t>
            </a:r>
          </a:p>
          <a:p>
            <a:endParaRPr lang="en-US" sz="850">
              <a:latin typeface="Calibri"/>
              <a:ea typeface="Calibri"/>
              <a:cs typeface="Calibri"/>
            </a:endParaRPr>
          </a:p>
          <a:p>
            <a:r>
              <a:rPr lang="en-US" sz="900">
                <a:solidFill>
                  <a:prstClr val="black"/>
                </a:solidFill>
                <a:latin typeface="Aptos" panose="02110004020202020204"/>
              </a:rPr>
              <a:t>Onboarded = bringing deployments in Safefly (Enabled in SF and &gt;1 deployment in last 90 days)</a:t>
            </a:r>
            <a:endParaRPr lang="en-US" sz="850">
              <a:solidFill>
                <a:prstClr val="black"/>
              </a:solidFill>
              <a:latin typeface="Calibri"/>
              <a:ea typeface="Calibri"/>
              <a:cs typeface="Calibri"/>
            </a:endParaRPr>
          </a:p>
          <a:p>
            <a:endParaRPr lang="en-US" sz="850">
              <a:latin typeface="Calibri"/>
              <a:ea typeface="Calibri"/>
              <a:cs typeface="Calibri"/>
            </a:endParaRPr>
          </a:p>
          <a:p>
            <a:pPr marL="171450" indent="-171450">
              <a:buFont typeface="Arial" panose="020B0604020202020204" pitchFamily="34" charset="0"/>
              <a:buChar char="•"/>
            </a:pPr>
            <a:r>
              <a:rPr lang="en-US" sz="850">
                <a:latin typeface="Calibri"/>
                <a:ea typeface="Calibri"/>
                <a:cs typeface="Calibri"/>
              </a:rPr>
              <a:t>* #unsafe prod touch only tracked for R2D onboarded services</a:t>
            </a:r>
          </a:p>
          <a:p>
            <a:pPr marL="171450" indent="-171450">
              <a:buFont typeface="Arial" panose="020B0604020202020204" pitchFamily="34" charset="0"/>
              <a:buChar char="•"/>
            </a:pPr>
            <a:r>
              <a:rPr lang="en-US" sz="850">
                <a:latin typeface="Calibri"/>
                <a:ea typeface="Calibri"/>
                <a:cs typeface="Calibri"/>
              </a:rPr>
              <a:t>** AEP R2D reviews happen via central, franchise in progress</a:t>
            </a:r>
          </a:p>
          <a:p>
            <a:pPr>
              <a:buFont typeface="Arial" panose="020B0604020202020204" pitchFamily="34" charset="0"/>
              <a:buChar char="•"/>
            </a:pPr>
            <a:r>
              <a:rPr lang="en-US"/>
              <a:t>R2D adoption status</a:t>
            </a:r>
            <a:endParaRPr lang="en-US" sz="850">
              <a:latin typeface="Calibri"/>
              <a:ea typeface="Calibri"/>
              <a:cs typeface="Calibri"/>
            </a:endParaRPr>
          </a:p>
          <a:p>
            <a:pPr>
              <a:buFont typeface="Arial" panose="020B0604020202020204" pitchFamily="34" charset="0"/>
              <a:buChar char="•"/>
            </a:pPr>
            <a:r>
              <a:rPr lang="en-US"/>
              <a:t># of skips &amp; links to the outages</a:t>
            </a:r>
          </a:p>
          <a:p>
            <a:pPr>
              <a:buFont typeface="Arial" panose="020B0604020202020204" pitchFamily="34" charset="0"/>
              <a:buChar char="•"/>
            </a:pPr>
            <a:r>
              <a:rPr lang="en-US"/>
              <a:t># of escapes &amp; links to the outages</a:t>
            </a:r>
          </a:p>
          <a:p>
            <a:pPr>
              <a:buFont typeface="Arial" panose="020B0604020202020204" pitchFamily="34" charset="0"/>
              <a:buChar char="•"/>
            </a:pPr>
            <a:r>
              <a:rPr lang="en-US"/>
              <a:t>Tool used to deploy the changes</a:t>
            </a:r>
          </a:p>
          <a:p>
            <a:pPr>
              <a:buFont typeface="Arial" panose="020B0604020202020204" pitchFamily="34" charset="0"/>
              <a:buChar char="•"/>
            </a:pPr>
            <a:r>
              <a:rPr lang="en-US"/>
              <a:t>Relevant SafeFly requests</a:t>
            </a:r>
          </a:p>
          <a:p>
            <a:pPr>
              <a:buFont typeface="Arial" panose="020B0604020202020204" pitchFamily="34" charset="0"/>
              <a:buChar char="•"/>
            </a:pPr>
            <a:r>
              <a:rPr lang="en-US"/>
              <a:t>Franchise owner comments on how the skip/escape occurred &amp; mitigation steps implemented</a:t>
            </a:r>
          </a:p>
          <a:p>
            <a:pPr marL="171450" indent="-171450">
              <a:buFont typeface="Arial" panose="020B0604020202020204" pitchFamily="34" charset="0"/>
              <a:buChar char="•"/>
            </a:pPr>
            <a:br>
              <a:rPr lang="en-US" sz="850">
                <a:latin typeface="Calibri"/>
                <a:ea typeface="Calibri"/>
                <a:cs typeface="Calibri"/>
              </a:rPr>
            </a:br>
            <a:endParaRPr lang="en-US" sz="850">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50">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alibri"/>
              <a:ea typeface="Calibri"/>
              <a:cs typeface="Calibri"/>
            </a:endParaRPr>
          </a:p>
        </p:txBody>
      </p:sp>
      <p:sp>
        <p:nvSpPr>
          <p:cNvPr id="4" name="Header Placeholder 3">
            <a:extLst>
              <a:ext uri="{FF2B5EF4-FFF2-40B4-BE49-F238E27FC236}">
                <a16:creationId xmlns:a16="http://schemas.microsoft.com/office/drawing/2014/main" id="{6AC7B916-0A28-8BE7-BF1B-7684FF2F661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6AA0A4B-A21B-FF55-6C9E-DA4B0DB027AF}"/>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E0C23C4-510C-8850-70EE-CCCF819E22C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3/6/2025 8:42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0EF1350-83C2-5693-6ED8-A32EE0336D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287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9D6AC-D17F-2AD4-AD98-5424CAA977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A1AED-1216-9B6F-000A-8F1A19E006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0BA659-C4C5-476D-2738-B2CCD8000F81}"/>
              </a:ext>
            </a:extLst>
          </p:cNvPr>
          <p:cNvSpPr>
            <a:spLocks noGrp="1"/>
          </p:cNvSpPr>
          <p:nvPr>
            <p:ph type="body" idx="1"/>
          </p:nvPr>
        </p:nvSpPr>
        <p:spPr/>
        <p:txBody>
          <a:bodyPr/>
          <a:lstStyle/>
          <a:p>
            <a:r>
              <a:rPr lang="en-US" i="1"/>
              <a:t>Notes: </a:t>
            </a:r>
          </a:p>
          <a:p>
            <a:r>
              <a:rPr lang="en-US" i="1"/>
              <a:t>-Added QEI wave 5 TSGs into data set, see increase in denominator and </a:t>
            </a:r>
            <a:r>
              <a:rPr lang="en-US" i="1" err="1"/>
              <a:t>clicktouch</a:t>
            </a:r>
            <a:r>
              <a:rPr lang="en-US" i="1"/>
              <a:t> detection for QEI.</a:t>
            </a:r>
          </a:p>
          <a:p>
            <a:r>
              <a:rPr lang="en-US" i="1"/>
              <a:t>-Initial scan results add from ICM TSG Links, see details in table. Please note, remediation for this line item will focus on risk awareness as elimination is not possible in all scenarios. </a:t>
            </a:r>
          </a:p>
          <a:p>
            <a:r>
              <a:rPr lang="en-US" i="1"/>
              <a:t>-Initial results for resource delete added as a bullet point, more work is needed to refine LLM prompt and validate results before actioning. </a:t>
            </a:r>
          </a:p>
          <a:p>
            <a:endParaRPr lang="en-US" i="1"/>
          </a:p>
          <a:p>
            <a:r>
              <a:rPr lang="en-US" b="1" i="0"/>
              <a:t>Talking Points</a:t>
            </a:r>
          </a:p>
          <a:p>
            <a:pPr marL="228600" indent="-228600">
              <a:buAutoNum type="arabicPeriod"/>
            </a:pPr>
            <a:r>
              <a:rPr lang="en-US" b="0" i="0"/>
              <a:t>TSG </a:t>
            </a:r>
            <a:r>
              <a:rPr lang="en-US" b="0" i="0" err="1"/>
              <a:t>ClickTouch</a:t>
            </a:r>
            <a:r>
              <a:rPr lang="en-US" b="0" i="0"/>
              <a:t> risk mitigation achieved (through the application of orchestration tool templates OR removal of </a:t>
            </a:r>
            <a:r>
              <a:rPr lang="en-US" b="0" i="0" err="1"/>
              <a:t>ClickTouch</a:t>
            </a:r>
            <a:r>
              <a:rPr lang="en-US" b="0" i="0"/>
              <a:t> reference in TSG) for 15% of KPIs (20 of 137). </a:t>
            </a:r>
          </a:p>
          <a:p>
            <a:pPr marL="228600" indent="-228600">
              <a:buAutoNum type="arabicPeriod"/>
            </a:pPr>
            <a:r>
              <a:rPr lang="en-US" b="0" i="0"/>
              <a:t>ICM TSG Links scan results indicate that 119 of 276 TSGs have </a:t>
            </a:r>
            <a:r>
              <a:rPr lang="en-US" b="0" i="0" err="1"/>
              <a:t>ClickTouch</a:t>
            </a:r>
            <a:r>
              <a:rPr lang="en-US" b="0" i="0"/>
              <a:t> detected. 104 with </a:t>
            </a:r>
            <a:r>
              <a:rPr lang="en-US" b="0" i="0" err="1"/>
              <a:t>ClickTouch</a:t>
            </a:r>
            <a:r>
              <a:rPr lang="en-US" b="0" i="0"/>
              <a:t> do provide reference to Safe Orchestrators. </a:t>
            </a:r>
          </a:p>
          <a:p>
            <a:pPr marL="228600" indent="-228600">
              <a:buAutoNum type="arabicPeriod"/>
            </a:pPr>
            <a:r>
              <a:rPr kumimoji="0" lang="en-US" sz="1200" b="0" i="0" u="none" strike="noStrike" kern="1200" cap="none" spc="0" normalizeH="0" baseline="0" noProof="0">
                <a:ln>
                  <a:noFill/>
                </a:ln>
                <a:solidFill>
                  <a:srgbClr val="000000"/>
                </a:solidFill>
                <a:effectLst/>
                <a:uLnTx/>
                <a:uFillTx/>
                <a:latin typeface="Segoe UI"/>
                <a:ea typeface="+mn-ea"/>
                <a:cs typeface="+mn-cs"/>
              </a:rPr>
              <a:t>We’re developing the SRE </a:t>
            </a:r>
            <a:r>
              <a:rPr kumimoji="0" lang="en-US" sz="1200" b="0" i="0" u="none" strike="noStrike" kern="1200" cap="none" spc="0" normalizeH="0" baseline="0" noProof="0" err="1">
                <a:ln>
                  <a:noFill/>
                </a:ln>
                <a:solidFill>
                  <a:srgbClr val="000000"/>
                </a:solidFill>
                <a:effectLst/>
                <a:uLnTx/>
                <a:uFillTx/>
                <a:latin typeface="Segoe UI"/>
                <a:ea typeface="+mn-ea"/>
                <a:cs typeface="+mn-cs"/>
              </a:rPr>
              <a:t>GitOps</a:t>
            </a:r>
            <a:r>
              <a:rPr kumimoji="0" lang="en-US" sz="1200" b="0" i="0" u="none" strike="noStrike" kern="1200" cap="none" spc="0" normalizeH="0" baseline="0" noProof="0">
                <a:ln>
                  <a:noFill/>
                </a:ln>
                <a:solidFill>
                  <a:srgbClr val="000000"/>
                </a:solidFill>
                <a:effectLst/>
                <a:uLnTx/>
                <a:uFillTx/>
                <a:latin typeface="Segoe UI"/>
                <a:ea typeface="+mn-ea"/>
                <a:cs typeface="+mn-cs"/>
              </a:rPr>
              <a:t> Bot that standardizes, regulates, and gates TSGs during each step of the development process, blocking pull requests (PRs) with non-SDP remediation methods and non-</a:t>
            </a:r>
            <a:r>
              <a:rPr kumimoji="0" lang="en-US" sz="1200" b="0" i="0" u="none" strike="noStrike" kern="1200" cap="none" spc="0" normalizeH="0" baseline="0" noProof="0" err="1">
                <a:ln>
                  <a:noFill/>
                </a:ln>
                <a:solidFill>
                  <a:srgbClr val="000000"/>
                </a:solidFill>
                <a:effectLst/>
                <a:uLnTx/>
                <a:uFillTx/>
                <a:latin typeface="Segoe UI"/>
                <a:ea typeface="+mn-ea"/>
                <a:cs typeface="+mn-cs"/>
              </a:rPr>
              <a:t>IaaC</a:t>
            </a:r>
            <a:r>
              <a:rPr kumimoji="0" lang="en-US" sz="1200" b="0" i="0" u="none" strike="noStrike" kern="1200" cap="none" spc="0" normalizeH="0" baseline="0" noProof="0">
                <a:ln>
                  <a:noFill/>
                </a:ln>
                <a:solidFill>
                  <a:srgbClr val="000000"/>
                </a:solidFill>
                <a:effectLst/>
                <a:uLnTx/>
                <a:uFillTx/>
                <a:latin typeface="Segoe UI"/>
                <a:ea typeface="+mn-ea"/>
                <a:cs typeface="+mn-cs"/>
              </a:rPr>
              <a:t> methods (ARM / BICEP templates via EV2). </a:t>
            </a:r>
          </a:p>
          <a:p>
            <a:pPr marL="628650" lvl="1" indent="-171450">
              <a:buFont typeface="Arial" panose="020B0604020202020204" pitchFamily="34" charset="0"/>
              <a:buChar char="•"/>
              <a:defRPr/>
            </a:pPr>
            <a:r>
              <a:rPr kumimoji="0" lang="en-US" sz="1200" b="1" i="0" u="none" strike="noStrike" kern="1200" cap="none" spc="0" normalizeH="0" baseline="0" noProof="0">
                <a:ln>
                  <a:noFill/>
                </a:ln>
                <a:solidFill>
                  <a:srgbClr val="000000"/>
                </a:solidFill>
                <a:effectLst/>
                <a:uLnTx/>
                <a:uFillTx/>
                <a:latin typeface="Segoe UI"/>
                <a:ea typeface="+mn-ea"/>
                <a:cs typeface="+mn-cs"/>
              </a:rPr>
              <a:t>Next steps</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err="1">
                <a:ln>
                  <a:noFill/>
                </a:ln>
                <a:solidFill>
                  <a:srgbClr val="000000"/>
                </a:solidFill>
                <a:effectLst/>
                <a:uLnTx/>
                <a:uFillTx/>
                <a:latin typeface="Segoe UI"/>
                <a:ea typeface="+mn-ea"/>
                <a:cs typeface="+mn-cs"/>
              </a:rPr>
              <a:t>GitOps</a:t>
            </a:r>
            <a:r>
              <a:rPr kumimoji="0" lang="en-US" sz="1200" b="0" i="0" u="none" strike="noStrike" kern="1200" cap="none" spc="0" normalizeH="0" baseline="0" noProof="0">
                <a:ln>
                  <a:noFill/>
                </a:ln>
                <a:solidFill>
                  <a:srgbClr val="000000"/>
                </a:solidFill>
                <a:effectLst/>
                <a:uLnTx/>
                <a:uFillTx/>
                <a:latin typeface="Segoe UI"/>
                <a:ea typeface="+mn-ea"/>
                <a:cs typeface="+mn-cs"/>
              </a:rPr>
              <a:t> Bot running </a:t>
            </a:r>
            <a:r>
              <a:rPr lang="en-US" sz="1200">
                <a:solidFill>
                  <a:srgbClr val="000000"/>
                </a:solidFill>
                <a:latin typeface="Segoe UI"/>
              </a:rPr>
              <a:t>on Managed Identity, building CI/CD Pipeline, API Development &amp; Integration with TSG Analyzer, Event handling + response rendering. </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628650" lvl="1" indent="-171450">
              <a:buFont typeface="Arial" panose="020B0604020202020204" pitchFamily="34" charset="0"/>
              <a:buChar char="•"/>
              <a:defRPr/>
            </a:pPr>
            <a:r>
              <a:rPr kumimoji="0" lang="en-US" sz="1200" b="1" i="0" u="none" strike="noStrike" kern="1200" cap="none" spc="0" normalizeH="0" baseline="0" noProof="0">
                <a:ln>
                  <a:noFill/>
                </a:ln>
                <a:solidFill>
                  <a:srgbClr val="000000"/>
                </a:solidFill>
                <a:effectLst/>
                <a:uLnTx/>
                <a:uFillTx/>
                <a:latin typeface="Segoe UI"/>
                <a:ea typeface="+mn-ea"/>
                <a:cs typeface="+mn-cs"/>
              </a:rPr>
              <a:t>Private Preview estimated</a:t>
            </a:r>
            <a:r>
              <a:rPr kumimoji="0" lang="en-US" sz="1200" b="0" i="0" u="none" strike="noStrike" kern="1200" cap="none" spc="0" normalizeH="0" baseline="0" noProof="0">
                <a:ln>
                  <a:noFill/>
                </a:ln>
                <a:solidFill>
                  <a:srgbClr val="000000"/>
                </a:solidFill>
                <a:effectLst/>
                <a:uLnTx/>
                <a:uFillTx/>
                <a:latin typeface="Segoe UI"/>
                <a:ea typeface="+mn-ea"/>
                <a:cs typeface="+mn-cs"/>
              </a:rPr>
              <a:t>: End of April 2025. </a:t>
            </a:r>
            <a:endParaRPr lang="en-US" b="0" i="0"/>
          </a:p>
        </p:txBody>
      </p:sp>
      <p:sp>
        <p:nvSpPr>
          <p:cNvPr id="4" name="Slide Number Placeholder 3">
            <a:extLst>
              <a:ext uri="{FF2B5EF4-FFF2-40B4-BE49-F238E27FC236}">
                <a16:creationId xmlns:a16="http://schemas.microsoft.com/office/drawing/2014/main" id="{260B17B4-7E1C-F965-7B93-035311DF47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F34AA8-ED38-4141-B88F-E6139F6E669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3962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38610-4EA9-8CDC-09AE-E27342572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D3545-6990-91DF-3548-5CB60B631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B6830-47E8-421A-A5ED-EE4DCE888A3A}"/>
              </a:ext>
            </a:extLst>
          </p:cNvPr>
          <p:cNvSpPr>
            <a:spLocks noGrp="1"/>
          </p:cNvSpPr>
          <p:nvPr>
            <p:ph type="body" idx="1"/>
          </p:nvPr>
        </p:nvSpPr>
        <p:spPr/>
        <p:txBody>
          <a:bodyPr/>
          <a:lstStyle/>
          <a:p>
            <a:pPr marL="353358" indent="-353358">
              <a:lnSpc>
                <a:spcPct val="107000"/>
              </a:lnSpc>
              <a:spcAft>
                <a:spcPts val="0"/>
              </a:spcAft>
              <a:buFont typeface="Calibri" panose="020F0502020204030204" pitchFamily="34" charset="0"/>
              <a:buChar char="-"/>
            </a:pPr>
            <a:r>
              <a:rPr lang="en-US" sz="1800" u="sng" strike="noStrike">
                <a:solidFill>
                  <a:srgbClr val="0000FF"/>
                </a:solidFill>
                <a:effectLst/>
                <a:latin typeface="Aptos" panose="020B0004020202020204" pitchFamily="34" charset="0"/>
                <a:ea typeface="Aptos" panose="020B0004020202020204" pitchFamily="34" charset="0"/>
                <a:cs typeface="Aptos" panose="020B0004020202020204" pitchFamily="34" charset="0"/>
                <a:hlinkClick r:id="rId3"/>
              </a:rPr>
              <a:t> ChangeMgmtTopWorkItems.xlsx</a:t>
            </a:r>
            <a:endParaRPr lang="en-US" sz="900" kern="100">
              <a:latin typeface="Calibri" panose="020F0502020204030204" pitchFamily="34" charset="0"/>
              <a:ea typeface="Calibri" panose="020F0502020204030204" pitchFamily="34" charset="0"/>
              <a:cs typeface="Times New Roman" panose="02020603050405020304" pitchFamily="18" charset="0"/>
            </a:endParaRPr>
          </a:p>
          <a:p>
            <a:pPr marL="219478" lvl="1" indent="0">
              <a:lnSpc>
                <a:spcPct val="107000"/>
              </a:lnSpc>
              <a:spcAft>
                <a:spcPts val="0"/>
              </a:spcAft>
              <a:buNone/>
            </a:pPr>
            <a:endParaRPr lang="en-US" sz="900"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14570343-6615-6F13-7B36-367FCF16B36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4CDA040-0296-7B7B-7DD4-49E749587DD5}"/>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CC42DC3-7BE8-2CDD-C469-0DEB22FCC40F}"/>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AB117834-DD41-F51E-DB68-623BEFD74F3A}"/>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173687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06A43-2025-D657-734B-706EBF5A7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98699-2219-D7C9-A60E-D047030B4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A7230D-8DFC-7AC4-9C3E-2473AEA5A1FB}"/>
              </a:ext>
            </a:extLst>
          </p:cNvPr>
          <p:cNvSpPr>
            <a:spLocks noGrp="1"/>
          </p:cNvSpPr>
          <p:nvPr>
            <p:ph type="body" idx="1"/>
          </p:nvPr>
        </p:nvSpPr>
        <p:spPr/>
        <p:txBody>
          <a:bodyPr/>
          <a:lstStyle/>
          <a:p>
            <a:pPr marL="228600" indent="-228600">
              <a:buAutoNum type="arabicPeriod"/>
            </a:pPr>
            <a:r>
              <a:rPr lang="en-US"/>
              <a:t>Should we include all changes in this scope for Crawl, Walk, Run? (Datta) current scope is deletes. Reconcile the list of planned GA actions with the most popular delete operations.</a:t>
            </a:r>
          </a:p>
          <a:p>
            <a:pPr marL="228600" indent="-228600">
              <a:buAutoNum type="arabicPeriod"/>
            </a:pPr>
            <a:r>
              <a:rPr lang="en-US"/>
              <a:t>Tooling experience may not be great but building safety into whatever client they are using</a:t>
            </a:r>
          </a:p>
          <a:p>
            <a:pPr marL="228600" indent="-228600">
              <a:buAutoNum type="arabicPeriod"/>
            </a:pPr>
            <a:r>
              <a:rPr lang="en-US"/>
              <a:t>What are we doing to guide users to safe systems</a:t>
            </a:r>
          </a:p>
          <a:p>
            <a:pPr marL="228600" indent="-228600">
              <a:buAutoNum type="arabicPeriod"/>
            </a:pPr>
            <a:r>
              <a:rPr lang="en-US"/>
              <a:t>R2D Assistant API</a:t>
            </a:r>
          </a:p>
          <a:p>
            <a:pPr marL="0" indent="0">
              <a:buNone/>
            </a:pPr>
            <a:endParaRPr lang="en-US"/>
          </a:p>
          <a:p>
            <a:pPr marL="0" indent="0">
              <a:buNone/>
            </a:pPr>
            <a:endParaRPr lang="en-US"/>
          </a:p>
          <a:p>
            <a:pPr marL="0" indent="0">
              <a:buNone/>
            </a:pPr>
            <a:r>
              <a:rPr lang="en-US" sz="1800" err="1">
                <a:effectLst/>
                <a:latin typeface="Segoe UI" panose="020B0502040204020203" pitchFamily="34" charset="0"/>
              </a:rPr>
              <a:t>VirtualMachines_Delete</a:t>
            </a:r>
            <a:r>
              <a:rPr lang="en-US" sz="1800">
                <a:effectLst/>
                <a:latin typeface="Segoe UI" panose="020B0502040204020203" pitchFamily="34" charset="0"/>
              </a:rPr>
              <a:t> </a:t>
            </a:r>
            <a:r>
              <a:rPr lang="en-US" sz="1800" err="1">
                <a:effectLst/>
                <a:latin typeface="Segoe UI" panose="020B0502040204020203" pitchFamily="34" charset="0"/>
              </a:rPr>
              <a:t>StorageAccount_Delete</a:t>
            </a:r>
            <a:r>
              <a:rPr lang="en-US" sz="1800">
                <a:effectLst/>
                <a:latin typeface="Segoe UI" panose="020B0502040204020203" pitchFamily="34" charset="0"/>
              </a:rPr>
              <a:t> </a:t>
            </a:r>
            <a:br>
              <a:rPr lang="en-US" sz="1800">
                <a:effectLst/>
                <a:latin typeface="Segoe UI" panose="020B0502040204020203" pitchFamily="34" charset="0"/>
              </a:rPr>
            </a:br>
            <a:r>
              <a:rPr lang="en-US" sz="1800" err="1">
                <a:effectLst/>
                <a:latin typeface="Segoe UI" panose="020B0502040204020203" pitchFamily="34" charset="0"/>
              </a:rPr>
              <a:t>Vmss</a:t>
            </a:r>
            <a:r>
              <a:rPr lang="en-US" sz="1800">
                <a:effectLst/>
                <a:latin typeface="Segoe UI" panose="020B0502040204020203" pitchFamily="34" charset="0"/>
              </a:rPr>
              <a:t> Delete </a:t>
            </a:r>
            <a:br>
              <a:rPr lang="en-US" sz="1800">
                <a:effectLst/>
                <a:latin typeface="Segoe UI" panose="020B0502040204020203" pitchFamily="34" charset="0"/>
              </a:rPr>
            </a:br>
            <a:r>
              <a:rPr lang="en-US" sz="1800" err="1">
                <a:effectLst/>
                <a:latin typeface="Segoe UI" panose="020B0502040204020203" pitchFamily="34" charset="0"/>
              </a:rPr>
              <a:t>Delete</a:t>
            </a:r>
            <a:r>
              <a:rPr lang="en-US" sz="1800">
                <a:effectLst/>
                <a:latin typeface="Segoe UI" panose="020B0502040204020203" pitchFamily="34" charset="0"/>
              </a:rPr>
              <a:t> Traffic Manager Endpoint </a:t>
            </a:r>
            <a:br>
              <a:rPr lang="en-US" sz="1800">
                <a:effectLst/>
                <a:latin typeface="Segoe UI" panose="020B0502040204020203" pitchFamily="34" charset="0"/>
              </a:rPr>
            </a:br>
            <a:r>
              <a:rPr lang="en-US" sz="1800">
                <a:effectLst/>
                <a:latin typeface="Segoe UI" panose="020B0502040204020203" pitchFamily="34" charset="0"/>
              </a:rPr>
              <a:t>Delete Traffic Manager Profile </a:t>
            </a:r>
            <a:r>
              <a:rPr lang="en-US" sz="1800" err="1">
                <a:effectLst/>
                <a:latin typeface="Segoe UI" panose="020B0502040204020203" pitchFamily="34" charset="0"/>
              </a:rPr>
              <a:t>FleetDiagnosticsRequestVM</a:t>
            </a:r>
            <a:r>
              <a:rPr lang="en-US" sz="1800">
                <a:effectLst/>
                <a:latin typeface="Segoe UI" panose="020B0502040204020203" pitchFamily="34" charset="0"/>
              </a:rPr>
              <a:t> </a:t>
            </a:r>
            <a:r>
              <a:rPr lang="en-US" sz="1800" err="1">
                <a:effectLst/>
                <a:latin typeface="Segoe UI" panose="020B0502040204020203" pitchFamily="34" charset="0"/>
              </a:rPr>
              <a:t>FleetDiagnosticsRequestVMSS</a:t>
            </a:r>
            <a:r>
              <a:rPr lang="en-US" sz="1800">
                <a:effectLst/>
                <a:latin typeface="Segoe UI" panose="020B0502040204020203" pitchFamily="34" charset="0"/>
              </a:rPr>
              <a:t> </a:t>
            </a:r>
            <a:r>
              <a:rPr lang="en-US" sz="1800" err="1">
                <a:effectLst/>
                <a:latin typeface="Segoe UI" panose="020B0502040204020203" pitchFamily="34" charset="0"/>
              </a:rPr>
              <a:t>CreateRoleAssignment</a:t>
            </a:r>
            <a:r>
              <a:rPr lang="en-US" sz="1800">
                <a:effectLst/>
                <a:latin typeface="Segoe UI" panose="020B0502040204020203" pitchFamily="34" charset="0"/>
              </a:rPr>
              <a:t> </a:t>
            </a:r>
            <a:r>
              <a:rPr lang="en-US" sz="1800" err="1">
                <a:effectLst/>
                <a:latin typeface="Segoe UI" panose="020B0502040204020203" pitchFamily="34" charset="0"/>
              </a:rPr>
              <a:t>DeleteRoleAssignment</a:t>
            </a:r>
            <a:r>
              <a:rPr lang="en-US" sz="1800">
                <a:effectLst/>
                <a:latin typeface="Segoe UI" panose="020B0502040204020203" pitchFamily="34" charset="0"/>
              </a:rPr>
              <a:t> </a:t>
            </a:r>
            <a:r>
              <a:rPr lang="en-US" sz="1800" err="1">
                <a:effectLst/>
                <a:latin typeface="Segoe UI" panose="020B0502040204020203" pitchFamily="34" charset="0"/>
              </a:rPr>
              <a:t>UpdateRoleAssignment</a:t>
            </a:r>
            <a:endParaRPr lang="en-US"/>
          </a:p>
        </p:txBody>
      </p:sp>
      <p:sp>
        <p:nvSpPr>
          <p:cNvPr id="4" name="Header Placeholder 3">
            <a:extLst>
              <a:ext uri="{FF2B5EF4-FFF2-40B4-BE49-F238E27FC236}">
                <a16:creationId xmlns:a16="http://schemas.microsoft.com/office/drawing/2014/main" id="{2EB005A9-B387-F31B-68DB-1FC9F9F1EF3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3D87B82-FAEB-D95C-FF82-34FC27FF393F}"/>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1A72E5-9D83-10A5-61B4-6238CE90F5D8}"/>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5A3685C6-04DC-F715-636D-A96760927E69}"/>
              </a:ext>
            </a:extLst>
          </p:cNvPr>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23785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356C1-3948-C121-C7F4-47818E1ED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8227D-8905-A51E-0672-179BF62170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FAE31D-BEE8-FFCC-618B-A0C738D2EE1C}"/>
              </a:ext>
            </a:extLst>
          </p:cNvPr>
          <p:cNvSpPr>
            <a:spLocks noGrp="1"/>
          </p:cNvSpPr>
          <p:nvPr>
            <p:ph type="body" idx="1"/>
          </p:nvPr>
        </p:nvSpPr>
        <p:spPr/>
        <p:txBody>
          <a:bodyPr/>
          <a:lstStyle/>
          <a:p>
            <a:pPr algn="l"/>
            <a:r>
              <a:rPr lang="en-US" sz="1800">
                <a:solidFill>
                  <a:srgbClr val="FF0000"/>
                </a:solidFill>
              </a:rPr>
              <a:t>https://</a:t>
            </a:r>
            <a:r>
              <a:rPr lang="en-US" sz="1800" err="1">
                <a:solidFill>
                  <a:srgbClr val="FF0000"/>
                </a:solidFill>
              </a:rPr>
              <a:t>msit.powerbi.com</a:t>
            </a:r>
            <a:r>
              <a:rPr lang="en-US" sz="1800">
                <a:solidFill>
                  <a:srgbClr val="FF0000"/>
                </a:solidFill>
              </a:rPr>
              <a:t>/groups/c1b4652f-efe6-4031-8526-36cc9b27677c/reports/97ad1ce9-ae41-43e5-b669-cad94d398fb9/251faaff70ac2a64dd34?experience=power-bi</a:t>
            </a:r>
          </a:p>
        </p:txBody>
      </p:sp>
      <p:sp>
        <p:nvSpPr>
          <p:cNvPr id="4" name="Header Placeholder 3">
            <a:extLst>
              <a:ext uri="{FF2B5EF4-FFF2-40B4-BE49-F238E27FC236}">
                <a16:creationId xmlns:a16="http://schemas.microsoft.com/office/drawing/2014/main" id="{394F08BB-D676-D1A0-2532-34C366728A7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C9D9802-FC5C-E3FA-8AFB-A2EB162B92E0}"/>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844EAEB-C051-A280-C787-DF2FEB50B45E}"/>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F5E25A55-9B14-F326-1A99-C30C6D885EAC}"/>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219678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FBEE9-0FD7-A303-B042-FCA191209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C7FB8E-52A8-465D-CCAB-B55DD45748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E761D9-FFDF-DE05-6572-0F5EB7915C1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Segoe UI" panose="020B0502040204020203" pitchFamily="34" charset="0"/>
              </a:rPr>
              <a:t>Different tools do we see in the prod touch dashboard:</a:t>
            </a:r>
            <a:br>
              <a:rPr lang="en-US" sz="1800">
                <a:effectLst/>
                <a:latin typeface="Segoe UI" panose="020B0502040204020203" pitchFamily="34" charset="0"/>
              </a:rPr>
            </a:br>
            <a:br>
              <a:rPr lang="en-US" sz="1800">
                <a:effectLst/>
                <a:latin typeface="Segoe UI" panose="020B0502040204020203" pitchFamily="34" charset="0"/>
              </a:rPr>
            </a:br>
            <a:r>
              <a:rPr lang="en-US" sz="1800">
                <a:effectLst/>
                <a:latin typeface="Segoe UI" panose="020B0502040204020203" pitchFamily="34" charset="0"/>
              </a:rPr>
              <a:t>ARM</a:t>
            </a:r>
            <a:br>
              <a:rPr lang="en-US" sz="1800">
                <a:effectLst/>
                <a:latin typeface="Segoe UI" panose="020B0502040204020203" pitchFamily="34" charset="0"/>
              </a:rPr>
            </a:br>
            <a:r>
              <a:rPr lang="en-US" sz="1800">
                <a:effectLst/>
                <a:latin typeface="Segoe UI" panose="020B0502040204020203" pitchFamily="34" charset="0"/>
              </a:rPr>
              <a:t>Fabric</a:t>
            </a:r>
            <a:br>
              <a:rPr lang="en-US" sz="1800">
                <a:effectLst/>
                <a:latin typeface="Segoe UI" panose="020B0502040204020203" pitchFamily="34" charset="0"/>
              </a:rPr>
            </a:br>
            <a:r>
              <a:rPr lang="en-US" sz="1800">
                <a:effectLst/>
                <a:latin typeface="Segoe UI" panose="020B0502040204020203" pitchFamily="34" charset="0"/>
              </a:rPr>
              <a:t>XDS</a:t>
            </a:r>
            <a:br>
              <a:rPr lang="en-US" sz="1800">
                <a:effectLst/>
                <a:latin typeface="Segoe UI" panose="020B0502040204020203" pitchFamily="34" charset="0"/>
              </a:rPr>
            </a:br>
            <a:r>
              <a:rPr lang="en-US" sz="1800" err="1">
                <a:effectLst/>
                <a:latin typeface="Segoe UI" panose="020B0502040204020203" pitchFamily="34" charset="0"/>
              </a:rPr>
              <a:t>dSMS</a:t>
            </a:r>
            <a:br>
              <a:rPr lang="en-US" sz="1800">
                <a:effectLst/>
                <a:latin typeface="Segoe UI" panose="020B0502040204020203" pitchFamily="34" charset="0"/>
              </a:rPr>
            </a:br>
            <a:r>
              <a:rPr lang="en-US" sz="1800">
                <a:effectLst/>
                <a:latin typeface="Segoe UI" panose="020B0502040204020203" pitchFamily="34" charset="0"/>
              </a:rPr>
              <a:t>RNM</a:t>
            </a:r>
            <a:br>
              <a:rPr lang="en-US" sz="1800">
                <a:effectLst/>
                <a:latin typeface="Segoe UI" panose="020B0502040204020203" pitchFamily="34" charset="0"/>
              </a:rPr>
            </a:br>
            <a:r>
              <a:rPr lang="en-US" sz="1800">
                <a:effectLst/>
                <a:latin typeface="Segoe UI" panose="020B0502040204020203" pitchFamily="34" charset="0"/>
              </a:rPr>
              <a:t>SoC</a:t>
            </a:r>
            <a:br>
              <a:rPr lang="en-US" sz="1800">
                <a:effectLst/>
                <a:latin typeface="Segoe UI" panose="020B0502040204020203" pitchFamily="34" charset="0"/>
              </a:rPr>
            </a:br>
            <a:r>
              <a:rPr lang="en-US" sz="1800">
                <a:effectLst/>
                <a:latin typeface="Segoe UI" panose="020B0502040204020203" pitchFamily="34" charset="0"/>
              </a:rPr>
              <a:t>Geneva Actions</a:t>
            </a:r>
            <a:br>
              <a:rPr lang="en-US" sz="1800">
                <a:effectLst/>
                <a:latin typeface="Segoe UI" panose="020B0502040204020203" pitchFamily="34" charset="0"/>
              </a:rPr>
            </a:br>
            <a:r>
              <a:rPr lang="en-US" sz="1800">
                <a:effectLst/>
                <a:latin typeface="Segoe UI" panose="020B0502040204020203" pitchFamily="34" charset="0"/>
              </a:rPr>
              <a:t>SLB</a:t>
            </a:r>
            <a:br>
              <a:rPr lang="en-US" sz="1800">
                <a:effectLst/>
                <a:latin typeface="Segoe UI" panose="020B0502040204020203" pitchFamily="34" charset="0"/>
              </a:rPr>
            </a:br>
            <a:r>
              <a:rPr lang="en-US" sz="1800" err="1">
                <a:effectLst/>
                <a:latin typeface="Segoe UI" panose="020B0502040204020203" pitchFamily="34" charset="0"/>
              </a:rPr>
              <a:t>SDNPubSub</a:t>
            </a:r>
            <a:br>
              <a:rPr lang="en-US" sz="1800">
                <a:effectLst/>
                <a:latin typeface="Segoe UI" panose="020B0502040204020203" pitchFamily="34" charset="0"/>
              </a:rPr>
            </a:br>
            <a:r>
              <a:rPr lang="en-US" sz="1800">
                <a:effectLst/>
                <a:latin typeface="Segoe UI" panose="020B0502040204020203" pitchFamily="34" charset="0"/>
              </a:rPr>
              <a:t>NRP</a:t>
            </a:r>
            <a:br>
              <a:rPr lang="en-US" sz="1800">
                <a:effectLst/>
                <a:latin typeface="Segoe UI" panose="020B0502040204020203" pitchFamily="34" charset="0"/>
              </a:rPr>
            </a:br>
            <a:r>
              <a:rPr lang="en-US" sz="1800">
                <a:effectLst/>
                <a:latin typeface="Segoe UI" panose="020B0502040204020203" pitchFamily="34" charset="0"/>
              </a:rPr>
              <a:t>Other (CRP, Hudson Service)</a:t>
            </a:r>
            <a:endParaRPr lang="en-US" sz="1800">
              <a:effectLst/>
              <a:latin typeface="Arial" panose="020B0604020202020204" pitchFamily="34" charset="0"/>
            </a:endParaRPr>
          </a:p>
          <a:p>
            <a:br>
              <a:rPr lang="en-US"/>
            </a:br>
            <a:r>
              <a:rPr lang="en-US"/>
              <a:t>The </a:t>
            </a:r>
            <a:r>
              <a:rPr lang="en-US" sz="1800">
                <a:effectLst/>
                <a:latin typeface="Segoe UI" panose="020B0502040204020203" pitchFamily="34" charset="0"/>
              </a:rPr>
              <a:t>"Lightsaber" workstream identified a broad range of config tools used for production touch. The </a:t>
            </a:r>
            <a:r>
              <a:rPr lang="en-US"/>
              <a:t>full list of results of the </a:t>
            </a:r>
            <a:r>
              <a:rPr lang="en-US" sz="1800">
                <a:effectLst/>
                <a:latin typeface="Segoe UI" panose="020B0502040204020203" pitchFamily="34" charset="0"/>
              </a:rPr>
              <a:t>Lightsaber Config Tools survey are available in the Appendix, slide: “</a:t>
            </a:r>
            <a:r>
              <a:rPr lang="en-US" sz="900">
                <a:solidFill>
                  <a:srgbClr val="FFFFFF"/>
                </a:solidFill>
              </a:rPr>
              <a:t>Config Tools and Orchestrators”</a:t>
            </a:r>
            <a:endParaRPr lang="en-US"/>
          </a:p>
        </p:txBody>
      </p:sp>
      <p:sp>
        <p:nvSpPr>
          <p:cNvPr id="4" name="Header Placeholder 3">
            <a:extLst>
              <a:ext uri="{FF2B5EF4-FFF2-40B4-BE49-F238E27FC236}">
                <a16:creationId xmlns:a16="http://schemas.microsoft.com/office/drawing/2014/main" id="{027CC2CF-C4FF-A872-2B38-1A558641211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0348A9F-BF1F-E633-7014-2A75AE27D30C}"/>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18E3486-F10F-9816-33E6-EA850A1D21C9}"/>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FB841EC2-5515-8B52-0BB2-3544B2AF68AB}"/>
              </a:ext>
            </a:extLst>
          </p:cNvPr>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47220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7A7DA-A216-94C8-B14D-C39867990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7CA3C-562C-D2CE-93C5-937EF502AC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D90E3-A01F-557E-3450-5AB25CB3CBEE}"/>
              </a:ext>
            </a:extLst>
          </p:cNvPr>
          <p:cNvSpPr>
            <a:spLocks noGrp="1"/>
          </p:cNvSpPr>
          <p:nvPr>
            <p:ph type="body" idx="1"/>
          </p:nvPr>
        </p:nvSpPr>
        <p:spPr/>
        <p:txBody>
          <a:bodyPr/>
          <a:lstStyle/>
          <a:p>
            <a:endParaRPr lang="en-US">
              <a:latin typeface="Calibri"/>
              <a:ea typeface="Calibri"/>
              <a:cs typeface="Calibri"/>
            </a:endParaRPr>
          </a:p>
        </p:txBody>
      </p:sp>
      <p:sp>
        <p:nvSpPr>
          <p:cNvPr id="4" name="Header Placeholder 3">
            <a:extLst>
              <a:ext uri="{FF2B5EF4-FFF2-40B4-BE49-F238E27FC236}">
                <a16:creationId xmlns:a16="http://schemas.microsoft.com/office/drawing/2014/main" id="{1E019257-9406-B9CC-8DC8-C724DFBF6CE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96A5F4A-7BAA-ABD4-F5AF-63AAA8CA69A7}"/>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00F69F-16FA-0AF9-0BB4-A44686E61580}"/>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3C1CD47C-15D3-F9F8-E193-73C3F2EA1D9A}"/>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518697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E7341-2063-FD71-7F3E-152402653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C42434-D42E-8248-93A1-D03E8642600E}"/>
              </a:ext>
            </a:extLst>
          </p:cNvPr>
          <p:cNvSpPr>
            <a:spLocks noGrp="1" noRot="1" noChangeAspect="1"/>
          </p:cNvSpPr>
          <p:nvPr>
            <p:ph type="sldImg"/>
          </p:nvPr>
        </p:nvSpPr>
        <p:spPr>
          <a:xfrm>
            <a:off x="735013" y="1173163"/>
            <a:ext cx="5632450" cy="3168650"/>
          </a:xfrm>
        </p:spPr>
      </p:sp>
      <p:sp>
        <p:nvSpPr>
          <p:cNvPr id="3" name="Notes Placeholder 2">
            <a:extLst>
              <a:ext uri="{FF2B5EF4-FFF2-40B4-BE49-F238E27FC236}">
                <a16:creationId xmlns:a16="http://schemas.microsoft.com/office/drawing/2014/main" id="{48911A94-B7D9-CBD7-52D9-5CB2ED52FEDA}"/>
              </a:ext>
            </a:extLst>
          </p:cNvPr>
          <p:cNvSpPr>
            <a:spLocks noGrp="1"/>
          </p:cNvSpPr>
          <p:nvPr>
            <p:ph type="body" idx="1"/>
          </p:nvPr>
        </p:nvSpPr>
        <p:spPr/>
        <p:txBody>
          <a:bodyPr/>
          <a:lstStyle/>
          <a:p>
            <a:pPr defTabSz="866166">
              <a:spcAft>
                <a:spcPts val="200"/>
              </a:spcAft>
              <a:defRPr/>
            </a:pPr>
            <a:r>
              <a:rPr lang="en-US" sz="900" b="1">
                <a:solidFill>
                  <a:prstClr val="black"/>
                </a:solidFill>
                <a:latin typeface="Aptos" panose="02110004020202020204"/>
              </a:rPr>
              <a:t>Breadcrumb 1 - R2D Franchises are up and running for majority of services</a:t>
            </a:r>
            <a:r>
              <a:rPr lang="en-US" sz="900">
                <a:solidFill>
                  <a:prstClr val="black"/>
                </a:solidFill>
                <a:latin typeface="Aptos" panose="02110004020202020204"/>
              </a:rPr>
              <a:t>, QCS are largely done. R2D Adoption is &gt;1 deployment review in last 90 days</a:t>
            </a:r>
          </a:p>
          <a:p>
            <a:pPr defTabSz="866166">
              <a:spcAft>
                <a:spcPts val="200"/>
              </a:spcAft>
              <a:defRPr/>
            </a:pPr>
            <a:endParaRPr lang="en-US" sz="900">
              <a:solidFill>
                <a:prstClr val="black"/>
              </a:solidFill>
              <a:latin typeface="Aptos" panose="02110004020202020204"/>
            </a:endParaRPr>
          </a:p>
          <a:p>
            <a:pPr defTabSz="866166">
              <a:spcAft>
                <a:spcPts val="200"/>
              </a:spcAft>
              <a:defRPr/>
            </a:pPr>
            <a:r>
              <a:rPr lang="en-US" sz="900" b="1">
                <a:solidFill>
                  <a:prstClr val="black"/>
                </a:solidFill>
                <a:latin typeface="Aptos" panose="02110004020202020204"/>
              </a:rPr>
              <a:t>Breadcrumb 2 - Data in grey is accurate but not yet useful yet</a:t>
            </a:r>
            <a:r>
              <a:rPr lang="en-US" sz="900">
                <a:solidFill>
                  <a:prstClr val="black"/>
                </a:solidFill>
                <a:latin typeface="Aptos" panose="02110004020202020204"/>
              </a:rPr>
              <a:t>. Centralized bypass metrics for EV2 are pending taxonomy help from service tree for how test subscriptions are classified – This work starts in Bromine with an ETA Sep ‘25, we are looking at options to accelerate in progress.  </a:t>
            </a:r>
          </a:p>
          <a:p>
            <a:pPr marL="0" indent="0">
              <a:buFont typeface="Arial" panose="020B0604020202020204" pitchFamily="34" charset="0"/>
              <a:buNone/>
            </a:pPr>
            <a:endParaRPr lang="en-US">
              <a:ea typeface="Calibri"/>
              <a:cs typeface="Calibri"/>
            </a:endParaRPr>
          </a:p>
          <a:p>
            <a:pPr marL="0" indent="0">
              <a:buFont typeface="Arial" panose="020B0604020202020204" pitchFamily="34" charset="0"/>
              <a:buNone/>
            </a:pPr>
            <a:r>
              <a:rPr lang="en-US">
                <a:ea typeface="Calibri"/>
                <a:cs typeface="Calibri"/>
              </a:rPr>
              <a:t>////////////////</a:t>
            </a:r>
          </a:p>
          <a:p>
            <a:pPr marL="0" indent="0">
              <a:buFont typeface="Arial" panose="020B0604020202020204" pitchFamily="34" charset="0"/>
              <a:buNone/>
            </a:pPr>
            <a:endParaRPr lang="en-US">
              <a:ea typeface="Calibri"/>
              <a:cs typeface="Calibri"/>
            </a:endParaRPr>
          </a:p>
          <a:p>
            <a:pPr marL="0" indent="0">
              <a:buFont typeface="Arial" panose="020B0604020202020204" pitchFamily="34" charset="0"/>
              <a:buNone/>
            </a:pPr>
            <a:r>
              <a:rPr lang="en-US">
                <a:ea typeface="Calibri"/>
                <a:cs typeface="Calibri"/>
              </a:rPr>
              <a:t>1: R2D scope is dependent on work to accurately service tree – so accuracy </a:t>
            </a:r>
          </a:p>
          <a:p>
            <a:pPr marL="0" indent="0">
              <a:buFont typeface="Arial" panose="020B0604020202020204" pitchFamily="34" charset="0"/>
              <a:buNone/>
            </a:pPr>
            <a:r>
              <a:rPr lang="en-US">
                <a:ea typeface="Calibri"/>
                <a:cs typeface="Calibri"/>
              </a:rPr>
              <a:t>2: Above arm subscription classification – subclassification </a:t>
            </a:r>
          </a:p>
          <a:p>
            <a:pPr marL="0" indent="0">
              <a:buFont typeface="Arial" panose="020B0604020202020204" pitchFamily="34" charset="0"/>
              <a:buNone/>
            </a:pPr>
            <a:endParaRPr lang="en-US">
              <a:ea typeface="Calibri"/>
              <a:cs typeface="Calibri"/>
            </a:endParaRPr>
          </a:p>
        </p:txBody>
      </p:sp>
      <p:sp>
        <p:nvSpPr>
          <p:cNvPr id="4" name="Slide Number Placeholder 3">
            <a:extLst>
              <a:ext uri="{FF2B5EF4-FFF2-40B4-BE49-F238E27FC236}">
                <a16:creationId xmlns:a16="http://schemas.microsoft.com/office/drawing/2014/main" id="{43E85267-B4CE-7C52-2847-D5F9A8052BF6}"/>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E14031F2-059C-430D-95C8-4D7761C9F48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247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70720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B448-8D10-60BD-3145-0EC939E5F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58217-8854-FAB0-2482-363129B279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4D30BA-D07D-C934-1A24-1274B3D3F08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Segoe UI" panose="020B0502040204020203" pitchFamily="34" charset="0"/>
              </a:rPr>
              <a:t>We trained the Open AI LLM model with sample data and use queries like this to get the risk level, We can share the spec for risk level classification if needed.</a:t>
            </a:r>
            <a:br>
              <a:rPr lang="en-US" sz="1800">
                <a:effectLst/>
                <a:latin typeface="Segoe UI" panose="020B0502040204020203" pitchFamily="34" charset="0"/>
              </a:rPr>
            </a:br>
            <a:r>
              <a:rPr lang="en-US" sz="1800" err="1">
                <a:effectLst/>
                <a:latin typeface="Segoe UI" panose="020B0502040204020203" pitchFamily="34" charset="0"/>
              </a:rPr>
              <a:t>Risklevel</a:t>
            </a:r>
            <a:r>
              <a:rPr lang="en-US" sz="1800">
                <a:effectLst/>
                <a:latin typeface="Segoe UI" panose="020B0502040204020203" pitchFamily="34" charset="0"/>
              </a:rPr>
              <a:t>: “I will provide you with the </a:t>
            </a:r>
            <a:r>
              <a:rPr lang="en-US" sz="1800" err="1">
                <a:effectLst/>
                <a:latin typeface="Segoe UI" panose="020B0502040204020203" pitchFamily="34" charset="0"/>
              </a:rPr>
              <a:t>OperationClusterName</a:t>
            </a:r>
            <a:r>
              <a:rPr lang="en-US" sz="1800">
                <a:effectLst/>
                <a:latin typeface="Segoe UI" panose="020B0502040204020203" pitchFamily="34" charset="0"/>
              </a:rPr>
              <a:t> performed by the user in Azure. You need to predict how safe or unsafe are these Operations. Categorize each Operation Name into one of these risk levels: {moderate, high, extreme}. Strictly use only these for the output. Risk level here can be thought of as: while performing the operation, a mistake while using it can lead to an incident or outage (bigger the potential impact, higher the risk). Use your best judgement to determine the risk level for each of the </a:t>
            </a:r>
            <a:r>
              <a:rPr lang="en-US" sz="1800" err="1">
                <a:effectLst/>
                <a:latin typeface="Segoe UI" panose="020B0502040204020203" pitchFamily="34" charset="0"/>
              </a:rPr>
              <a:t>OperationNames</a:t>
            </a:r>
            <a:r>
              <a:rPr lang="en-US" sz="1800">
                <a:effectLst/>
                <a:latin typeface="Segoe UI" panose="020B0502040204020203" pitchFamily="34" charset="0"/>
              </a:rPr>
              <a:t>. Think of what these operation names might mean and their purpose. Take all the time you need to think of the correct answer, use chain of thoughts. Rethink when needed. Respond in 1 word ONLY.”</a:t>
            </a:r>
            <a:endParaRPr lang="en-US" sz="1800">
              <a:effectLst/>
              <a:latin typeface="Arial" panose="020B0604020202020204" pitchFamily="34" charset="0"/>
            </a:endParaRPr>
          </a:p>
          <a:p>
            <a:endParaRPr lang="en-US"/>
          </a:p>
        </p:txBody>
      </p:sp>
      <p:sp>
        <p:nvSpPr>
          <p:cNvPr id="4" name="Header Placeholder 3">
            <a:extLst>
              <a:ext uri="{FF2B5EF4-FFF2-40B4-BE49-F238E27FC236}">
                <a16:creationId xmlns:a16="http://schemas.microsoft.com/office/drawing/2014/main" id="{E928BA0C-4EFC-E6E7-455F-A823E54A36C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9CE204E-E0F3-23D6-9BB9-2ED328AB2C81}"/>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51AC92-92FE-A796-3601-950ABCF1B96B}"/>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A0BE641F-D812-90CB-D0ED-870A68E4BDBD}"/>
              </a:ext>
            </a:extLst>
          </p:cNvPr>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9672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22595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3B058-77B4-E3FC-62EF-129B2532E7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FF109D-F287-E99A-67EC-D8C6C324EDB3}"/>
              </a:ext>
            </a:extLst>
          </p:cNvPr>
          <p:cNvSpPr>
            <a:spLocks noGrp="1" noRot="1" noChangeAspect="1"/>
          </p:cNvSpPr>
          <p:nvPr>
            <p:ph type="sldImg"/>
          </p:nvPr>
        </p:nvSpPr>
        <p:spPr>
          <a:xfrm>
            <a:off x="735013" y="1173163"/>
            <a:ext cx="5632450" cy="3168650"/>
          </a:xfrm>
        </p:spPr>
      </p:sp>
      <p:sp>
        <p:nvSpPr>
          <p:cNvPr id="3" name="Notes Placeholder 2">
            <a:extLst>
              <a:ext uri="{FF2B5EF4-FFF2-40B4-BE49-F238E27FC236}">
                <a16:creationId xmlns:a16="http://schemas.microsoft.com/office/drawing/2014/main" id="{C4A3499F-1367-5B8D-B5E2-85750758F3B9}"/>
              </a:ext>
            </a:extLst>
          </p:cNvPr>
          <p:cNvSpPr>
            <a:spLocks noGrp="1"/>
          </p:cNvSpPr>
          <p:nvPr>
            <p:ph type="body" idx="1"/>
          </p:nvPr>
        </p:nvSpPr>
        <p:spPr/>
        <p:txBody>
          <a:bodyPr/>
          <a:lstStyle/>
          <a:p>
            <a:pPr marL="0" indent="0">
              <a:buFont typeface="Arial" panose="020B0604020202020204" pitchFamily="34" charset="0"/>
              <a:buNone/>
            </a:pPr>
            <a:endParaRPr lang="en-US">
              <a:ea typeface="Calibri"/>
              <a:cs typeface="Calibri"/>
            </a:endParaRPr>
          </a:p>
        </p:txBody>
      </p:sp>
      <p:sp>
        <p:nvSpPr>
          <p:cNvPr id="4" name="Slide Number Placeholder 3">
            <a:extLst>
              <a:ext uri="{FF2B5EF4-FFF2-40B4-BE49-F238E27FC236}">
                <a16:creationId xmlns:a16="http://schemas.microsoft.com/office/drawing/2014/main" id="{5A3125ED-C579-1559-839B-206B5C8F92F3}"/>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E14031F2-059C-430D-95C8-4D7761C9F48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582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0D437-E38D-A0CD-7515-DAF36D972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458E1-6CB6-E9DB-BF55-F7F217C38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3B8E6-B783-B1CD-4DDE-EAC017AA518A}"/>
              </a:ext>
            </a:extLst>
          </p:cNvPr>
          <p:cNvSpPr>
            <a:spLocks noGrp="1"/>
          </p:cNvSpPr>
          <p:nvPr>
            <p:ph type="body" idx="1"/>
          </p:nvPr>
        </p:nvSpPr>
        <p:spPr/>
        <p:txBody>
          <a:bodyPr/>
          <a:lstStyle/>
          <a:p>
            <a:endParaRPr lang="en-US">
              <a:latin typeface="Calibri"/>
              <a:ea typeface="Calibri"/>
              <a:cs typeface="Calibri"/>
            </a:endParaRPr>
          </a:p>
        </p:txBody>
      </p:sp>
      <p:sp>
        <p:nvSpPr>
          <p:cNvPr id="4" name="Header Placeholder 3">
            <a:extLst>
              <a:ext uri="{FF2B5EF4-FFF2-40B4-BE49-F238E27FC236}">
                <a16:creationId xmlns:a16="http://schemas.microsoft.com/office/drawing/2014/main" id="{2EDDDC14-4991-E651-5FD6-EFBB362A0D1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E11ECAF-E09C-5ED0-EF8E-AB3CFCEC2148}"/>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FA2FB2-F189-E9E8-10E3-C80834D3C933}"/>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59DBD783-8C36-F334-5E64-EF56FC2DB9CC}"/>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57450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Segoe UI" panose="020B0502040204020203" pitchFamily="34" charset="0"/>
              </a:rPr>
              <a:t>We trained the Open AI LLM model with sample data and use queries like this to get the risk level, We can share the spec for risk level classification if needed.</a:t>
            </a:r>
            <a:br>
              <a:rPr lang="en-US" sz="1800">
                <a:effectLst/>
                <a:latin typeface="Segoe UI" panose="020B0502040204020203" pitchFamily="34" charset="0"/>
              </a:rPr>
            </a:br>
            <a:r>
              <a:rPr lang="en-US" sz="1800" err="1">
                <a:effectLst/>
                <a:latin typeface="Segoe UI" panose="020B0502040204020203" pitchFamily="34" charset="0"/>
              </a:rPr>
              <a:t>Risklevel</a:t>
            </a:r>
            <a:r>
              <a:rPr lang="en-US" sz="1800">
                <a:effectLst/>
                <a:latin typeface="Segoe UI" panose="020B0502040204020203" pitchFamily="34" charset="0"/>
              </a:rPr>
              <a:t>: “I will provide you with the </a:t>
            </a:r>
            <a:r>
              <a:rPr lang="en-US" sz="1800" err="1">
                <a:effectLst/>
                <a:latin typeface="Segoe UI" panose="020B0502040204020203" pitchFamily="34" charset="0"/>
              </a:rPr>
              <a:t>OperationClusterName</a:t>
            </a:r>
            <a:r>
              <a:rPr lang="en-US" sz="1800">
                <a:effectLst/>
                <a:latin typeface="Segoe UI" panose="020B0502040204020203" pitchFamily="34" charset="0"/>
              </a:rPr>
              <a:t> performed by the user in Azure. You need to predict how safe or unsafe are these Operations. Categorize each Operation Name into one of these risk levels: {moderate, high, extreme}. Strictly use only these for the output. Risk level here can be thought of as: while performing the operation, a mistake while using it can lead to an incident or outage (bigger the potential impact, higher the risk). Use your best judgement to determine the risk level for each of the </a:t>
            </a:r>
            <a:r>
              <a:rPr lang="en-US" sz="1800" err="1">
                <a:effectLst/>
                <a:latin typeface="Segoe UI" panose="020B0502040204020203" pitchFamily="34" charset="0"/>
              </a:rPr>
              <a:t>OperationNames</a:t>
            </a:r>
            <a:r>
              <a:rPr lang="en-US" sz="1800">
                <a:effectLst/>
                <a:latin typeface="Segoe UI" panose="020B0502040204020203" pitchFamily="34" charset="0"/>
              </a:rPr>
              <a:t>. Think of what these operation names might mean and their purpose. Take all the time you need to think of the correct answer, use chain of thoughts. Rethink when needed. Respond in 1 word ONLY.”</a:t>
            </a:r>
            <a:endParaRPr lang="en-US" sz="1800">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93460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33A41-B3FD-88E0-D3F5-68AEDE72D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F42E08-6AA6-FE80-15D4-B7FE1D5D4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07DC7-B5B1-05FF-4397-5060F089465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43F48E4-9824-B282-38A3-49CBE934B33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232C3E2-C190-063D-728D-D6CB199029F9}"/>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B82A906-55D8-48CB-D58C-E9C954B0C69A}"/>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F37E4ADE-52FC-B2C7-5695-A85435B29B4C}"/>
              </a:ext>
            </a:extLst>
          </p:cNvPr>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23952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D7EB0-283E-EF6F-2CBE-A5CC8E639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E2C81-B4F4-3F03-7C03-E3B2915B0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47ECD6-133C-D7B7-9210-A557AB69FF67}"/>
              </a:ext>
            </a:extLst>
          </p:cNvPr>
          <p:cNvSpPr>
            <a:spLocks noGrp="1"/>
          </p:cNvSpPr>
          <p:nvPr>
            <p:ph type="body" idx="1"/>
          </p:nvPr>
        </p:nvSpPr>
        <p:spPr/>
        <p:txBody>
          <a:bodyPr/>
          <a:lstStyle/>
          <a:p>
            <a:pPr marL="353358" indent="-353358">
              <a:lnSpc>
                <a:spcPct val="107000"/>
              </a:lnSpc>
              <a:spcAft>
                <a:spcPts val="0"/>
              </a:spcAft>
              <a:buFont typeface="Calibri" panose="020F0502020204030204" pitchFamily="34" charset="0"/>
              <a:buChar char="-"/>
            </a:pPr>
            <a:r>
              <a:rPr lang="en-US" sz="1800" u="sng" strike="noStrike">
                <a:solidFill>
                  <a:srgbClr val="0000FF"/>
                </a:solidFill>
                <a:effectLst/>
                <a:latin typeface="Aptos" panose="020B0004020202020204" pitchFamily="34" charset="0"/>
                <a:ea typeface="Aptos" panose="020B0004020202020204" pitchFamily="34" charset="0"/>
                <a:cs typeface="Aptos" panose="020B0004020202020204" pitchFamily="34" charset="0"/>
                <a:hlinkClick r:id="rId3"/>
              </a:rPr>
              <a:t> ChangeMgmtTopWorkItems.xlsx</a:t>
            </a:r>
            <a:endParaRPr lang="en-US" sz="900" kern="100">
              <a:latin typeface="Calibri" panose="020F0502020204030204" pitchFamily="34" charset="0"/>
              <a:ea typeface="Calibri" panose="020F0502020204030204" pitchFamily="34" charset="0"/>
              <a:cs typeface="Times New Roman" panose="02020603050405020304" pitchFamily="18" charset="0"/>
            </a:endParaRPr>
          </a:p>
          <a:p>
            <a:pPr marL="219478" lvl="1" indent="0">
              <a:lnSpc>
                <a:spcPct val="107000"/>
              </a:lnSpc>
              <a:spcAft>
                <a:spcPts val="0"/>
              </a:spcAft>
              <a:buNone/>
            </a:pPr>
            <a:endParaRPr lang="en-US" sz="900" kern="100">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01A7284E-E012-9988-8214-6313EC846CD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406F8DC-53D2-14E6-1124-AAFB8615F349}"/>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B033689-F361-7D3E-8BAC-A2A8A480AE1D}"/>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C33A9D0B-93A4-B5B8-B11B-755A86F0E2CF}"/>
              </a:ext>
            </a:extLst>
          </p:cNvPr>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82343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DE5DD8-3D7A-4548-AEEA-2817164BE834}" type="slidenum">
              <a:rPr lang="en-US" smtClean="0"/>
              <a:t>5</a:t>
            </a:fld>
            <a:endParaRPr lang="en-US"/>
          </a:p>
        </p:txBody>
      </p:sp>
    </p:spTree>
    <p:extLst>
      <p:ext uri="{BB962C8B-B14F-4D97-AF65-F5344CB8AC3E}">
        <p14:creationId xmlns:p14="http://schemas.microsoft.com/office/powerpoint/2010/main" val="121778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69DFC-7A96-BEF2-DE73-78E44DAE1F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47DAB-79DF-6694-D984-7FDEBCAAFC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007092-71FD-4FA9-5FB5-6DD7FEA3E1DC}"/>
              </a:ext>
            </a:extLst>
          </p:cNvPr>
          <p:cNvSpPr>
            <a:spLocks noGrp="1"/>
          </p:cNvSpPr>
          <p:nvPr>
            <p:ph type="body" idx="1"/>
          </p:nvPr>
        </p:nvSpPr>
        <p:spPr/>
        <p:txBody>
          <a:bodyPr/>
          <a:lstStyle/>
          <a:p>
            <a:endParaRPr lang="en-US">
              <a:latin typeface="Calibri"/>
              <a:ea typeface="Calibri"/>
              <a:cs typeface="Calibri"/>
            </a:endParaRPr>
          </a:p>
        </p:txBody>
      </p:sp>
      <p:sp>
        <p:nvSpPr>
          <p:cNvPr id="4" name="Header Placeholder 3">
            <a:extLst>
              <a:ext uri="{FF2B5EF4-FFF2-40B4-BE49-F238E27FC236}">
                <a16:creationId xmlns:a16="http://schemas.microsoft.com/office/drawing/2014/main" id="{C95DC32E-0C4C-1B8E-BB72-13F082DAD3E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EF3319-46CA-E703-9878-5B7F59D4782C}"/>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248CA4-3BE4-99D2-5AEF-26855FF28ECE}"/>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8AC91450-4F89-44E3-C183-4D658FEF869A}"/>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082617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A5A3-B97A-9CB6-C88E-A29554295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33870-5B60-D314-79E5-4D46EFDBBA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01556-2E37-7C27-9FF7-FBFAB0B55A25}"/>
              </a:ext>
            </a:extLst>
          </p:cNvPr>
          <p:cNvSpPr>
            <a:spLocks noGrp="1"/>
          </p:cNvSpPr>
          <p:nvPr>
            <p:ph type="body" idx="1"/>
          </p:nvPr>
        </p:nvSpPr>
        <p:spPr/>
        <p:txBody>
          <a:bodyPr/>
          <a:lstStyle/>
          <a:p>
            <a:endParaRPr lang="en-US">
              <a:latin typeface="Calibri"/>
              <a:ea typeface="Calibri"/>
              <a:cs typeface="Calibri"/>
            </a:endParaRPr>
          </a:p>
        </p:txBody>
      </p:sp>
      <p:sp>
        <p:nvSpPr>
          <p:cNvPr id="4" name="Header Placeholder 3">
            <a:extLst>
              <a:ext uri="{FF2B5EF4-FFF2-40B4-BE49-F238E27FC236}">
                <a16:creationId xmlns:a16="http://schemas.microsoft.com/office/drawing/2014/main" id="{00DEB4E9-430B-4AF4-406A-37AA42C9550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71E0D91-8BA0-018B-F00C-B77CFD7DFAEF}"/>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7BE0F3-67FE-0A80-BB0C-FB2078C5868C}"/>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C9B2484A-53C0-F4C8-0C52-F5250B3014E5}"/>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75861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2ACA-39E9-3FC2-386D-EA4986B056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D134ED-4FE9-9717-64AD-41DD7610DBDE}"/>
              </a:ext>
            </a:extLst>
          </p:cNvPr>
          <p:cNvSpPr>
            <a:spLocks noGrp="1" noRot="1" noChangeAspect="1"/>
          </p:cNvSpPr>
          <p:nvPr>
            <p:ph type="sldImg"/>
          </p:nvPr>
        </p:nvSpPr>
        <p:spPr>
          <a:xfrm>
            <a:off x="735013" y="1173163"/>
            <a:ext cx="5632450" cy="3168650"/>
          </a:xfrm>
        </p:spPr>
      </p:sp>
      <p:sp>
        <p:nvSpPr>
          <p:cNvPr id="3" name="Notes Placeholder 2">
            <a:extLst>
              <a:ext uri="{FF2B5EF4-FFF2-40B4-BE49-F238E27FC236}">
                <a16:creationId xmlns:a16="http://schemas.microsoft.com/office/drawing/2014/main" id="{417009FB-2BC5-5600-927A-619D5AC08A1A}"/>
              </a:ext>
            </a:extLst>
          </p:cNvPr>
          <p:cNvSpPr>
            <a:spLocks noGrp="1"/>
          </p:cNvSpPr>
          <p:nvPr>
            <p:ph type="body" idx="1"/>
          </p:nvPr>
        </p:nvSpPr>
        <p:spPr/>
        <p:txBody>
          <a:bodyPr/>
          <a:lstStyle/>
          <a:p>
            <a:pPr marL="0" indent="0">
              <a:buFont typeface="Arial" panose="020B0604020202020204" pitchFamily="34" charset="0"/>
              <a:buNone/>
            </a:pPr>
            <a:endParaRPr lang="en-US" sz="900">
              <a:latin typeface="Aptos"/>
              <a:ea typeface="Calibri"/>
              <a:cs typeface="Calibri"/>
            </a:endParaRPr>
          </a:p>
        </p:txBody>
      </p:sp>
      <p:sp>
        <p:nvSpPr>
          <p:cNvPr id="4" name="Slide Number Placeholder 3">
            <a:extLst>
              <a:ext uri="{FF2B5EF4-FFF2-40B4-BE49-F238E27FC236}">
                <a16:creationId xmlns:a16="http://schemas.microsoft.com/office/drawing/2014/main" id="{7F506066-4C59-DA8C-BA16-8C0E17C4E01D}"/>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E14031F2-059C-430D-95C8-4D7761C9F48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128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D1265-5DC2-FC45-EFA7-3A53F534D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A0222-8C2C-7917-1806-6F15FFBEDD30}"/>
              </a:ext>
            </a:extLst>
          </p:cNvPr>
          <p:cNvSpPr>
            <a:spLocks noGrp="1" noRot="1" noChangeAspect="1"/>
          </p:cNvSpPr>
          <p:nvPr>
            <p:ph type="sldImg"/>
          </p:nvPr>
        </p:nvSpPr>
        <p:spPr>
          <a:xfrm>
            <a:off x="735013" y="1173163"/>
            <a:ext cx="5632450" cy="3168650"/>
          </a:xfrm>
        </p:spPr>
      </p:sp>
      <p:sp>
        <p:nvSpPr>
          <p:cNvPr id="3" name="Notes Placeholder 2">
            <a:extLst>
              <a:ext uri="{FF2B5EF4-FFF2-40B4-BE49-F238E27FC236}">
                <a16:creationId xmlns:a16="http://schemas.microsoft.com/office/drawing/2014/main" id="{465286CC-9A97-006E-027C-DC040AA0E615}"/>
              </a:ext>
            </a:extLst>
          </p:cNvPr>
          <p:cNvSpPr>
            <a:spLocks noGrp="1"/>
          </p:cNvSpPr>
          <p:nvPr>
            <p:ph type="body" idx="1"/>
          </p:nvPr>
        </p:nvSpPr>
        <p:spPr/>
        <p:txBody>
          <a:bodyPr/>
          <a:lstStyle/>
          <a:p>
            <a:pPr marL="0" indent="0">
              <a:buFont typeface="Arial" panose="020B0604020202020204" pitchFamily="34" charset="0"/>
              <a:buNone/>
            </a:pPr>
            <a:endParaRPr lang="en-US" sz="900">
              <a:latin typeface="Aptos"/>
              <a:ea typeface="Calibri"/>
              <a:cs typeface="Calibri"/>
            </a:endParaRPr>
          </a:p>
        </p:txBody>
      </p:sp>
      <p:sp>
        <p:nvSpPr>
          <p:cNvPr id="4" name="Slide Number Placeholder 3">
            <a:extLst>
              <a:ext uri="{FF2B5EF4-FFF2-40B4-BE49-F238E27FC236}">
                <a16:creationId xmlns:a16="http://schemas.microsoft.com/office/drawing/2014/main" id="{56FC2AED-A2EC-D8A4-89D0-E852C98505E6}"/>
              </a:ext>
            </a:extLst>
          </p:cNvPr>
          <p:cNvSpPr>
            <a:spLocks noGrp="1"/>
          </p:cNvSpPr>
          <p:nvPr>
            <p:ph type="sldNum" sz="quarter" idx="5"/>
          </p:nvPr>
        </p:nvSpPr>
        <p:spPr/>
        <p:txBody>
          <a:bodyPr/>
          <a:lstStyle/>
          <a:p>
            <a:pPr marL="0" marR="0" lvl="0" indent="0" algn="r" defTabSz="471145" rtl="0" eaLnBrk="1" fontAlgn="auto" latinLnBrk="0" hangingPunct="1">
              <a:lnSpc>
                <a:spcPct val="100000"/>
              </a:lnSpc>
              <a:spcBef>
                <a:spcPts val="0"/>
              </a:spcBef>
              <a:spcAft>
                <a:spcPts val="0"/>
              </a:spcAft>
              <a:buClrTx/>
              <a:buSzTx/>
              <a:buFontTx/>
              <a:buNone/>
              <a:tabLst/>
              <a:defRPr/>
            </a:pPr>
            <a:fld id="{E14031F2-059C-430D-95C8-4D7761C9F48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71145"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8001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C81C9-70FA-5658-8C6C-9CB566844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F03CB9-3328-E60A-28B6-32C1CC2724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8E72C-878E-FFFF-F552-E9B3C2A2756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600" b="1"/>
              <a:t>As a drill down for the R2D skips and escapes from previous slide</a:t>
            </a:r>
            <a:r>
              <a:rPr lang="en-US" sz="1600"/>
              <a:t>, you’ll see the 3 risk assessments that were downgraded. </a:t>
            </a:r>
            <a:br>
              <a:rPr lang="en-US" sz="1600"/>
            </a:br>
            <a:br>
              <a:rPr lang="en-US" sz="1600"/>
            </a:br>
            <a:r>
              <a:rPr lang="en-US" sz="1600"/>
              <a:t>We’ll start tracking risk assessment changes to see what be missing in the calculation to be more accurate, but also specifically flagging those in the franchise discussions. </a:t>
            </a:r>
          </a:p>
          <a:p>
            <a:pPr marL="0" marR="0" lvl="0" indent="0" algn="l" defTabSz="914367" rtl="0" eaLnBrk="1" fontAlgn="auto" latinLnBrk="0" hangingPunct="1">
              <a:lnSpc>
                <a:spcPct val="90000"/>
              </a:lnSpc>
              <a:spcBef>
                <a:spcPts val="0"/>
              </a:spcBef>
              <a:spcAft>
                <a:spcPts val="333"/>
              </a:spcAft>
              <a:buClrTx/>
              <a:buSzTx/>
              <a:buFontTx/>
              <a:buNone/>
              <a:tabLst/>
              <a:defRPr/>
            </a:pPr>
            <a:br>
              <a:rPr lang="en-US" sz="1600"/>
            </a:br>
            <a:r>
              <a:rPr lang="en-US" sz="1600" b="1"/>
              <a:t>a call out on the last outage </a:t>
            </a:r>
            <a:r>
              <a:rPr lang="en-US" sz="1600"/>
              <a:t>was related to a feature flag that was a missing during the deployment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6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600"/>
              <a:t>//////////</a:t>
            </a:r>
            <a:br>
              <a:rPr lang="en-US" sz="1600"/>
            </a:br>
            <a:endParaRPr lang="en-US" sz="16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600" b="0" i="0" u="none" strike="noStrike" kern="1200">
                <a:solidFill>
                  <a:srgbClr val="1E1E1E"/>
                </a:solidFill>
                <a:effectLst/>
                <a:latin typeface="+mn-lt"/>
                <a:ea typeface="+mn-ea"/>
                <a:cs typeface="+mn-cs"/>
                <a:hlinkClick r:id="rId3"/>
              </a:rPr>
              <a:t>591610343</a:t>
            </a:r>
            <a:r>
              <a:rPr lang="en-US" sz="1600" b="0" i="0" u="none" strike="noStrike" kern="1200">
                <a:solidFill>
                  <a:srgbClr val="1E1E1E"/>
                </a:solidFill>
                <a:effectLst/>
                <a:latin typeface="+mn-lt"/>
                <a:ea typeface="+mn-ea"/>
                <a:cs typeface="+mn-cs"/>
              </a:rPr>
              <a:t> – Change Safety Learnings Additional Context: </a:t>
            </a:r>
            <a:r>
              <a:rPr lang="en-US" sz="1600"/>
              <a:t>The core issue here was there were 3 feature flags, all 3 were enabled in stage/canary/preprod and went through necessary validation. When enabling in pilot they enabled 2 of the flags, didn't the 3rd. So the </a:t>
            </a:r>
            <a:r>
              <a:rPr lang="en-US" sz="1600">
                <a:hlinkClick r:id="rId4" tooltip="mailto:r@d"/>
              </a:rPr>
              <a:t>R</a:t>
            </a:r>
            <a:r>
              <a:rPr lang="en-US" sz="1600"/>
              <a:t>2D QRs asked all the right questions, confirmed all quality gates were met and that the change had </a:t>
            </a:r>
            <a:r>
              <a:rPr lang="en-US" sz="1600" err="1"/>
              <a:t>SDP'ed</a:t>
            </a:r>
            <a:r>
              <a:rPr lang="en-US" sz="1600"/>
              <a:t> across the frontline and was good to go to pilot but they hadn't seen the goal state PRs for preprod/stage/canary to confirm the same changes were going to Pilot. That is the new ask that we are proposing R2D reviewers follow here forward with this</a:t>
            </a:r>
            <a:endParaRPr lang="en-US" sz="850">
              <a:latin typeface="Calibri"/>
              <a:ea typeface="Calibri"/>
              <a:cs typeface="Calibri"/>
            </a:endParaRPr>
          </a:p>
          <a:p>
            <a:endParaRPr lang="en-US" sz="850">
              <a:latin typeface="Calibri"/>
              <a:ea typeface="Calibri"/>
              <a:cs typeface="Calibri"/>
            </a:endParaRPr>
          </a:p>
          <a:p>
            <a:endParaRPr lang="en-US" sz="850">
              <a:latin typeface="Calibri"/>
              <a:ea typeface="Calibri"/>
              <a:cs typeface="Calibri"/>
            </a:endParaRPr>
          </a:p>
          <a:p>
            <a:r>
              <a:rPr lang="en-US" sz="850">
                <a:latin typeface="Calibri"/>
                <a:ea typeface="Calibri"/>
                <a:cs typeface="Calibri"/>
              </a:rPr>
              <a:t>List of deployments, production touches, skips, and escapes experienced by R2D franchises along with comments from the accountable franchise owners on why the skip/escape happened and what they are doing to reduce the risk of a recurrence. </a:t>
            </a:r>
          </a:p>
          <a:p>
            <a:endParaRPr lang="en-US" sz="850">
              <a:latin typeface="Calibri"/>
              <a:ea typeface="Calibri"/>
              <a:cs typeface="Calibri"/>
            </a:endParaRPr>
          </a:p>
          <a:p>
            <a:r>
              <a:rPr lang="en-US" sz="900">
                <a:solidFill>
                  <a:prstClr val="black"/>
                </a:solidFill>
                <a:latin typeface="Aptos" panose="02110004020202020204"/>
              </a:rPr>
              <a:t>Onboarded = bringing deployments in Safefly (Enabled in SF and &gt;1 deployment in last 90 days)</a:t>
            </a:r>
            <a:endParaRPr lang="en-US" sz="850">
              <a:solidFill>
                <a:prstClr val="black"/>
              </a:solidFill>
              <a:latin typeface="Calibri"/>
              <a:ea typeface="Calibri"/>
              <a:cs typeface="Calibri"/>
            </a:endParaRPr>
          </a:p>
          <a:p>
            <a:endParaRPr lang="en-US" sz="850">
              <a:latin typeface="Calibri"/>
              <a:ea typeface="Calibri"/>
              <a:cs typeface="Calibri"/>
            </a:endParaRPr>
          </a:p>
          <a:p>
            <a:pPr marL="171450" indent="-171450">
              <a:buFont typeface="Arial" panose="020B0604020202020204" pitchFamily="34" charset="0"/>
              <a:buChar char="•"/>
            </a:pPr>
            <a:r>
              <a:rPr lang="en-US" sz="850">
                <a:latin typeface="Calibri"/>
                <a:ea typeface="Calibri"/>
                <a:cs typeface="Calibri"/>
              </a:rPr>
              <a:t>* #unsafe prod touch only tracked for R2D onboarded services</a:t>
            </a:r>
          </a:p>
          <a:p>
            <a:pPr marL="171450" indent="-171450">
              <a:buFont typeface="Arial" panose="020B0604020202020204" pitchFamily="34" charset="0"/>
              <a:buChar char="•"/>
            </a:pPr>
            <a:r>
              <a:rPr lang="en-US" sz="850">
                <a:latin typeface="Calibri"/>
                <a:ea typeface="Calibri"/>
                <a:cs typeface="Calibri"/>
              </a:rPr>
              <a:t>** AEP R2D reviews happen via central, franchise in progress</a:t>
            </a:r>
          </a:p>
          <a:p>
            <a:pPr>
              <a:buFont typeface="Arial" panose="020B0604020202020204" pitchFamily="34" charset="0"/>
              <a:buChar char="•"/>
            </a:pPr>
            <a:r>
              <a:rPr lang="en-US"/>
              <a:t>R2D adoption status</a:t>
            </a:r>
            <a:endParaRPr lang="en-US" sz="850">
              <a:latin typeface="Calibri"/>
              <a:ea typeface="Calibri"/>
              <a:cs typeface="Calibri"/>
            </a:endParaRPr>
          </a:p>
          <a:p>
            <a:pPr>
              <a:buFont typeface="Arial" panose="020B0604020202020204" pitchFamily="34" charset="0"/>
              <a:buChar char="•"/>
            </a:pPr>
            <a:r>
              <a:rPr lang="en-US"/>
              <a:t># of skips &amp; links to the outages</a:t>
            </a:r>
          </a:p>
          <a:p>
            <a:pPr>
              <a:buFont typeface="Arial" panose="020B0604020202020204" pitchFamily="34" charset="0"/>
              <a:buChar char="•"/>
            </a:pPr>
            <a:r>
              <a:rPr lang="en-US"/>
              <a:t># of escapes &amp; links to the outages</a:t>
            </a:r>
          </a:p>
          <a:p>
            <a:pPr>
              <a:buFont typeface="Arial" panose="020B0604020202020204" pitchFamily="34" charset="0"/>
              <a:buChar char="•"/>
            </a:pPr>
            <a:r>
              <a:rPr lang="en-US"/>
              <a:t>Tool used to deploy the changes</a:t>
            </a:r>
          </a:p>
          <a:p>
            <a:pPr>
              <a:buFont typeface="Arial" panose="020B0604020202020204" pitchFamily="34" charset="0"/>
              <a:buChar char="•"/>
            </a:pPr>
            <a:r>
              <a:rPr lang="en-US"/>
              <a:t>Relevant SafeFly requests</a:t>
            </a:r>
          </a:p>
          <a:p>
            <a:pPr>
              <a:buFont typeface="Arial" panose="020B0604020202020204" pitchFamily="34" charset="0"/>
              <a:buChar char="•"/>
            </a:pPr>
            <a:r>
              <a:rPr lang="en-US"/>
              <a:t>Franchise owner comments on how the skip/escape occurred &amp; mitigation steps implemented</a:t>
            </a:r>
          </a:p>
          <a:p>
            <a:pPr marL="171450" indent="-171450">
              <a:buFont typeface="Arial" panose="020B0604020202020204" pitchFamily="34" charset="0"/>
              <a:buChar char="•"/>
            </a:pPr>
            <a:br>
              <a:rPr lang="en-US" sz="850">
                <a:latin typeface="Calibri"/>
                <a:ea typeface="Calibri"/>
                <a:cs typeface="Calibri"/>
              </a:rPr>
            </a:br>
            <a:endParaRPr lang="en-US" sz="850">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50">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Calibri"/>
              <a:ea typeface="Calibri"/>
              <a:cs typeface="Calibri"/>
            </a:endParaRPr>
          </a:p>
        </p:txBody>
      </p:sp>
      <p:sp>
        <p:nvSpPr>
          <p:cNvPr id="4" name="Header Placeholder 3">
            <a:extLst>
              <a:ext uri="{FF2B5EF4-FFF2-40B4-BE49-F238E27FC236}">
                <a16:creationId xmlns:a16="http://schemas.microsoft.com/office/drawing/2014/main" id="{D5EA08DF-C5CC-B042-DDDE-856E07BE6FD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237E251-4304-9F01-866B-7C3CA0110612}"/>
              </a:ext>
            </a:extLst>
          </p:cNvPr>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A0D1D11-FB3E-35C6-4E85-E02FDAAB40C0}"/>
              </a:ext>
            </a:extLst>
          </p:cNvPr>
          <p:cNvSpPr>
            <a:spLocks noGrp="1"/>
          </p:cNvSpPr>
          <p:nvPr>
            <p:ph type="dt" idx="1"/>
          </p:nvPr>
        </p:nvSpPr>
        <p:spPr/>
        <p:txBody>
          <a:bodyPr/>
          <a:lstStyle/>
          <a:p>
            <a:fld id="{386CE63F-9E7F-4C04-9D0D-FCA25A8E9E86}" type="datetime8">
              <a:rPr lang="en-US" smtClean="0"/>
              <a:t>3/6/2025 8:42 PM</a:t>
            </a:fld>
            <a:endParaRPr lang="en-US"/>
          </a:p>
        </p:txBody>
      </p:sp>
      <p:sp>
        <p:nvSpPr>
          <p:cNvPr id="7" name="Slide Number Placeholder 6">
            <a:extLst>
              <a:ext uri="{FF2B5EF4-FFF2-40B4-BE49-F238E27FC236}">
                <a16:creationId xmlns:a16="http://schemas.microsoft.com/office/drawing/2014/main" id="{AB8CFD00-CC7A-5969-F535-33FC54CAD97C}"/>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663628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4.xml"/><Relationship Id="rId4" Type="http://schemas.openxmlformats.org/officeDocument/2006/relationships/image" Target="../media/image33.jpeg"/></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4" Type="http://schemas.openxmlformats.org/officeDocument/2006/relationships/image" Target="../media/image55.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5.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33.jpeg"/></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Rectangle 2">
            <a:extLst>
              <a:ext uri="{FF2B5EF4-FFF2-40B4-BE49-F238E27FC236}">
                <a16:creationId xmlns:a16="http://schemas.microsoft.com/office/drawing/2014/main" id="{2F0BEAEC-4C28-C011-BFC2-E532D1BB04C1}"/>
              </a:ext>
            </a:extLst>
          </p:cNvPr>
          <p:cNvSpPr/>
          <p:nvPr userDrawn="1"/>
        </p:nvSpPr>
        <p:spPr bwMode="auto">
          <a:xfrm>
            <a:off x="11619035" y="6329729"/>
            <a:ext cx="334107" cy="2813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2544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Rectangle 2">
            <a:extLst>
              <a:ext uri="{FF2B5EF4-FFF2-40B4-BE49-F238E27FC236}">
                <a16:creationId xmlns:a16="http://schemas.microsoft.com/office/drawing/2014/main" id="{4D37DA94-46AB-EFFC-350A-69931286F57E}"/>
              </a:ext>
            </a:extLst>
          </p:cNvPr>
          <p:cNvSpPr/>
          <p:nvPr userDrawn="1"/>
        </p:nvSpPr>
        <p:spPr bwMode="auto">
          <a:xfrm>
            <a:off x="11619035" y="6329729"/>
            <a:ext cx="334107" cy="2813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324855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Rectangle 1">
            <a:extLst>
              <a:ext uri="{FF2B5EF4-FFF2-40B4-BE49-F238E27FC236}">
                <a16:creationId xmlns:a16="http://schemas.microsoft.com/office/drawing/2014/main" id="{FE111DE9-0788-CB8B-BDFC-AC5F472979B9}"/>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C2CA3C1-B248-D6B3-A267-2CA7712355F8}"/>
              </a:ext>
            </a:extLst>
          </p:cNvPr>
          <p:cNvSpPr txBox="1"/>
          <p:nvPr/>
        </p:nvSpPr>
        <p:spPr>
          <a:xfrm>
            <a:off x="486334" y="5893919"/>
            <a:ext cx="5081460" cy="362123"/>
          </a:xfrm>
          <a:prstGeom prst="rect">
            <a:avLst/>
          </a:prstGeom>
          <a:noFill/>
        </p:spPr>
        <p:txBody>
          <a:bodyPr wrap="square" rtlCol="0">
            <a:spAutoFit/>
          </a:bodyPr>
          <a:lstStyle/>
          <a:p>
            <a:r>
              <a:rPr lang="en-US" sz="1765" b="0" i="0">
                <a:solidFill>
                  <a:srgbClr val="0078D4"/>
                </a:solidFill>
                <a:latin typeface="Segoe UI" panose="020B0502040204020203" pitchFamily="34" charset="0"/>
                <a:cs typeface="Segoe UI" panose="020B0502040204020203" pitchFamily="34" charset="0"/>
              </a:rPr>
              <a:t>Capacity, Supply Chain &amp; Provisioning</a:t>
            </a:r>
          </a:p>
        </p:txBody>
      </p:sp>
      <p:cxnSp>
        <p:nvCxnSpPr>
          <p:cNvPr id="10" name="Straight Connector 9">
            <a:extLst>
              <a:ext uri="{FF2B5EF4-FFF2-40B4-BE49-F238E27FC236}">
                <a16:creationId xmlns:a16="http://schemas.microsoft.com/office/drawing/2014/main" id="{BF326A8B-22B7-3AC9-6328-5DBF1CE10EBF}"/>
              </a:ext>
            </a:extLst>
          </p:cNvPr>
          <p:cNvCxnSpPr>
            <a:cxnSpLocks/>
          </p:cNvCxnSpPr>
          <p:nvPr/>
        </p:nvCxnSpPr>
        <p:spPr>
          <a:xfrm>
            <a:off x="565159" y="5797703"/>
            <a:ext cx="911365" cy="0"/>
          </a:xfrm>
          <a:prstGeom prst="line">
            <a:avLst/>
          </a:prstGeom>
          <a:ln w="38100">
            <a:solidFill>
              <a:srgbClr val="0078D4"/>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F40BB3A0-B5E6-BB9A-926E-084CE724E62B}"/>
              </a:ext>
            </a:extLst>
          </p:cNvPr>
          <p:cNvPicPr>
            <a:picLocks noChangeAspect="1"/>
          </p:cNvPicPr>
          <p:nvPr/>
        </p:nvPicPr>
        <p:blipFill rotWithShape="1">
          <a:blip r:embed="rId3"/>
          <a:srcRect l="12958" t="6415" r="9284" b="5417"/>
          <a:stretch/>
        </p:blipFill>
        <p:spPr>
          <a:xfrm>
            <a:off x="5359252" y="66932"/>
            <a:ext cx="6832748" cy="6724136"/>
          </a:xfrm>
          <a:prstGeom prst="rect">
            <a:avLst/>
          </a:prstGeom>
        </p:spPr>
      </p:pic>
    </p:spTree>
    <p:extLst>
      <p:ext uri="{BB962C8B-B14F-4D97-AF65-F5344CB8AC3E}">
        <p14:creationId xmlns:p14="http://schemas.microsoft.com/office/powerpoint/2010/main" val="282568848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Rectangle 1">
            <a:extLst>
              <a:ext uri="{FF2B5EF4-FFF2-40B4-BE49-F238E27FC236}">
                <a16:creationId xmlns:a16="http://schemas.microsoft.com/office/drawing/2014/main" id="{FE111DE9-0788-CB8B-BDFC-AC5F472979B9}"/>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7648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
        <p:nvSpPr>
          <p:cNvPr id="3" name="Rectangle 2">
            <a:extLst>
              <a:ext uri="{FF2B5EF4-FFF2-40B4-BE49-F238E27FC236}">
                <a16:creationId xmlns:a16="http://schemas.microsoft.com/office/drawing/2014/main" id="{990CC2A8-1730-1099-2297-7E552367C93E}"/>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951602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
        <p:nvSpPr>
          <p:cNvPr id="3" name="Rectangle 2">
            <a:extLst>
              <a:ext uri="{FF2B5EF4-FFF2-40B4-BE49-F238E27FC236}">
                <a16:creationId xmlns:a16="http://schemas.microsoft.com/office/drawing/2014/main" id="{24A529A8-44D4-917B-F784-C21003C21EB7}"/>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061410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Rectangle 2">
            <a:extLst>
              <a:ext uri="{FF2B5EF4-FFF2-40B4-BE49-F238E27FC236}">
                <a16:creationId xmlns:a16="http://schemas.microsoft.com/office/drawing/2014/main" id="{B27B5866-448E-623D-4BF6-93F058B2667B}"/>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F32144B8-8467-4436-2B92-5E023D15F4AF}"/>
              </a:ext>
            </a:extLst>
          </p:cNvPr>
          <p:cNvGrpSpPr/>
          <p:nvPr/>
        </p:nvGrpSpPr>
        <p:grpSpPr>
          <a:xfrm>
            <a:off x="6111901" y="0"/>
            <a:ext cx="6080099" cy="6858000"/>
            <a:chOff x="6234457" y="0"/>
            <a:chExt cx="6202018" cy="6994525"/>
          </a:xfrm>
        </p:grpSpPr>
        <p:sp>
          <p:nvSpPr>
            <p:cNvPr id="7" name="Rectangle 6">
              <a:extLst>
                <a:ext uri="{FF2B5EF4-FFF2-40B4-BE49-F238E27FC236}">
                  <a16:creationId xmlns:a16="http://schemas.microsoft.com/office/drawing/2014/main" id="{7507D490-6D76-184D-B20A-2C0F2F3DD099}"/>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grpSp>
    </p:spTree>
    <p:extLst>
      <p:ext uri="{BB962C8B-B14F-4D97-AF65-F5344CB8AC3E}">
        <p14:creationId xmlns:p14="http://schemas.microsoft.com/office/powerpoint/2010/main" val="25439943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A8139-D8EA-97B1-0BC4-6AC5BF979F54}"/>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368714657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0125A-B4F8-6577-472C-3E24676BDE74}"/>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76388440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AA2354-F3DC-7E82-0E91-472E4DD52558}"/>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949126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EFE1C9-DF45-BCB4-FAD8-1DB68491DF4A}"/>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20230384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9DB06C-82C0-0C03-4FB1-85CF7CC3520E}"/>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6B498CFD-6F0F-1548-B3CF-58EC8479BA8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8770417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2400" spc="0" baseline="0">
                <a:solidFill>
                  <a:srgbClr val="000000"/>
                </a:solidFill>
              </a:defRPr>
            </a:lvl1pPr>
          </a:lstStyle>
          <a:p>
            <a:r>
              <a:rPr lang="en-US"/>
              <a:t>Agenda</a:t>
            </a:r>
          </a:p>
        </p:txBody>
      </p:sp>
      <p:sp>
        <p:nvSpPr>
          <p:cNvPr id="4" name="Text Placeholder 3"/>
          <p:cNvSpPr>
            <a:spLocks noGrp="1"/>
          </p:cNvSpPr>
          <p:nvPr>
            <p:ph type="body" sz="quarter" idx="10" hasCustomPrompt="1"/>
          </p:nvPr>
        </p:nvSpPr>
        <p:spPr>
          <a:xfrm>
            <a:off x="9758036"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4074376" y="1168942"/>
            <a:ext cx="56654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18703352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7868" y="371047"/>
            <a:ext cx="11256264"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20254235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680764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42216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93673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3" name="Rectangle 2">
            <a:extLst>
              <a:ext uri="{FF2B5EF4-FFF2-40B4-BE49-F238E27FC236}">
                <a16:creationId xmlns:a16="http://schemas.microsoft.com/office/drawing/2014/main" id="{7188DCDE-59D5-A4E9-A8BC-C404F8FBFA7D}"/>
              </a:ext>
            </a:extLst>
          </p:cNvPr>
          <p:cNvSpPr/>
          <p:nvPr userDrawn="1"/>
        </p:nvSpPr>
        <p:spPr bwMode="auto">
          <a:xfrm>
            <a:off x="11619035" y="6329729"/>
            <a:ext cx="334107" cy="2813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1413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A circuit board&#10;&#10;Description automatically generated">
            <a:extLst>
              <a:ext uri="{FF2B5EF4-FFF2-40B4-BE49-F238E27FC236}">
                <a16:creationId xmlns:a16="http://schemas.microsoft.com/office/drawing/2014/main" id="{D650488D-A021-4FE0-9295-CD916BC026DC}"/>
              </a:ext>
            </a:extLst>
          </p:cNvPr>
          <p:cNvPicPr>
            <a:picLocks noChangeAspect="1"/>
          </p:cNvPicPr>
          <p:nvPr userDrawn="1"/>
        </p:nvPicPr>
        <p:blipFill rotWithShape="1">
          <a:blip r:embed="rId3"/>
          <a:srcRect l="22044"/>
          <a:stretch/>
        </p:blipFill>
        <p:spPr>
          <a:xfrm>
            <a:off x="5355954" y="0"/>
            <a:ext cx="6853517" cy="6858000"/>
          </a:xfrm>
          <a:prstGeom prst="rect">
            <a:avLst/>
          </a:prstGeom>
        </p:spPr>
      </p:pic>
      <p:sp>
        <p:nvSpPr>
          <p:cNvPr id="11" name="TextBox 10">
            <a:extLst>
              <a:ext uri="{FF2B5EF4-FFF2-40B4-BE49-F238E27FC236}">
                <a16:creationId xmlns:a16="http://schemas.microsoft.com/office/drawing/2014/main" id="{5C2C4C5F-A7A7-4D2E-A428-2156528B136F}"/>
              </a:ext>
            </a:extLst>
          </p:cNvPr>
          <p:cNvSpPr txBox="1"/>
          <p:nvPr userDrawn="1"/>
        </p:nvSpPr>
        <p:spPr>
          <a:xfrm>
            <a:off x="9147790" y="6327963"/>
            <a:ext cx="2931956"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chemeClr val="bg1"/>
                </a:solidFill>
              </a:rPr>
              <a:t>Capacity, Supply Chain &amp; Provisioning</a:t>
            </a:r>
          </a:p>
        </p:txBody>
      </p:sp>
    </p:spTree>
    <p:extLst>
      <p:ext uri="{BB962C8B-B14F-4D97-AF65-F5344CB8AC3E}">
        <p14:creationId xmlns:p14="http://schemas.microsoft.com/office/powerpoint/2010/main" val="1277564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23C1EE-2FEE-BB10-79F1-D36601C5C3F3}"/>
              </a:ext>
            </a:extLst>
          </p:cNvPr>
          <p:cNvSpPr>
            <a:spLocks noGrp="1"/>
          </p:cNvSpPr>
          <p:nvPr>
            <p:ph type="dt" sz="half" idx="10"/>
          </p:nvPr>
        </p:nvSpPr>
        <p:spPr/>
        <p:txBody>
          <a:bodyPr/>
          <a:lstStyle/>
          <a:p>
            <a:fld id="{62D3E7AB-A103-49D2-B886-6F6EA1C61615}" type="datetimeFigureOut">
              <a:rPr lang="en-US" smtClean="0"/>
              <a:t>3/6/2025</a:t>
            </a:fld>
            <a:endParaRPr lang="en-US"/>
          </a:p>
        </p:txBody>
      </p:sp>
      <p:sp>
        <p:nvSpPr>
          <p:cNvPr id="3" name="Footer Placeholder 2">
            <a:extLst>
              <a:ext uri="{FF2B5EF4-FFF2-40B4-BE49-F238E27FC236}">
                <a16:creationId xmlns:a16="http://schemas.microsoft.com/office/drawing/2014/main" id="{C7A0F216-599A-9723-4D1C-762A5BE759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D8F021-3FDA-38CA-F584-7ABF12FB34C8}"/>
              </a:ext>
            </a:extLst>
          </p:cNvPr>
          <p:cNvSpPr>
            <a:spLocks noGrp="1"/>
          </p:cNvSpPr>
          <p:nvPr>
            <p:ph type="sldNum" sz="quarter" idx="12"/>
          </p:nvPr>
        </p:nvSpPr>
        <p:spPr/>
        <p:txBody>
          <a:bodyPr/>
          <a:lstStyle/>
          <a:p>
            <a:fld id="{B349181B-7DF7-48EB-93EA-A1EFE5F30A83}" type="slidenum">
              <a:rPr lang="en-US" smtClean="0"/>
              <a:t>‹#›</a:t>
            </a:fld>
            <a:endParaRPr lang="en-US"/>
          </a:p>
        </p:txBody>
      </p:sp>
    </p:spTree>
    <p:extLst>
      <p:ext uri="{BB962C8B-B14F-4D97-AF65-F5344CB8AC3E}">
        <p14:creationId xmlns:p14="http://schemas.microsoft.com/office/powerpoint/2010/main" val="1523417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5F2B-E762-7866-C363-9FEA1F9E1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F58BAF-A445-3A37-D9A3-D1078B39F2B7}"/>
              </a:ext>
            </a:extLst>
          </p:cNvPr>
          <p:cNvSpPr>
            <a:spLocks noGrp="1"/>
          </p:cNvSpPr>
          <p:nvPr>
            <p:ph type="dt" sz="half" idx="10"/>
          </p:nvPr>
        </p:nvSpPr>
        <p:spPr/>
        <p:txBody>
          <a:bodyPr/>
          <a:lstStyle/>
          <a:p>
            <a:fld id="{62D3E7AB-A103-49D2-B886-6F6EA1C61615}" type="datetimeFigureOut">
              <a:rPr lang="en-US" smtClean="0"/>
              <a:t>3/6/2025</a:t>
            </a:fld>
            <a:endParaRPr lang="en-US"/>
          </a:p>
        </p:txBody>
      </p:sp>
      <p:sp>
        <p:nvSpPr>
          <p:cNvPr id="4" name="Footer Placeholder 3">
            <a:extLst>
              <a:ext uri="{FF2B5EF4-FFF2-40B4-BE49-F238E27FC236}">
                <a16:creationId xmlns:a16="http://schemas.microsoft.com/office/drawing/2014/main" id="{DC68185C-355D-D3FD-AD31-A7637EA67D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B29F0E-CECB-74B8-F339-06C90E9F0953}"/>
              </a:ext>
            </a:extLst>
          </p:cNvPr>
          <p:cNvSpPr>
            <a:spLocks noGrp="1"/>
          </p:cNvSpPr>
          <p:nvPr>
            <p:ph type="sldNum" sz="quarter" idx="12"/>
          </p:nvPr>
        </p:nvSpPr>
        <p:spPr/>
        <p:txBody>
          <a:bodyPr/>
          <a:lstStyle/>
          <a:p>
            <a:fld id="{B349181B-7DF7-48EB-93EA-A1EFE5F30A83}" type="slidenum">
              <a:rPr lang="en-US" smtClean="0"/>
              <a:t>‹#›</a:t>
            </a:fld>
            <a:endParaRPr lang="en-US"/>
          </a:p>
        </p:txBody>
      </p:sp>
    </p:spTree>
    <p:extLst>
      <p:ext uri="{BB962C8B-B14F-4D97-AF65-F5344CB8AC3E}">
        <p14:creationId xmlns:p14="http://schemas.microsoft.com/office/powerpoint/2010/main" val="25125324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Rectangle 3">
            <a:extLst>
              <a:ext uri="{FF2B5EF4-FFF2-40B4-BE49-F238E27FC236}">
                <a16:creationId xmlns:a16="http://schemas.microsoft.com/office/drawing/2014/main" id="{A7D0CEF5-8971-304A-132F-9E46472C8634}"/>
              </a:ext>
            </a:extLst>
          </p:cNvPr>
          <p:cNvSpPr/>
          <p:nvPr userDrawn="1"/>
        </p:nvSpPr>
        <p:spPr bwMode="auto">
          <a:xfrm>
            <a:off x="11619035" y="6329729"/>
            <a:ext cx="334107" cy="2813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5173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Rectangle 2">
            <a:extLst>
              <a:ext uri="{FF2B5EF4-FFF2-40B4-BE49-F238E27FC236}">
                <a16:creationId xmlns:a16="http://schemas.microsoft.com/office/drawing/2014/main" id="{2F0BEAEC-4C28-C011-BFC2-E532D1BB04C1}"/>
              </a:ext>
            </a:extLst>
          </p:cNvPr>
          <p:cNvSpPr/>
          <p:nvPr userDrawn="1"/>
        </p:nvSpPr>
        <p:spPr bwMode="auto">
          <a:xfrm>
            <a:off x="11619035" y="6329729"/>
            <a:ext cx="334107" cy="2813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2162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Rectangle 2">
            <a:extLst>
              <a:ext uri="{FF2B5EF4-FFF2-40B4-BE49-F238E27FC236}">
                <a16:creationId xmlns:a16="http://schemas.microsoft.com/office/drawing/2014/main" id="{4D37DA94-46AB-EFFC-350A-69931286F57E}"/>
              </a:ext>
            </a:extLst>
          </p:cNvPr>
          <p:cNvSpPr/>
          <p:nvPr userDrawn="1"/>
        </p:nvSpPr>
        <p:spPr bwMode="auto">
          <a:xfrm>
            <a:off x="11619035" y="6329729"/>
            <a:ext cx="334107" cy="2813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836226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Rectangle 1">
            <a:extLst>
              <a:ext uri="{FF2B5EF4-FFF2-40B4-BE49-F238E27FC236}">
                <a16:creationId xmlns:a16="http://schemas.microsoft.com/office/drawing/2014/main" id="{FE111DE9-0788-CB8B-BDFC-AC5F472979B9}"/>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C2CA3C1-B248-D6B3-A267-2CA7712355F8}"/>
              </a:ext>
            </a:extLst>
          </p:cNvPr>
          <p:cNvSpPr txBox="1"/>
          <p:nvPr/>
        </p:nvSpPr>
        <p:spPr>
          <a:xfrm>
            <a:off x="486334" y="5893919"/>
            <a:ext cx="5081460" cy="362123"/>
          </a:xfrm>
          <a:prstGeom prst="rect">
            <a:avLst/>
          </a:prstGeom>
          <a:noFill/>
        </p:spPr>
        <p:txBody>
          <a:bodyPr wrap="square" rtlCol="0">
            <a:spAutoFit/>
          </a:bodyPr>
          <a:lstStyle/>
          <a:p>
            <a:r>
              <a:rPr lang="en-US" sz="1765" b="0" i="0">
                <a:solidFill>
                  <a:srgbClr val="0078D4"/>
                </a:solidFill>
                <a:latin typeface="Segoe UI" panose="020B0502040204020203" pitchFamily="34" charset="0"/>
                <a:cs typeface="Segoe UI" panose="020B0502040204020203" pitchFamily="34" charset="0"/>
              </a:rPr>
              <a:t>Capacity, Supply Chain &amp; Provisioning</a:t>
            </a:r>
          </a:p>
        </p:txBody>
      </p:sp>
      <p:cxnSp>
        <p:nvCxnSpPr>
          <p:cNvPr id="10" name="Straight Connector 9">
            <a:extLst>
              <a:ext uri="{FF2B5EF4-FFF2-40B4-BE49-F238E27FC236}">
                <a16:creationId xmlns:a16="http://schemas.microsoft.com/office/drawing/2014/main" id="{BF326A8B-22B7-3AC9-6328-5DBF1CE10EBF}"/>
              </a:ext>
            </a:extLst>
          </p:cNvPr>
          <p:cNvCxnSpPr>
            <a:cxnSpLocks/>
          </p:cNvCxnSpPr>
          <p:nvPr/>
        </p:nvCxnSpPr>
        <p:spPr>
          <a:xfrm>
            <a:off x="565159" y="5797703"/>
            <a:ext cx="911365" cy="0"/>
          </a:xfrm>
          <a:prstGeom prst="line">
            <a:avLst/>
          </a:prstGeom>
          <a:ln w="38100">
            <a:solidFill>
              <a:srgbClr val="0078D4"/>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F40BB3A0-B5E6-BB9A-926E-084CE724E62B}"/>
              </a:ext>
            </a:extLst>
          </p:cNvPr>
          <p:cNvPicPr>
            <a:picLocks noChangeAspect="1"/>
          </p:cNvPicPr>
          <p:nvPr/>
        </p:nvPicPr>
        <p:blipFill rotWithShape="1">
          <a:blip r:embed="rId3"/>
          <a:srcRect l="12958" t="6415" r="9284" b="5417"/>
          <a:stretch/>
        </p:blipFill>
        <p:spPr>
          <a:xfrm>
            <a:off x="5359252" y="66932"/>
            <a:ext cx="6832748" cy="6724136"/>
          </a:xfrm>
          <a:prstGeom prst="rect">
            <a:avLst/>
          </a:prstGeom>
        </p:spPr>
      </p:pic>
    </p:spTree>
    <p:extLst>
      <p:ext uri="{BB962C8B-B14F-4D97-AF65-F5344CB8AC3E}">
        <p14:creationId xmlns:p14="http://schemas.microsoft.com/office/powerpoint/2010/main" val="197620989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Rectangle 1">
            <a:extLst>
              <a:ext uri="{FF2B5EF4-FFF2-40B4-BE49-F238E27FC236}">
                <a16:creationId xmlns:a16="http://schemas.microsoft.com/office/drawing/2014/main" id="{FE111DE9-0788-CB8B-BDFC-AC5F472979B9}"/>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951989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
        <p:nvSpPr>
          <p:cNvPr id="3" name="Rectangle 2">
            <a:extLst>
              <a:ext uri="{FF2B5EF4-FFF2-40B4-BE49-F238E27FC236}">
                <a16:creationId xmlns:a16="http://schemas.microsoft.com/office/drawing/2014/main" id="{990CC2A8-1730-1099-2297-7E552367C93E}"/>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65174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
        <p:nvSpPr>
          <p:cNvPr id="3" name="Rectangle 2">
            <a:extLst>
              <a:ext uri="{FF2B5EF4-FFF2-40B4-BE49-F238E27FC236}">
                <a16:creationId xmlns:a16="http://schemas.microsoft.com/office/drawing/2014/main" id="{24A529A8-44D4-917B-F784-C21003C21EB7}"/>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925538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Rectangle 2">
            <a:extLst>
              <a:ext uri="{FF2B5EF4-FFF2-40B4-BE49-F238E27FC236}">
                <a16:creationId xmlns:a16="http://schemas.microsoft.com/office/drawing/2014/main" id="{B27B5866-448E-623D-4BF6-93F058B2667B}"/>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F32144B8-8467-4436-2B92-5E023D15F4AF}"/>
              </a:ext>
            </a:extLst>
          </p:cNvPr>
          <p:cNvGrpSpPr/>
          <p:nvPr/>
        </p:nvGrpSpPr>
        <p:grpSpPr>
          <a:xfrm>
            <a:off x="6111901" y="0"/>
            <a:ext cx="6080099" cy="6858000"/>
            <a:chOff x="6234457" y="0"/>
            <a:chExt cx="6202018" cy="6994525"/>
          </a:xfrm>
        </p:grpSpPr>
        <p:sp>
          <p:nvSpPr>
            <p:cNvPr id="7" name="Rectangle 6">
              <a:extLst>
                <a:ext uri="{FF2B5EF4-FFF2-40B4-BE49-F238E27FC236}">
                  <a16:creationId xmlns:a16="http://schemas.microsoft.com/office/drawing/2014/main" id="{7507D490-6D76-184D-B20A-2C0F2F3DD099}"/>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grpSp>
    </p:spTree>
    <p:extLst>
      <p:ext uri="{BB962C8B-B14F-4D97-AF65-F5344CB8AC3E}">
        <p14:creationId xmlns:p14="http://schemas.microsoft.com/office/powerpoint/2010/main" val="179029079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AA8139-D8EA-97B1-0BC4-6AC5BF979F54}"/>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17837625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0125A-B4F8-6577-472C-3E24676BDE74}"/>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64231161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1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AA2354-F3DC-7E82-0E91-472E4DD52558}"/>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90965989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1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EFE1C9-DF45-BCB4-FAD8-1DB68491DF4A}"/>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43198929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1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9DB06C-82C0-0C03-4FB1-85CF7CC3520E}"/>
              </a:ext>
            </a:extLst>
          </p:cNvPr>
          <p:cNvSpPr/>
          <p:nvPr/>
        </p:nvSpPr>
        <p:spPr bwMode="auto">
          <a:xfrm>
            <a:off x="360594" y="6189658"/>
            <a:ext cx="11470813" cy="543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6B498CFD-6F0F-1548-B3CF-58EC8479BA8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4938930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2400" spc="0" baseline="0">
                <a:solidFill>
                  <a:srgbClr val="000000"/>
                </a:solidFill>
              </a:defRPr>
            </a:lvl1pPr>
          </a:lstStyle>
          <a:p>
            <a:r>
              <a:rPr lang="en-US"/>
              <a:t>Agenda</a:t>
            </a:r>
          </a:p>
        </p:txBody>
      </p:sp>
      <p:sp>
        <p:nvSpPr>
          <p:cNvPr id="4" name="Text Placeholder 3"/>
          <p:cNvSpPr>
            <a:spLocks noGrp="1"/>
          </p:cNvSpPr>
          <p:nvPr>
            <p:ph type="body" sz="quarter" idx="10" hasCustomPrompt="1"/>
          </p:nvPr>
        </p:nvSpPr>
        <p:spPr>
          <a:xfrm>
            <a:off x="9758036"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4074376" y="1168942"/>
            <a:ext cx="56654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55731345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7868" y="387519"/>
            <a:ext cx="11256264"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3" name="Text Placeholder 3">
            <a:extLst>
              <a:ext uri="{FF2B5EF4-FFF2-40B4-BE49-F238E27FC236}">
                <a16:creationId xmlns:a16="http://schemas.microsoft.com/office/drawing/2014/main" id="{26BE5EAD-144E-9283-C9BA-DD28AF9EB0C4}"/>
              </a:ext>
            </a:extLst>
          </p:cNvPr>
          <p:cNvSpPr>
            <a:spLocks noGrp="1"/>
          </p:cNvSpPr>
          <p:nvPr>
            <p:ph type="body" sz="quarter" idx="10" hasCustomPrompt="1"/>
          </p:nvPr>
        </p:nvSpPr>
        <p:spPr>
          <a:xfrm>
            <a:off x="467868" y="1380932"/>
            <a:ext cx="11256264" cy="4856640"/>
          </a:xfrm>
          <a:prstGeom prst="rect">
            <a:avLst/>
          </a:prstGeom>
        </p:spPr>
        <p:txBody>
          <a:bodyPr wrap="square" lIns="0" tIns="0" rIns="0" bIns="0">
            <a:no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812948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CA4C70-A1CB-AADE-0A37-EBD70C8A0938}"/>
              </a:ext>
            </a:extLst>
          </p:cNvPr>
          <p:cNvSpPr>
            <a:spLocks noGrp="1"/>
          </p:cNvSpPr>
          <p:nvPr>
            <p:ph type="title" hasCustomPrompt="1"/>
          </p:nvPr>
        </p:nvSpPr>
        <p:spPr>
          <a:xfrm>
            <a:off x="467868" y="387519"/>
            <a:ext cx="11256264" cy="403137"/>
          </a:xfrm>
          <a:prstGeom prst="rect">
            <a:avLst/>
          </a:prstGeom>
        </p:spPr>
        <p:txBody>
          <a:bodyPr wrap="square" lIns="0" tIns="0" rIns="0" bIns="0">
            <a:spAutoFit/>
          </a:bodyPr>
          <a:lstStyle>
            <a:lvl1pPr>
              <a:lnSpc>
                <a:spcPts val="3137"/>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162762074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53743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9794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3" name="Rectangle 2">
            <a:extLst>
              <a:ext uri="{FF2B5EF4-FFF2-40B4-BE49-F238E27FC236}">
                <a16:creationId xmlns:a16="http://schemas.microsoft.com/office/drawing/2014/main" id="{7188DCDE-59D5-A4E9-A8BC-C404F8FBFA7D}"/>
              </a:ext>
            </a:extLst>
          </p:cNvPr>
          <p:cNvSpPr/>
          <p:nvPr userDrawn="1"/>
        </p:nvSpPr>
        <p:spPr bwMode="auto">
          <a:xfrm>
            <a:off x="11619035" y="6329729"/>
            <a:ext cx="334107" cy="2813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381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3" name="Rectangle 2">
            <a:extLst>
              <a:ext uri="{FF2B5EF4-FFF2-40B4-BE49-F238E27FC236}">
                <a16:creationId xmlns:a16="http://schemas.microsoft.com/office/drawing/2014/main" id="{0B662424-C31B-CEAB-B2F4-B07E86628DF7}"/>
              </a:ext>
            </a:extLst>
          </p:cNvPr>
          <p:cNvSpPr/>
          <p:nvPr userDrawn="1"/>
        </p:nvSpPr>
        <p:spPr bwMode="auto">
          <a:xfrm>
            <a:off x="11619035" y="6329729"/>
            <a:ext cx="334107" cy="2813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9074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A circuit board&#10;&#10;Description automatically generated">
            <a:extLst>
              <a:ext uri="{FF2B5EF4-FFF2-40B4-BE49-F238E27FC236}">
                <a16:creationId xmlns:a16="http://schemas.microsoft.com/office/drawing/2014/main" id="{D650488D-A021-4FE0-9295-CD916BC026DC}"/>
              </a:ext>
            </a:extLst>
          </p:cNvPr>
          <p:cNvPicPr>
            <a:picLocks noChangeAspect="1"/>
          </p:cNvPicPr>
          <p:nvPr userDrawn="1"/>
        </p:nvPicPr>
        <p:blipFill rotWithShape="1">
          <a:blip r:embed="rId3"/>
          <a:srcRect l="22044"/>
          <a:stretch/>
        </p:blipFill>
        <p:spPr>
          <a:xfrm>
            <a:off x="5355954" y="0"/>
            <a:ext cx="6853517" cy="6858000"/>
          </a:xfrm>
          <a:prstGeom prst="rect">
            <a:avLst/>
          </a:prstGeom>
        </p:spPr>
      </p:pic>
      <p:sp>
        <p:nvSpPr>
          <p:cNvPr id="11" name="TextBox 10">
            <a:extLst>
              <a:ext uri="{FF2B5EF4-FFF2-40B4-BE49-F238E27FC236}">
                <a16:creationId xmlns:a16="http://schemas.microsoft.com/office/drawing/2014/main" id="{5C2C4C5F-A7A7-4D2E-A428-2156528B136F}"/>
              </a:ext>
            </a:extLst>
          </p:cNvPr>
          <p:cNvSpPr txBox="1"/>
          <p:nvPr userDrawn="1"/>
        </p:nvSpPr>
        <p:spPr>
          <a:xfrm>
            <a:off x="9147790" y="6327963"/>
            <a:ext cx="2931956"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chemeClr val="bg1"/>
                </a:solidFill>
              </a:rPr>
              <a:t>Capacity, Supply Chain &amp; Provisioning</a:t>
            </a:r>
          </a:p>
        </p:txBody>
      </p:sp>
    </p:spTree>
    <p:extLst>
      <p:ext uri="{BB962C8B-B14F-4D97-AF65-F5344CB8AC3E}">
        <p14:creationId xmlns:p14="http://schemas.microsoft.com/office/powerpoint/2010/main" val="3963720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6CD7E-F800-CFAF-9EF0-9506041BD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47608A-0CAE-DA82-8E7D-4828C01145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E3E75-A73B-BF8E-027B-14043700CC7D}"/>
              </a:ext>
            </a:extLst>
          </p:cNvPr>
          <p:cNvSpPr>
            <a:spLocks noGrp="1"/>
          </p:cNvSpPr>
          <p:nvPr>
            <p:ph type="dt" sz="half" idx="10"/>
          </p:nvPr>
        </p:nvSpPr>
        <p:spPr/>
        <p:txBody>
          <a:bodyPr/>
          <a:lstStyle/>
          <a:p>
            <a:fld id="{523806AA-B37F-4FE2-A840-48069ACD67E9}" type="datetimeFigureOut">
              <a:rPr lang="en-US" smtClean="0"/>
              <a:t>3/6/2025</a:t>
            </a:fld>
            <a:endParaRPr lang="en-US"/>
          </a:p>
        </p:txBody>
      </p:sp>
      <p:sp>
        <p:nvSpPr>
          <p:cNvPr id="5" name="Footer Placeholder 4">
            <a:extLst>
              <a:ext uri="{FF2B5EF4-FFF2-40B4-BE49-F238E27FC236}">
                <a16:creationId xmlns:a16="http://schemas.microsoft.com/office/drawing/2014/main" id="{F374E885-4DC5-9250-C3A0-53E0B66AAA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BA2306-A493-7552-3FB5-775C8D180C54}"/>
              </a:ext>
            </a:extLst>
          </p:cNvPr>
          <p:cNvSpPr>
            <a:spLocks noGrp="1"/>
          </p:cNvSpPr>
          <p:nvPr>
            <p:ph type="sldNum" sz="quarter" idx="12"/>
          </p:nvPr>
        </p:nvSpPr>
        <p:spPr/>
        <p:txBody>
          <a:bodyPr/>
          <a:lstStyle/>
          <a:p>
            <a:fld id="{F9290298-06E2-4CD4-B1AF-0B7FCA17C19B}" type="slidenum">
              <a:rPr lang="en-US" smtClean="0"/>
              <a:t>‹#›</a:t>
            </a:fld>
            <a:endParaRPr lang="en-US"/>
          </a:p>
        </p:txBody>
      </p:sp>
    </p:spTree>
    <p:extLst>
      <p:ext uri="{BB962C8B-B14F-4D97-AF65-F5344CB8AC3E}">
        <p14:creationId xmlns:p14="http://schemas.microsoft.com/office/powerpoint/2010/main" val="26566190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17377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89880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7799729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781228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7291285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63126517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3803921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309551379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6838111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97829250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18493338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128186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9463272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14310436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51623365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5321481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88405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4462091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138222758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0658592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9941820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196561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948981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6826441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5082624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5718940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802458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1595669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9645733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7231592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980261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40590387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9142465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0681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6187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3913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5476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8399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26466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9097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4620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88387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86042677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10554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376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465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623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018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6537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8193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3266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242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1872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7218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9393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3023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67511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2736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8671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8719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22389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33695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28817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21990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9403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09044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0123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91410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513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576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30869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2867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16052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0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53678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912554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12879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34409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120142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723498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71534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660732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95319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70731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59495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1271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425486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9083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2337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4916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4224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933468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14741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42477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514951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24565817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998250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6167594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390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9302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040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093807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7E40-51F1-8168-762D-F2C77CB1F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A5D82B-5D89-76B4-A25E-38A2DF20C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89C6CD-5680-9C54-0399-41AC71CDDB7C}"/>
              </a:ext>
            </a:extLst>
          </p:cNvPr>
          <p:cNvSpPr>
            <a:spLocks noGrp="1"/>
          </p:cNvSpPr>
          <p:nvPr>
            <p:ph type="dt" sz="half" idx="10"/>
          </p:nvPr>
        </p:nvSpPr>
        <p:spPr/>
        <p:txBody>
          <a:bodyPr/>
          <a:lstStyle/>
          <a:p>
            <a:fld id="{B9946FA4-E3C3-4A46-9EE9-05C59DFE81EC}" type="datetimeFigureOut">
              <a:rPr lang="en-US" smtClean="0"/>
              <a:t>3/6/2025</a:t>
            </a:fld>
            <a:endParaRPr lang="en-US"/>
          </a:p>
        </p:txBody>
      </p:sp>
      <p:sp>
        <p:nvSpPr>
          <p:cNvPr id="5" name="Footer Placeholder 4">
            <a:extLst>
              <a:ext uri="{FF2B5EF4-FFF2-40B4-BE49-F238E27FC236}">
                <a16:creationId xmlns:a16="http://schemas.microsoft.com/office/drawing/2014/main" id="{7205EF24-3469-DD65-CBD1-1C46B9A22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E9065-CC15-D992-983B-E7D2E022AE87}"/>
              </a:ext>
            </a:extLst>
          </p:cNvPr>
          <p:cNvSpPr>
            <a:spLocks noGrp="1"/>
          </p:cNvSpPr>
          <p:nvPr>
            <p:ph type="sldNum" sz="quarter" idx="12"/>
          </p:nvPr>
        </p:nvSpPr>
        <p:spPr/>
        <p:txBody>
          <a:bodyPr/>
          <a:lstStyle/>
          <a:p>
            <a:fld id="{FC34D5C4-A95D-4B40-9211-48C65CCB235B}" type="slidenum">
              <a:rPr lang="en-US" smtClean="0"/>
              <a:t>‹#›</a:t>
            </a:fld>
            <a:endParaRPr lang="en-US"/>
          </a:p>
        </p:txBody>
      </p:sp>
    </p:spTree>
    <p:extLst>
      <p:ext uri="{BB962C8B-B14F-4D97-AF65-F5344CB8AC3E}">
        <p14:creationId xmlns:p14="http://schemas.microsoft.com/office/powerpoint/2010/main" val="53528918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NDA slide">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1ED59B-662B-475A-A037-62C37DD0509C}"/>
              </a:ext>
            </a:extLst>
          </p:cNvPr>
          <p:cNvSpPr txBox="1"/>
          <p:nvPr/>
        </p:nvSpPr>
        <p:spPr>
          <a:xfrm>
            <a:off x="584200" y="4343896"/>
            <a:ext cx="11022584" cy="1754326"/>
          </a:xfrm>
          <a:prstGeom prst="rect">
            <a:avLst/>
          </a:prstGeom>
          <a:noFill/>
        </p:spPr>
        <p:txBody>
          <a:bodyPr wrap="square" lIns="182880" tIns="146304" rIns="182880" bIns="146304" rtlCol="0" anchor="ctr">
            <a:spAutoFit/>
          </a:bodyPr>
          <a:lstStyle/>
          <a:p>
            <a:pPr marL="0" marR="0" lvl="0" indent="0" algn="ctr" defTabSz="914367" rtl="0" eaLnBrk="1" fontAlgn="auto"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This content is </a:t>
            </a: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914367" rtl="0" eaLnBrk="1" fontAlgn="auto"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DO NOT </a:t>
            </a:r>
            <a:r>
              <a:rPr kumimoji="0" lang="en-US" sz="1800" b="0" i="0" u="none" strike="noStrike" kern="1200" cap="none" spc="0" normalizeH="0" baseline="0" noProof="0">
                <a:ln>
                  <a:noFill/>
                </a:ln>
                <a:solidFill>
                  <a:srgbClr val="FFFFFF"/>
                </a:solidFill>
                <a:effectLst/>
                <a:uLnTx/>
                <a:uFillTx/>
                <a:latin typeface="Segoe UI"/>
                <a:ea typeface="+mn-ea"/>
                <a:cs typeface="+mn-cs"/>
              </a:rPr>
              <a:t>post any of this content to any blogs or external websites</a:t>
            </a:r>
          </a:p>
          <a:p>
            <a:pPr marL="0" marR="0" lvl="0" indent="0" algn="ctr" defTabSz="914367" rtl="0" eaLnBrk="1" fontAlgn="auto"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DO NOT </a:t>
            </a:r>
            <a:r>
              <a:rPr kumimoji="0" lang="en-US" sz="1800" b="0" i="0" u="none" strike="noStrike" kern="1200" cap="none" spc="0" normalizeH="0" baseline="0" noProof="0">
                <a:ln>
                  <a:noFill/>
                </a:ln>
                <a:solidFill>
                  <a:srgbClr val="FFFFFF"/>
                </a:solidFill>
                <a:effectLst/>
                <a:uLnTx/>
                <a:uFillTx/>
                <a:latin typeface="Segoe UI"/>
                <a:ea typeface="+mn-ea"/>
                <a:cs typeface="+mn-cs"/>
              </a:rPr>
              <a:t>take photos or video of sessions or slides</a:t>
            </a:r>
          </a:p>
          <a:p>
            <a:pPr marL="0" marR="0" lvl="0" indent="0" algn="ctr" defTabSz="914367" rtl="0" eaLnBrk="1" fontAlgn="auto"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3BF35ED3-CC9C-4B2E-AECC-804E897BB9F5}"/>
              </a:ext>
            </a:extLst>
          </p:cNvPr>
          <p:cNvGrpSpPr/>
          <p:nvPr/>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1" name="Freeform 27">
              <a:extLst>
                <a:ext uri="{FF2B5EF4-FFF2-40B4-BE49-F238E27FC236}">
                  <a16:creationId xmlns:a16="http://schemas.microsoft.com/office/drawing/2014/main" id="{4DC854E3-FA03-4048-B561-D426FEAEC797}"/>
                </a:ext>
              </a:extLst>
            </p:cNvPr>
            <p:cNvSpPr>
              <a:spLocks/>
            </p:cNvSpPr>
            <p:nvPr/>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 name="Freeform 42">
              <a:extLst>
                <a:ext uri="{FF2B5EF4-FFF2-40B4-BE49-F238E27FC236}">
                  <a16:creationId xmlns:a16="http://schemas.microsoft.com/office/drawing/2014/main" id="{162CBBAE-EC9A-4097-A96F-43D0CD3898B4}"/>
                </a:ext>
              </a:extLst>
            </p:cNvPr>
            <p:cNvSpPr>
              <a:spLocks/>
            </p:cNvSpPr>
            <p:nvPr/>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FB917A57-38F7-42C5-A15E-63442582FBD9}"/>
              </a:ext>
            </a:extLst>
          </p:cNvPr>
          <p:cNvSpPr/>
          <p:nvPr/>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9" name="Group 28">
            <a:extLst>
              <a:ext uri="{FF2B5EF4-FFF2-40B4-BE49-F238E27FC236}">
                <a16:creationId xmlns:a16="http://schemas.microsoft.com/office/drawing/2014/main" id="{D9F031CF-7239-4EDF-839E-A1B55AFB504B}"/>
              </a:ext>
            </a:extLst>
          </p:cNvPr>
          <p:cNvGrpSpPr/>
          <p:nvPr/>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49">
              <a:extLst>
                <a:ext uri="{FF2B5EF4-FFF2-40B4-BE49-F238E27FC236}">
                  <a16:creationId xmlns:a16="http://schemas.microsoft.com/office/drawing/2014/main" id="{247600BF-70D9-438F-A51A-5FBF331EC7CC}"/>
                </a:ext>
              </a:extLst>
            </p:cNvPr>
            <p:cNvSpPr>
              <a:spLocks/>
            </p:cNvSpPr>
            <p:nvPr/>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49" name="Multiplication Sign 48">
            <a:extLst>
              <a:ext uri="{FF2B5EF4-FFF2-40B4-BE49-F238E27FC236}">
                <a16:creationId xmlns:a16="http://schemas.microsoft.com/office/drawing/2014/main" id="{C3EABB92-EC64-4C33-81BF-AA4A74228A81}"/>
              </a:ext>
            </a:extLst>
          </p:cNvPr>
          <p:cNvSpPr/>
          <p:nvPr/>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68" name="TextBox 67">
            <a:extLst>
              <a:ext uri="{FF2B5EF4-FFF2-40B4-BE49-F238E27FC236}">
                <a16:creationId xmlns:a16="http://schemas.microsoft.com/office/drawing/2014/main" id="{8080EA76-145F-4D37-BB94-88AFEAA102EE}"/>
              </a:ext>
            </a:extLst>
          </p:cNvPr>
          <p:cNvSpPr txBox="1"/>
          <p:nvPr/>
        </p:nvSpPr>
        <p:spPr>
          <a:xfrm>
            <a:off x="584200" y="1225236"/>
            <a:ext cx="11022584" cy="794064"/>
          </a:xfrm>
          <a:prstGeom prst="rect">
            <a:avLst/>
          </a:prstGeom>
          <a:noFill/>
        </p:spPr>
        <p:txBody>
          <a:bodyPr wrap="squar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All content is under NDA</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51041002"/>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457" strike="noStrike" spc="-46"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699294"/>
          </a:xfrm>
          <a:prstGeom prst="rect">
            <a:avLst/>
          </a:prstGeom>
        </p:spPr>
        <p:txBody>
          <a:bodyPr/>
          <a:lstStyle>
            <a:lvl1pPr>
              <a:defRPr sz="1672">
                <a:solidFill>
                  <a:srgbClr val="000000"/>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spTree>
    <p:extLst>
      <p:ext uri="{BB962C8B-B14F-4D97-AF65-F5344CB8AC3E}">
        <p14:creationId xmlns:p14="http://schemas.microsoft.com/office/powerpoint/2010/main" val="1803423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457" strike="noStrike" spc="-46"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699294"/>
          </a:xfrm>
          <a:prstGeom prst="rect">
            <a:avLst/>
          </a:prstGeom>
        </p:spPr>
        <p:txBody>
          <a:bodyPr/>
          <a:lstStyle>
            <a:lvl1pPr>
              <a:defRPr sz="1672">
                <a:solidFill>
                  <a:schemeClr val="bg2"/>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spTree>
    <p:extLst>
      <p:ext uri="{BB962C8B-B14F-4D97-AF65-F5344CB8AC3E}">
        <p14:creationId xmlns:p14="http://schemas.microsoft.com/office/powerpoint/2010/main" val="1897006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457" strike="noStrike" spc="-46"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699294"/>
          </a:xfrm>
          <a:prstGeom prst="rect">
            <a:avLst/>
          </a:prstGeom>
        </p:spPr>
        <p:txBody>
          <a:bodyPr/>
          <a:lstStyle>
            <a:lvl1pPr>
              <a:defRPr sz="1672">
                <a:solidFill>
                  <a:schemeClr val="bg2"/>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spTree>
    <p:extLst>
      <p:ext uri="{BB962C8B-B14F-4D97-AF65-F5344CB8AC3E}">
        <p14:creationId xmlns:p14="http://schemas.microsoft.com/office/powerpoint/2010/main" val="16765573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8"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457" strike="noStrike" spc="-46"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699294"/>
          </a:xfrm>
          <a:prstGeom prst="rect">
            <a:avLst/>
          </a:prstGeom>
        </p:spPr>
        <p:txBody>
          <a:bodyPr/>
          <a:lstStyle>
            <a:lvl1pPr>
              <a:defRPr sz="1672">
                <a:solidFill>
                  <a:srgbClr val="000000"/>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spTree>
    <p:extLst>
      <p:ext uri="{BB962C8B-B14F-4D97-AF65-F5344CB8AC3E}">
        <p14:creationId xmlns:p14="http://schemas.microsoft.com/office/powerpoint/2010/main" val="243910351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457" strike="noStrike" spc="-46"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99294"/>
          </a:xfrm>
          <a:prstGeom prst="rect">
            <a:avLst/>
          </a:prstGeom>
        </p:spPr>
        <p:txBody>
          <a:bodyPr/>
          <a:lstStyle>
            <a:lvl1pPr>
              <a:defRPr sz="1672">
                <a:solidFill>
                  <a:srgbClr val="000000"/>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5363070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457" strike="noStrike" spc="-46"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99294"/>
          </a:xfrm>
          <a:prstGeom prst="rect">
            <a:avLst/>
          </a:prstGeom>
        </p:spPr>
        <p:txBody>
          <a:bodyPr/>
          <a:lstStyle>
            <a:lvl1pPr>
              <a:defRPr sz="1672">
                <a:solidFill>
                  <a:srgbClr val="000000"/>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144465084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457" strike="noStrike" spc="-46"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99294"/>
          </a:xfrm>
          <a:prstGeom prst="rect">
            <a:avLst/>
          </a:prstGeom>
        </p:spPr>
        <p:txBody>
          <a:bodyPr/>
          <a:lstStyle>
            <a:lvl1pPr>
              <a:defRPr sz="1672">
                <a:solidFill>
                  <a:srgbClr val="000000"/>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832" tIns="135866" rIns="169832" bIns="135866" numCol="1" spcCol="0" rtlCol="0" fromWordArt="0" anchor="t" anchorCtr="0" forceAA="0" compatLnSpc="1">
            <a:prstTxWarp prst="textNoShape">
              <a:avLst/>
            </a:prstTxWarp>
            <a:noAutofit/>
          </a:bodyPr>
          <a:lstStyle/>
          <a:p>
            <a:pPr algn="ctr" defTabSz="865884" fontAlgn="base">
              <a:lnSpc>
                <a:spcPct val="90000"/>
              </a:lnSpc>
              <a:spcBef>
                <a:spcPct val="0"/>
              </a:spcBef>
              <a:spcAft>
                <a:spcPct val="0"/>
              </a:spcAft>
            </a:pPr>
            <a:endParaRPr lang="en-US" sz="2229"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72261318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457" strike="noStrike" spc="-46"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99294"/>
          </a:xfrm>
          <a:prstGeom prst="rect">
            <a:avLst/>
          </a:prstGeom>
        </p:spPr>
        <p:txBody>
          <a:bodyPr/>
          <a:lstStyle>
            <a:lvl1pPr>
              <a:defRPr sz="1672">
                <a:solidFill>
                  <a:srgbClr val="000000"/>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832" tIns="135866" rIns="169832" bIns="135866" numCol="1" spcCol="0" rtlCol="0" fromWordArt="0" anchor="t" anchorCtr="0" forceAA="0" compatLnSpc="1">
            <a:prstTxWarp prst="textNoShape">
              <a:avLst/>
            </a:prstTxWarp>
            <a:noAutofit/>
          </a:bodyPr>
          <a:lstStyle/>
          <a:p>
            <a:pPr algn="ctr" defTabSz="865884" fontAlgn="base">
              <a:lnSpc>
                <a:spcPct val="90000"/>
              </a:lnSpc>
              <a:spcBef>
                <a:spcPct val="0"/>
              </a:spcBef>
              <a:spcAft>
                <a:spcPct val="0"/>
              </a:spcAft>
            </a:pPr>
            <a:endParaRPr lang="en-US" sz="2229"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111902" y="0"/>
            <a:ext cx="6080099" cy="6858000"/>
          </a:xfrm>
          <a:prstGeom prst="rect">
            <a:avLst/>
          </a:prstGeom>
        </p:spPr>
      </p:pic>
    </p:spTree>
    <p:extLst>
      <p:ext uri="{BB962C8B-B14F-4D97-AF65-F5344CB8AC3E}">
        <p14:creationId xmlns:p14="http://schemas.microsoft.com/office/powerpoint/2010/main" val="343578152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457" strike="noStrike" spc="-46"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99294"/>
          </a:xfrm>
          <a:prstGeom prst="rect">
            <a:avLst/>
          </a:prstGeom>
        </p:spPr>
        <p:txBody>
          <a:bodyPr/>
          <a:lstStyle>
            <a:lvl1pPr>
              <a:defRPr sz="1672">
                <a:solidFill>
                  <a:srgbClr val="000000"/>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832" tIns="135866" rIns="169832" bIns="135866" numCol="1" spcCol="0" rtlCol="0" fromWordArt="0" anchor="t" anchorCtr="0" forceAA="0" compatLnSpc="1">
            <a:prstTxWarp prst="textNoShape">
              <a:avLst/>
            </a:prstTxWarp>
            <a:noAutofit/>
          </a:bodyPr>
          <a:lstStyle/>
          <a:p>
            <a:pPr algn="ctr" defTabSz="865884" fontAlgn="base">
              <a:lnSpc>
                <a:spcPct val="90000"/>
              </a:lnSpc>
              <a:spcBef>
                <a:spcPct val="0"/>
              </a:spcBef>
              <a:spcAft>
                <a:spcPct val="0"/>
              </a:spcAft>
            </a:pPr>
            <a:endParaRPr lang="en-US" sz="2229"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27545289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457" strike="noStrike" spc="-46"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99294"/>
          </a:xfrm>
          <a:prstGeom prst="rect">
            <a:avLst/>
          </a:prstGeom>
        </p:spPr>
        <p:txBody>
          <a:bodyPr/>
          <a:lstStyle>
            <a:lvl1pPr>
              <a:defRPr sz="1672">
                <a:solidFill>
                  <a:srgbClr val="000000"/>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53902579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457" strike="noStrike" spc="-46"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99294"/>
          </a:xfrm>
          <a:prstGeom prst="rect">
            <a:avLst/>
          </a:prstGeom>
        </p:spPr>
        <p:txBody>
          <a:bodyPr/>
          <a:lstStyle>
            <a:lvl1pPr>
              <a:defRPr sz="1672">
                <a:solidFill>
                  <a:srgbClr val="000000"/>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014151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457" strike="noStrike" spc="-46"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699294"/>
          </a:xfrm>
          <a:prstGeom prst="rect">
            <a:avLst/>
          </a:prstGeom>
        </p:spPr>
        <p:txBody>
          <a:bodyPr/>
          <a:lstStyle>
            <a:lvl1pPr>
              <a:defRPr sz="1672">
                <a:solidFill>
                  <a:srgbClr val="000000"/>
                </a:solidFill>
              </a:defRPr>
            </a:lvl1pPr>
            <a:lvl2pPr>
              <a:defRPr sz="1672">
                <a:solidFill>
                  <a:srgbClr val="000000"/>
                </a:solidFill>
              </a:defRPr>
            </a:lvl2pPr>
            <a:lvl3pPr>
              <a:defRPr sz="1300"/>
            </a:lvl3pPr>
            <a:lvl4pPr>
              <a:defRPr sz="1300"/>
            </a:lvl4pPr>
            <a:lvl5pPr>
              <a:defRPr sz="975"/>
            </a:lvl5pPr>
          </a:lstStyle>
          <a:p>
            <a:pPr lvl="0"/>
            <a:r>
              <a:rPr lang="en-US"/>
              <a:t>Author name</a:t>
            </a:r>
            <a:br>
              <a:rPr lang="en-US"/>
            </a:br>
            <a:r>
              <a:rPr lang="en-US"/>
              <a:t>Date</a:t>
            </a:r>
          </a:p>
        </p:txBody>
      </p:sp>
    </p:spTree>
    <p:extLst>
      <p:ext uri="{BB962C8B-B14F-4D97-AF65-F5344CB8AC3E}">
        <p14:creationId xmlns:p14="http://schemas.microsoft.com/office/powerpoint/2010/main" val="2325886357"/>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672"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3"/>
            <a:ext cx="547437" cy="3786998"/>
          </a:xfrm>
          <a:prstGeom prst="rect">
            <a:avLst/>
          </a:prstGeom>
        </p:spPr>
        <p:txBody>
          <a:bodyPr wrap="square" lIns="0" tIns="0" rIns="0" bIns="0">
            <a:noAutofit/>
          </a:bodyPr>
          <a:lstStyle>
            <a:lvl1pPr marL="0" indent="0" defTabSz="480568">
              <a:spcAft>
                <a:spcPts val="464"/>
              </a:spcAft>
              <a:buNone/>
              <a:defRPr sz="1672" spc="0" baseline="0">
                <a:solidFill>
                  <a:schemeClr val="tx2"/>
                </a:solidFill>
              </a:defRPr>
            </a:lvl1pPr>
            <a:lvl2pPr marL="212276" indent="0">
              <a:buNone/>
              <a:defRPr sz="1672"/>
            </a:lvl2pPr>
            <a:lvl3pPr marL="424551" indent="0">
              <a:buNone/>
              <a:defRPr sz="1672"/>
            </a:lvl3pPr>
            <a:lvl4pPr marL="636827" indent="0">
              <a:buNone/>
              <a:defRPr sz="1672"/>
            </a:lvl4pPr>
            <a:lvl5pPr marL="849102" indent="0">
              <a:buNone/>
              <a:defRPr sz="1672"/>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480568">
              <a:spcAft>
                <a:spcPts val="464"/>
              </a:spcAft>
              <a:buNone/>
              <a:defRPr sz="1672" spc="0" baseline="0">
                <a:solidFill>
                  <a:srgbClr val="000000"/>
                </a:solidFill>
              </a:defRPr>
            </a:lvl1pPr>
            <a:lvl2pPr marL="212276" indent="0">
              <a:buNone/>
              <a:defRPr sz="1672"/>
            </a:lvl2pPr>
            <a:lvl3pPr marL="424551" indent="0">
              <a:buNone/>
              <a:defRPr sz="1672"/>
            </a:lvl3pPr>
            <a:lvl4pPr marL="636827" indent="0">
              <a:buNone/>
              <a:defRPr sz="1672"/>
            </a:lvl4pPr>
            <a:lvl5pPr marL="849102" indent="0">
              <a:buNone/>
              <a:defRPr sz="1672"/>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155736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2"/>
            <a:ext cx="11306469" cy="287771"/>
          </a:xfrm>
          <a:prstGeom prst="rect">
            <a:avLst/>
          </a:prstGeom>
        </p:spPr>
        <p:txBody>
          <a:bodyPr wrap="square" lIns="0" tIns="0" rIns="0" bIns="0">
            <a:spAutoFit/>
          </a:bodyPr>
          <a:lstStyle>
            <a:lvl1pPr marL="0" indent="0">
              <a:lnSpc>
                <a:spcPts val="2229"/>
              </a:lnSpc>
              <a:buNone/>
              <a:defRPr sz="1857" b="0" i="0" spc="0">
                <a:solidFill>
                  <a:srgbClr val="000000"/>
                </a:solidFill>
                <a:latin typeface="+mj-lt"/>
              </a:defRPr>
            </a:lvl1pPr>
            <a:lvl2pPr marL="0" indent="0">
              <a:lnSpc>
                <a:spcPts val="2229"/>
              </a:lnSpc>
              <a:buNone/>
              <a:defRPr spc="0">
                <a:solidFill>
                  <a:srgbClr val="000000"/>
                </a:solidFill>
                <a:latin typeface="+mn-lt"/>
              </a:defRPr>
            </a:lvl2pPr>
            <a:lvl3pPr marL="424551" indent="0">
              <a:buNone/>
              <a:defRPr/>
            </a:lvl3pPr>
            <a:lvl4pPr marL="636827" indent="0">
              <a:buNone/>
              <a:defRPr/>
            </a:lvl4pPr>
            <a:lvl5pPr marL="849102"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01274"/>
          </a:xfrm>
          <a:prstGeom prst="rect">
            <a:avLst/>
          </a:prstGeom>
        </p:spPr>
        <p:txBody>
          <a:bodyPr lIns="0" tIns="0" rIns="0" bIns="0"/>
          <a:lstStyle>
            <a:lvl1pPr marL="0" indent="0">
              <a:lnSpc>
                <a:spcPts val="1672"/>
              </a:lnSpc>
              <a:spcBef>
                <a:spcPts val="0"/>
              </a:spcBef>
              <a:buNone/>
              <a:defRPr sz="1300" b="0" spc="0">
                <a:solidFill>
                  <a:schemeClr val="tx2"/>
                </a:solidFill>
                <a:latin typeface="+mj-lt"/>
              </a:defRPr>
            </a:lvl1pPr>
            <a:lvl2pPr marL="0" indent="0">
              <a:lnSpc>
                <a:spcPts val="1672"/>
              </a:lnSpc>
              <a:spcBef>
                <a:spcPts val="0"/>
              </a:spcBef>
              <a:buNone/>
              <a:defRPr sz="1300" spc="0">
                <a:solidFill>
                  <a:srgbClr val="000000"/>
                </a:solidFill>
              </a:defRPr>
            </a:lvl2pPr>
            <a:lvl3pPr marL="424551" indent="0">
              <a:buNone/>
              <a:defRPr/>
            </a:lvl3pPr>
            <a:lvl4pPr marL="636827" indent="0">
              <a:buNone/>
              <a:defRPr/>
            </a:lvl4pPr>
            <a:lvl5pPr marL="849102"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42889"/>
          </a:xfrm>
          <a:prstGeom prst="rect">
            <a:avLst/>
          </a:prstGeom>
        </p:spPr>
        <p:txBody>
          <a:bodyPr lIns="0" tIns="0" rIns="0" bIns="0"/>
          <a:lstStyle>
            <a:lvl1pPr marL="0" indent="0">
              <a:lnSpc>
                <a:spcPts val="1114"/>
              </a:lnSpc>
              <a:spcBef>
                <a:spcPts val="0"/>
              </a:spcBef>
              <a:buNone/>
              <a:defRPr sz="929" spc="0">
                <a:solidFill>
                  <a:schemeClr val="tx1"/>
                </a:solidFill>
              </a:defRPr>
            </a:lvl1pPr>
            <a:lvl2pPr marL="0" indent="0">
              <a:lnSpc>
                <a:spcPct val="100000"/>
              </a:lnSpc>
              <a:spcBef>
                <a:spcPts val="0"/>
              </a:spcBef>
              <a:buNone/>
              <a:defRPr sz="929" spc="0">
                <a:solidFill>
                  <a:srgbClr val="000000"/>
                </a:solidFill>
              </a:defRPr>
            </a:lvl2pPr>
            <a:lvl3pPr marL="424551" indent="0">
              <a:buNone/>
              <a:defRPr/>
            </a:lvl3pPr>
            <a:lvl4pPr marL="636827"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35321"/>
          </a:xfrm>
          <a:prstGeom prst="rect">
            <a:avLst/>
          </a:prstGeom>
        </p:spPr>
        <p:txBody>
          <a:bodyPr tIns="0"/>
          <a:lstStyle>
            <a:lvl1pPr>
              <a:defRPr lang="en-US" sz="929"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01274"/>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Medium: body copy Segoe UI Regular 14/18</a:t>
            </a:r>
          </a:p>
        </p:txBody>
      </p:sp>
    </p:spTree>
    <p:extLst>
      <p:ext uri="{BB962C8B-B14F-4D97-AF65-F5344CB8AC3E}">
        <p14:creationId xmlns:p14="http://schemas.microsoft.com/office/powerpoint/2010/main" val="277697473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103414"/>
          </a:xfrm>
          <a:prstGeom prst="rect">
            <a:avLst/>
          </a:prstGeom>
        </p:spPr>
        <p:txBody>
          <a:bodyPr wrap="square" lIns="0" tIns="0" rIns="0" bIns="0">
            <a:spAutoFit/>
          </a:bodyPr>
          <a:lstStyle>
            <a:lvl1pPr marL="318413" marR="0" indent="-318413" algn="l" defTabSz="866135" rtl="0" eaLnBrk="1" fontAlgn="auto" latinLnBrk="0" hangingPunct="1">
              <a:lnSpc>
                <a:spcPts val="2229"/>
              </a:lnSpc>
              <a:spcBef>
                <a:spcPts val="0"/>
              </a:spcBef>
              <a:spcAft>
                <a:spcPts val="0"/>
              </a:spcAft>
              <a:buClrTx/>
              <a:buSzPct val="90000"/>
              <a:buFont typeface="Arial" panose="020B0604020202020204" pitchFamily="34" charset="0"/>
              <a:buChar char="•"/>
              <a:tabLst/>
              <a:defRPr lang="en-US" sz="1857" kern="1200" spc="0" baseline="0" dirty="0">
                <a:solidFill>
                  <a:srgbClr val="000000"/>
                </a:solidFill>
                <a:latin typeface="+mn-lt"/>
                <a:ea typeface="+mn-ea"/>
                <a:cs typeface="+mn-cs"/>
              </a:defRPr>
            </a:lvl1pPr>
            <a:lvl2pPr marL="212276" indent="0">
              <a:buNone/>
              <a:defRPr/>
            </a:lvl2pPr>
            <a:lvl3pPr marL="424551" indent="0">
              <a:buNone/>
              <a:defRPr/>
            </a:lvl3pPr>
            <a:lvl4pPr marL="636827" indent="0">
              <a:buNone/>
              <a:defRPr/>
            </a:lvl4pPr>
            <a:lvl5pPr marL="849102"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18413" marR="0" lvl="0" indent="-318413" algn="l" defTabSz="866135" rtl="0" eaLnBrk="1" fontAlgn="auto" latinLnBrk="0" hangingPunct="1">
              <a:lnSpc>
                <a:spcPts val="2229"/>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18413" marR="0" lvl="0" indent="-318413" algn="l" defTabSz="866135" rtl="0" eaLnBrk="1" fontAlgn="auto" latinLnBrk="0" hangingPunct="1">
              <a:lnSpc>
                <a:spcPts val="2229"/>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47670477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7"/>
            <a:ext cx="9384447" cy="571132"/>
          </a:xfrm>
          <a:prstGeom prst="rect">
            <a:avLst/>
          </a:prstGeom>
        </p:spPr>
        <p:txBody>
          <a:bodyPr wrap="square" lIns="0" tIns="0" rIns="0" bIns="0">
            <a:spAutoFit/>
          </a:bodyPr>
          <a:lstStyle>
            <a:lvl1pPr marL="0" indent="0">
              <a:lnSpc>
                <a:spcPts val="2229"/>
              </a:lnSpc>
              <a:buNone/>
              <a:defRPr lang="en-US" sz="1857" kern="1200" spc="0" baseline="0" dirty="0">
                <a:solidFill>
                  <a:srgbClr val="000000"/>
                </a:solidFill>
                <a:latin typeface="+mn-lt"/>
                <a:ea typeface="+mn-ea"/>
                <a:cs typeface="+mn-cs"/>
              </a:defRPr>
            </a:lvl1pPr>
            <a:lvl2pPr marL="212276" indent="0">
              <a:buNone/>
              <a:defRPr/>
            </a:lvl2pPr>
            <a:lvl3pPr marL="424551" indent="0">
              <a:buNone/>
              <a:defRPr/>
            </a:lvl3pPr>
            <a:lvl4pPr marL="636827" indent="0">
              <a:buNone/>
              <a:defRPr/>
            </a:lvl4pPr>
            <a:lvl5pPr marL="84910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01274"/>
          </a:xfrm>
          <a:prstGeom prst="rect">
            <a:avLst/>
          </a:prstGeom>
        </p:spPr>
        <p:txBody>
          <a:bodyPr lIns="0" tIns="0" rIns="0" bIns="0"/>
          <a:lstStyle>
            <a:lvl1pPr marL="0" indent="0">
              <a:lnSpc>
                <a:spcPts val="1672"/>
              </a:lnSpc>
              <a:spcBef>
                <a:spcPts val="0"/>
              </a:spcBef>
              <a:spcAft>
                <a:spcPts val="557"/>
              </a:spcAft>
              <a:buNone/>
              <a:defRPr sz="1300" b="0" spc="0" baseline="0">
                <a:solidFill>
                  <a:schemeClr val="tx2"/>
                </a:solidFill>
                <a:latin typeface="+mj-lt"/>
              </a:defRPr>
            </a:lvl1pPr>
            <a:lvl2pPr marL="265345" marR="0" indent="-265345" algn="l" defTabSz="866135" rtl="0" eaLnBrk="1" fontAlgn="auto" latinLnBrk="0" hangingPunct="1">
              <a:lnSpc>
                <a:spcPts val="1672"/>
              </a:lnSpc>
              <a:spcBef>
                <a:spcPts val="0"/>
              </a:spcBef>
              <a:spcAft>
                <a:spcPts val="557"/>
              </a:spcAft>
              <a:buClrTx/>
              <a:buSzPct val="90000"/>
              <a:buFont typeface="Arial" panose="020B0604020202020204" pitchFamily="34" charset="0"/>
              <a:buChar char="•"/>
              <a:tabLst/>
              <a:defRPr lang="en-US" sz="1300" kern="1200" spc="0" baseline="0" dirty="0">
                <a:solidFill>
                  <a:srgbClr val="000000"/>
                </a:solidFill>
                <a:latin typeface="+mn-lt"/>
                <a:ea typeface="+mn-ea"/>
                <a:cs typeface="+mn-cs"/>
              </a:defRPr>
            </a:lvl2pPr>
            <a:lvl3pPr marL="424551" indent="0">
              <a:buNone/>
              <a:defRPr/>
            </a:lvl3pPr>
            <a:lvl4pPr marL="636827" indent="0">
              <a:buNone/>
              <a:defRPr/>
            </a:lvl4pPr>
            <a:lvl5pPr marL="849102"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01274"/>
          </a:xfrm>
          <a:prstGeom prst="rect">
            <a:avLst/>
          </a:prstGeom>
        </p:spPr>
        <p:txBody>
          <a:bodyPr lIns="0" tIns="0" rIns="0" bIns="0"/>
          <a:lstStyle>
            <a:lvl1pPr marL="0" indent="0">
              <a:lnSpc>
                <a:spcPts val="1672"/>
              </a:lnSpc>
              <a:spcBef>
                <a:spcPts val="0"/>
              </a:spcBef>
              <a:spcAft>
                <a:spcPts val="557"/>
              </a:spcAft>
              <a:buNone/>
              <a:defRPr sz="1300" b="0" spc="0" baseline="0">
                <a:solidFill>
                  <a:schemeClr val="tx2"/>
                </a:solidFill>
                <a:latin typeface="+mj-lt"/>
              </a:defRPr>
            </a:lvl1pPr>
            <a:lvl2pPr marL="265345" marR="0" indent="-265345" algn="l" defTabSz="866135" rtl="0" eaLnBrk="1" fontAlgn="auto" latinLnBrk="0" hangingPunct="1">
              <a:lnSpc>
                <a:spcPts val="1672"/>
              </a:lnSpc>
              <a:spcBef>
                <a:spcPts val="0"/>
              </a:spcBef>
              <a:spcAft>
                <a:spcPts val="557"/>
              </a:spcAft>
              <a:buClrTx/>
              <a:buSzPct val="90000"/>
              <a:buFont typeface="Arial" panose="020B0604020202020204" pitchFamily="34" charset="0"/>
              <a:buChar char="•"/>
              <a:tabLst/>
              <a:defRPr lang="en-US" sz="1300" kern="1200" spc="0" baseline="0" dirty="0">
                <a:solidFill>
                  <a:srgbClr val="000000"/>
                </a:solidFill>
                <a:latin typeface="+mn-lt"/>
                <a:ea typeface="+mn-ea"/>
                <a:cs typeface="+mn-cs"/>
              </a:defRPr>
            </a:lvl2pPr>
            <a:lvl3pPr marL="424551" indent="0">
              <a:buNone/>
              <a:defRPr/>
            </a:lvl3pPr>
            <a:lvl4pPr marL="636827" indent="0">
              <a:buNone/>
              <a:defRPr/>
            </a:lvl4pPr>
            <a:lvl5pPr marL="849102"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01274"/>
          </a:xfrm>
          <a:prstGeom prst="rect">
            <a:avLst/>
          </a:prstGeom>
        </p:spPr>
        <p:txBody>
          <a:bodyPr lIns="0" tIns="0" rIns="0" bIns="0"/>
          <a:lstStyle>
            <a:lvl1pPr marL="0" indent="0">
              <a:lnSpc>
                <a:spcPts val="1672"/>
              </a:lnSpc>
              <a:spcBef>
                <a:spcPts val="0"/>
              </a:spcBef>
              <a:spcAft>
                <a:spcPts val="557"/>
              </a:spcAft>
              <a:buNone/>
              <a:defRPr sz="1300" b="0" spc="0" baseline="0">
                <a:solidFill>
                  <a:schemeClr val="tx2"/>
                </a:solidFill>
                <a:latin typeface="+mj-lt"/>
              </a:defRPr>
            </a:lvl1pPr>
            <a:lvl2pPr marL="265345" marR="0" indent="-265345" algn="l" defTabSz="866135" rtl="0" eaLnBrk="1" fontAlgn="auto" latinLnBrk="0" hangingPunct="1">
              <a:lnSpc>
                <a:spcPts val="1672"/>
              </a:lnSpc>
              <a:spcBef>
                <a:spcPts val="0"/>
              </a:spcBef>
              <a:spcAft>
                <a:spcPts val="557"/>
              </a:spcAft>
              <a:buClrTx/>
              <a:buSzPct val="90000"/>
              <a:buFont typeface="Arial" panose="020B0604020202020204" pitchFamily="34" charset="0"/>
              <a:buChar char="•"/>
              <a:tabLst/>
              <a:defRPr lang="en-US" sz="1300" kern="1200" spc="0" baseline="0" dirty="0">
                <a:solidFill>
                  <a:srgbClr val="000000"/>
                </a:solidFill>
                <a:latin typeface="+mn-lt"/>
                <a:ea typeface="+mn-ea"/>
                <a:cs typeface="+mn-cs"/>
              </a:defRPr>
            </a:lvl2pPr>
            <a:lvl3pPr marL="424551" indent="0">
              <a:buNone/>
              <a:defRPr/>
            </a:lvl3pPr>
            <a:lvl4pPr marL="636827" indent="0">
              <a:buNone/>
              <a:defRPr/>
            </a:lvl4pPr>
            <a:lvl5pPr marL="849102"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1945341"/>
          </a:xfrm>
          <a:prstGeom prst="rect">
            <a:avLst/>
          </a:prstGeom>
        </p:spPr>
        <p:txBody>
          <a:bodyPr lIns="0" tIns="0" rIns="0" bIns="0"/>
          <a:lstStyle>
            <a:lvl1pPr marL="265345" indent="-265345">
              <a:lnSpc>
                <a:spcPts val="1672"/>
              </a:lnSpc>
              <a:spcBef>
                <a:spcPts val="0"/>
              </a:spcBef>
              <a:buFont typeface="Arial" panose="020B0604020202020204" pitchFamily="34" charset="0"/>
              <a:buChar char="•"/>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39"/>
            <a:ext cx="3618381" cy="1945341"/>
          </a:xfrm>
          <a:prstGeom prst="rect">
            <a:avLst/>
          </a:prstGeom>
        </p:spPr>
        <p:txBody>
          <a:bodyPr lIns="0" tIns="0" rIns="0" bIns="0"/>
          <a:lstStyle>
            <a:lvl1pPr marL="265345" indent="-265345">
              <a:lnSpc>
                <a:spcPts val="1672"/>
              </a:lnSpc>
              <a:spcBef>
                <a:spcPts val="0"/>
              </a:spcBef>
              <a:buFont typeface="Arial" panose="020B0604020202020204" pitchFamily="34" charset="0"/>
              <a:buChar char="•"/>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39"/>
            <a:ext cx="3618381" cy="1945341"/>
          </a:xfrm>
          <a:prstGeom prst="rect">
            <a:avLst/>
          </a:prstGeom>
        </p:spPr>
        <p:txBody>
          <a:bodyPr lIns="0" tIns="0" rIns="0" bIns="0"/>
          <a:lstStyle>
            <a:lvl1pPr marL="265345" indent="-265345">
              <a:lnSpc>
                <a:spcPts val="1672"/>
              </a:lnSpc>
              <a:spcBef>
                <a:spcPts val="0"/>
              </a:spcBef>
              <a:buFont typeface="Arial" panose="020B0604020202020204" pitchFamily="34" charset="0"/>
              <a:buChar char="•"/>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510581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01274"/>
          </a:xfrm>
          <a:prstGeom prst="rect">
            <a:avLst/>
          </a:prstGeom>
        </p:spPr>
        <p:txBody>
          <a:bodyPr lIns="0" tIns="0" rIns="0" bIns="0"/>
          <a:lstStyle>
            <a:lvl1pPr marL="0" indent="0">
              <a:lnSpc>
                <a:spcPts val="1672"/>
              </a:lnSpc>
              <a:spcBef>
                <a:spcPts val="990"/>
              </a:spcBef>
              <a:buNone/>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01274"/>
          </a:xfrm>
          <a:prstGeom prst="rect">
            <a:avLst/>
          </a:prstGeom>
        </p:spPr>
        <p:txBody>
          <a:bodyPr lIns="0" tIns="0" rIns="0" bIns="0"/>
          <a:lstStyle>
            <a:lvl1pPr marL="0" indent="0">
              <a:lnSpc>
                <a:spcPts val="1672"/>
              </a:lnSpc>
              <a:spcBef>
                <a:spcPts val="990"/>
              </a:spcBef>
              <a:buNone/>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49"/>
            <a:ext cx="3618381" cy="1945341"/>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49"/>
            <a:ext cx="3618381" cy="1945341"/>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022430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20"/>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3"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4"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3"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3"/>
            <a:ext cx="3618381" cy="201274"/>
          </a:xfrm>
          <a:prstGeom prst="rect">
            <a:avLst/>
          </a:prstGeom>
        </p:spPr>
        <p:txBody>
          <a:bodyPr lIns="0" tIns="0" rIns="0" bIns="0"/>
          <a:lstStyle>
            <a:lvl1pPr marL="0" indent="0">
              <a:lnSpc>
                <a:spcPts val="1672"/>
              </a:lnSpc>
              <a:spcBef>
                <a:spcPts val="990"/>
              </a:spcBef>
              <a:buNone/>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3"/>
            <a:ext cx="3618381" cy="201274"/>
          </a:xfrm>
          <a:prstGeom prst="rect">
            <a:avLst/>
          </a:prstGeom>
        </p:spPr>
        <p:txBody>
          <a:bodyPr lIns="0" tIns="0" rIns="0" bIns="0"/>
          <a:lstStyle>
            <a:lvl1pPr marL="0" indent="0">
              <a:lnSpc>
                <a:spcPts val="1672"/>
              </a:lnSpc>
              <a:spcBef>
                <a:spcPts val="990"/>
              </a:spcBef>
              <a:buNone/>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201274"/>
          </a:xfrm>
          <a:prstGeom prst="rect">
            <a:avLst/>
          </a:prstGeom>
        </p:spPr>
        <p:txBody>
          <a:bodyPr lIns="0" tIns="0" rIns="0" bIns="0"/>
          <a:lstStyle>
            <a:lvl1pPr marL="0" indent="0">
              <a:lnSpc>
                <a:spcPts val="1672"/>
              </a:lnSpc>
              <a:spcBef>
                <a:spcPts val="990"/>
              </a:spcBef>
              <a:buNone/>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855299"/>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855299"/>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855299"/>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62643593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8"/>
            <a:ext cx="1693247" cy="419282"/>
          </a:xfrm>
          <a:prstGeom prst="rect">
            <a:avLst/>
          </a:prstGeom>
        </p:spPr>
        <p:txBody>
          <a:bodyPr lIns="0" tIns="0" rIns="0" bIns="0"/>
          <a:lstStyle>
            <a:lvl1pPr marL="0" indent="0">
              <a:lnSpc>
                <a:spcPts val="1672"/>
              </a:lnSpc>
              <a:spcBef>
                <a:spcPts val="835"/>
              </a:spcBef>
              <a:buNone/>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marL="0" marR="0" lvl="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9" y="3167818"/>
            <a:ext cx="1693247" cy="419282"/>
          </a:xfrm>
          <a:prstGeom prst="rect">
            <a:avLst/>
          </a:prstGeom>
        </p:spPr>
        <p:txBody>
          <a:bodyPr lIns="0" tIns="0" rIns="0" bIns="0"/>
          <a:lstStyle>
            <a:lvl1pPr marL="0" marR="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defRPr lang="en-US" sz="1300" b="0" kern="1200" spc="0" baseline="0" dirty="0" smtClean="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marL="0" marR="0" lvl="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8"/>
            <a:ext cx="1693247" cy="419282"/>
          </a:xfrm>
          <a:prstGeom prst="rect">
            <a:avLst/>
          </a:prstGeom>
        </p:spPr>
        <p:txBody>
          <a:bodyPr lIns="0" tIns="0" rIns="0" bIns="0"/>
          <a:lstStyle>
            <a:lvl1pPr marL="0" marR="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marL="0" marR="0" lvl="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8"/>
            <a:ext cx="1693247" cy="419282"/>
          </a:xfrm>
          <a:prstGeom prst="rect">
            <a:avLst/>
          </a:prstGeom>
        </p:spPr>
        <p:txBody>
          <a:bodyPr lIns="0" tIns="0" rIns="0" bIns="0"/>
          <a:lstStyle>
            <a:lvl1pPr marL="0" marR="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defRPr lang="en-US" sz="1300" b="0" kern="1200" spc="0" baseline="0" dirty="0" smtClean="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marL="0" marR="0" lvl="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8"/>
            <a:ext cx="1693247" cy="419282"/>
          </a:xfrm>
          <a:prstGeom prst="rect">
            <a:avLst/>
          </a:prstGeom>
        </p:spPr>
        <p:txBody>
          <a:bodyPr lIns="0" tIns="0" rIns="0" bIns="0"/>
          <a:lstStyle>
            <a:lvl1pPr marL="0" marR="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marL="0" marR="0" lvl="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1" y="3167818"/>
            <a:ext cx="1693247" cy="419282"/>
          </a:xfrm>
          <a:prstGeom prst="rect">
            <a:avLst/>
          </a:prstGeom>
        </p:spPr>
        <p:txBody>
          <a:bodyPr lIns="0" tIns="0" rIns="0" bIns="0"/>
          <a:lstStyle>
            <a:lvl1pPr marL="0" marR="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marL="0" marR="0" lvl="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41145"/>
          </a:xfrm>
          <a:prstGeom prst="rect">
            <a:avLst/>
          </a:prstGeom>
        </p:spPr>
        <p:txBody>
          <a:bodyPr tIns="0" bIns="0"/>
          <a:lstStyle>
            <a:lvl1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1pPr>
            <a:lvl2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2pPr>
            <a:lvl3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3pPr>
            <a:lvl4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4pPr>
            <a:lvl5pPr marL="0" algn="l" defTabSz="865884" rtl="0" eaLnBrk="1" fontAlgn="base" latinLnBrk="0" hangingPunct="1">
              <a:lnSpc>
                <a:spcPts val="2229"/>
              </a:lnSpc>
              <a:spcBef>
                <a:spcPct val="0"/>
              </a:spcBef>
              <a:spcAft>
                <a:spcPct val="0"/>
              </a:spcAft>
              <a:defRPr lang="en-US" sz="929"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41145"/>
          </a:xfrm>
          <a:prstGeom prst="rect">
            <a:avLst/>
          </a:prstGeom>
        </p:spPr>
        <p:txBody>
          <a:bodyPr tIns="0" bIns="0"/>
          <a:lstStyle>
            <a:lvl1pPr marL="0" algn="l" defTabSz="865884" rtl="0" eaLnBrk="1" fontAlgn="base" latinLnBrk="0" hangingPunct="1">
              <a:lnSpc>
                <a:spcPts val="2229"/>
              </a:lnSpc>
              <a:spcBef>
                <a:spcPct val="0"/>
              </a:spcBef>
              <a:spcAft>
                <a:spcPct val="0"/>
              </a:spcAft>
              <a:defRPr lang="en-US" sz="929" kern="1200" dirty="0" smtClean="0">
                <a:solidFill>
                  <a:srgbClr val="000000"/>
                </a:solidFill>
                <a:latin typeface="+mj-lt"/>
                <a:ea typeface="Segoe UI" pitchFamily="34" charset="0"/>
                <a:cs typeface="Segoe UI" pitchFamily="34" charset="0"/>
              </a:defRPr>
            </a:lvl1pPr>
            <a:lvl2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2pPr>
            <a:lvl3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3pPr>
            <a:lvl4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4pPr>
            <a:lvl5pPr marL="0" algn="l" defTabSz="865884" rtl="0" eaLnBrk="1" fontAlgn="base" latinLnBrk="0" hangingPunct="1">
              <a:lnSpc>
                <a:spcPts val="2229"/>
              </a:lnSpc>
              <a:spcBef>
                <a:spcPct val="0"/>
              </a:spcBef>
              <a:spcAft>
                <a:spcPct val="0"/>
              </a:spcAft>
              <a:defRPr lang="en-US" sz="929"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41145"/>
          </a:xfrm>
          <a:prstGeom prst="rect">
            <a:avLst/>
          </a:prstGeom>
        </p:spPr>
        <p:txBody>
          <a:bodyPr tIns="0" bIns="0"/>
          <a:lstStyle>
            <a:lvl1pPr marL="0" algn="l" defTabSz="865884" rtl="0" eaLnBrk="1" fontAlgn="base" latinLnBrk="0" hangingPunct="1">
              <a:lnSpc>
                <a:spcPts val="2229"/>
              </a:lnSpc>
              <a:spcBef>
                <a:spcPct val="0"/>
              </a:spcBef>
              <a:spcAft>
                <a:spcPct val="0"/>
              </a:spcAft>
              <a:defRPr lang="en-US" sz="929" kern="1200" dirty="0" smtClean="0">
                <a:solidFill>
                  <a:srgbClr val="000000"/>
                </a:solidFill>
                <a:latin typeface="+mj-lt"/>
                <a:ea typeface="Segoe UI" pitchFamily="34" charset="0"/>
                <a:cs typeface="Segoe UI" pitchFamily="34" charset="0"/>
              </a:defRPr>
            </a:lvl1pPr>
            <a:lvl2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2pPr>
            <a:lvl3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3pPr>
            <a:lvl4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4pPr>
            <a:lvl5pPr marL="0" algn="l" defTabSz="865884" rtl="0" eaLnBrk="1" fontAlgn="base" latinLnBrk="0" hangingPunct="1">
              <a:lnSpc>
                <a:spcPts val="2229"/>
              </a:lnSpc>
              <a:spcBef>
                <a:spcPct val="0"/>
              </a:spcBef>
              <a:spcAft>
                <a:spcPct val="0"/>
              </a:spcAft>
              <a:defRPr lang="en-US" sz="929"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41145"/>
          </a:xfrm>
          <a:prstGeom prst="rect">
            <a:avLst/>
          </a:prstGeom>
        </p:spPr>
        <p:txBody>
          <a:bodyPr tIns="0" bIns="0"/>
          <a:lstStyle>
            <a:lvl1pPr marL="0" algn="l" defTabSz="865884" rtl="0" eaLnBrk="1" fontAlgn="base" latinLnBrk="0" hangingPunct="1">
              <a:lnSpc>
                <a:spcPts val="2229"/>
              </a:lnSpc>
              <a:spcBef>
                <a:spcPct val="0"/>
              </a:spcBef>
              <a:spcAft>
                <a:spcPct val="0"/>
              </a:spcAft>
              <a:defRPr lang="en-US" sz="929" kern="1200" dirty="0" smtClean="0">
                <a:solidFill>
                  <a:srgbClr val="000000"/>
                </a:solidFill>
                <a:latin typeface="+mj-lt"/>
                <a:ea typeface="Segoe UI" pitchFamily="34" charset="0"/>
                <a:cs typeface="Segoe UI" pitchFamily="34" charset="0"/>
              </a:defRPr>
            </a:lvl1pPr>
            <a:lvl2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2pPr>
            <a:lvl3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3pPr>
            <a:lvl4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4pPr>
            <a:lvl5pPr marL="0" algn="l" defTabSz="865884" rtl="0" eaLnBrk="1" fontAlgn="base" latinLnBrk="0" hangingPunct="1">
              <a:lnSpc>
                <a:spcPts val="2229"/>
              </a:lnSpc>
              <a:spcBef>
                <a:spcPct val="0"/>
              </a:spcBef>
              <a:spcAft>
                <a:spcPct val="0"/>
              </a:spcAft>
              <a:defRPr lang="en-US" sz="929"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41145"/>
          </a:xfrm>
          <a:prstGeom prst="rect">
            <a:avLst/>
          </a:prstGeom>
        </p:spPr>
        <p:txBody>
          <a:bodyPr tIns="0" bIns="0"/>
          <a:lstStyle>
            <a:lvl1pPr marL="0" algn="l" defTabSz="865884" rtl="0" eaLnBrk="1" fontAlgn="base" latinLnBrk="0" hangingPunct="1">
              <a:lnSpc>
                <a:spcPts val="2229"/>
              </a:lnSpc>
              <a:spcBef>
                <a:spcPct val="0"/>
              </a:spcBef>
              <a:spcAft>
                <a:spcPct val="0"/>
              </a:spcAft>
              <a:defRPr lang="en-US" sz="929" kern="1200" dirty="0" smtClean="0">
                <a:solidFill>
                  <a:srgbClr val="000000"/>
                </a:solidFill>
                <a:latin typeface="+mj-lt"/>
                <a:ea typeface="Segoe UI" pitchFamily="34" charset="0"/>
                <a:cs typeface="Segoe UI" pitchFamily="34" charset="0"/>
              </a:defRPr>
            </a:lvl1pPr>
            <a:lvl2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2pPr>
            <a:lvl3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3pPr>
            <a:lvl4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4pPr>
            <a:lvl5pPr marL="0" algn="l" defTabSz="865884" rtl="0" eaLnBrk="1" fontAlgn="base" latinLnBrk="0" hangingPunct="1">
              <a:lnSpc>
                <a:spcPts val="2229"/>
              </a:lnSpc>
              <a:spcBef>
                <a:spcPct val="0"/>
              </a:spcBef>
              <a:spcAft>
                <a:spcPct val="0"/>
              </a:spcAft>
              <a:defRPr lang="en-US" sz="929"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41145"/>
          </a:xfrm>
          <a:prstGeom prst="rect">
            <a:avLst/>
          </a:prstGeom>
        </p:spPr>
        <p:txBody>
          <a:bodyPr tIns="0" bIns="0"/>
          <a:lstStyle>
            <a:lvl1pPr marL="0" algn="l" defTabSz="865884" rtl="0" eaLnBrk="1" fontAlgn="base" latinLnBrk="0" hangingPunct="1">
              <a:lnSpc>
                <a:spcPts val="2229"/>
              </a:lnSpc>
              <a:spcBef>
                <a:spcPct val="0"/>
              </a:spcBef>
              <a:spcAft>
                <a:spcPct val="0"/>
              </a:spcAft>
              <a:defRPr lang="en-US" sz="929" kern="1200" dirty="0" smtClean="0">
                <a:solidFill>
                  <a:srgbClr val="000000"/>
                </a:solidFill>
                <a:latin typeface="+mj-lt"/>
                <a:ea typeface="Segoe UI" pitchFamily="34" charset="0"/>
                <a:cs typeface="Segoe UI" pitchFamily="34" charset="0"/>
              </a:defRPr>
            </a:lvl1pPr>
            <a:lvl2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2pPr>
            <a:lvl3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3pPr>
            <a:lvl4pPr marL="0" algn="l" defTabSz="865884" rtl="0" eaLnBrk="1" fontAlgn="base" latinLnBrk="0" hangingPunct="1">
              <a:lnSpc>
                <a:spcPts val="2229"/>
              </a:lnSpc>
              <a:spcBef>
                <a:spcPct val="0"/>
              </a:spcBef>
              <a:spcAft>
                <a:spcPct val="0"/>
              </a:spcAft>
              <a:defRPr lang="en-US" sz="929" kern="1200" dirty="0" smtClean="0">
                <a:solidFill>
                  <a:schemeClr val="tx1"/>
                </a:solidFill>
                <a:latin typeface="+mj-lt"/>
                <a:ea typeface="Segoe UI" pitchFamily="34" charset="0"/>
                <a:cs typeface="Segoe UI" pitchFamily="34" charset="0"/>
              </a:defRPr>
            </a:lvl4pPr>
            <a:lvl5pPr marL="0" algn="l" defTabSz="865884" rtl="0" eaLnBrk="1" fontAlgn="base" latinLnBrk="0" hangingPunct="1">
              <a:lnSpc>
                <a:spcPts val="2229"/>
              </a:lnSpc>
              <a:spcBef>
                <a:spcPct val="0"/>
              </a:spcBef>
              <a:spcAft>
                <a:spcPct val="0"/>
              </a:spcAft>
              <a:defRPr lang="en-US" sz="929"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1727332"/>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3"/>
            <a:ext cx="1693248" cy="1727332"/>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1727332"/>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1727332"/>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1727332"/>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1727332"/>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9"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9"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2" y="2301518"/>
            <a:ext cx="647418" cy="647510"/>
          </a:xfrm>
          <a:prstGeom prst="rect">
            <a:avLst/>
          </a:prstGeom>
        </p:spPr>
      </p:pic>
      <p:sp>
        <p:nvSpPr>
          <p:cNvPr id="25" name="Content Placeholder 15"/>
          <p:cNvSpPr>
            <a:spLocks noGrp="1"/>
          </p:cNvSpPr>
          <p:nvPr>
            <p:ph sz="quarter" idx="26" hasCustomPrompt="1"/>
          </p:nvPr>
        </p:nvSpPr>
        <p:spPr>
          <a:xfrm>
            <a:off x="2378329" y="2283405"/>
            <a:ext cx="1693247" cy="672414"/>
          </a:xfrm>
          <a:prstGeom prst="rect">
            <a:avLst/>
          </a:prstGeom>
        </p:spPr>
        <p:txBody>
          <a:bodyPr>
            <a:noAutofit/>
          </a:bodyPr>
          <a:lstStyle>
            <a:lvl1pPr marL="0" indent="0">
              <a:buNone/>
              <a:defRPr sz="1857">
                <a:solidFill>
                  <a:srgbClr val="000000"/>
                </a:solidFill>
              </a:defRPr>
            </a:lvl1pPr>
          </a:lstStyle>
          <a:p>
            <a:pPr marL="0" marR="0" lvl="0" indent="0" algn="l" defTabSz="86613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6" y="2283405"/>
            <a:ext cx="1693247" cy="672414"/>
          </a:xfrm>
          <a:prstGeom prst="rect">
            <a:avLst/>
          </a:prstGeom>
        </p:spPr>
        <p:txBody>
          <a:bodyPr>
            <a:noAutofit/>
          </a:bodyPr>
          <a:lstStyle>
            <a:lvl1pPr marL="0" indent="0">
              <a:buNone/>
              <a:defRPr sz="1857">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3" y="2283405"/>
            <a:ext cx="1693247" cy="672414"/>
          </a:xfrm>
          <a:prstGeom prst="rect">
            <a:avLst/>
          </a:prstGeom>
        </p:spPr>
        <p:txBody>
          <a:bodyPr>
            <a:noAutofit/>
          </a:bodyPr>
          <a:lstStyle>
            <a:lvl1pPr marL="0" indent="0">
              <a:buNone/>
              <a:defRPr sz="1857">
                <a:solidFill>
                  <a:srgbClr val="000000"/>
                </a:solidFill>
              </a:defRPr>
            </a:lvl1pPr>
          </a:lstStyle>
          <a:p>
            <a:pPr marL="0" marR="0" lvl="0" indent="0" algn="l" defTabSz="86613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6" y="2283405"/>
            <a:ext cx="1693247" cy="672414"/>
          </a:xfrm>
          <a:prstGeom prst="rect">
            <a:avLst/>
          </a:prstGeom>
        </p:spPr>
        <p:txBody>
          <a:bodyPr>
            <a:noAutofit/>
          </a:bodyPr>
          <a:lstStyle>
            <a:lvl1pPr marL="0" indent="0">
              <a:buNone/>
              <a:defRPr sz="1857">
                <a:solidFill>
                  <a:srgbClr val="000000"/>
                </a:solidFill>
              </a:defRPr>
            </a:lvl1pPr>
          </a:lstStyle>
          <a:p>
            <a:pPr marL="0" marR="0" lvl="0" indent="0" algn="l" defTabSz="86613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9" y="2283405"/>
            <a:ext cx="1693247" cy="672414"/>
          </a:xfrm>
          <a:prstGeom prst="rect">
            <a:avLst/>
          </a:prstGeom>
        </p:spPr>
        <p:txBody>
          <a:bodyPr>
            <a:noAutofit/>
          </a:bodyPr>
          <a:lstStyle>
            <a:lvl1pPr marL="0" indent="0">
              <a:buNone/>
              <a:defRPr sz="1857">
                <a:solidFill>
                  <a:srgbClr val="000000"/>
                </a:solidFill>
              </a:defRPr>
            </a:lvl1pPr>
          </a:lstStyle>
          <a:p>
            <a:pPr marL="0" marR="0" lvl="0" indent="0" algn="l" defTabSz="86613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1" y="2283405"/>
            <a:ext cx="1693247" cy="672414"/>
          </a:xfrm>
          <a:prstGeom prst="rect">
            <a:avLst/>
          </a:prstGeom>
        </p:spPr>
        <p:txBody>
          <a:bodyPr>
            <a:noAutofit/>
          </a:bodyPr>
          <a:lstStyle>
            <a:lvl1pPr marL="0" indent="0">
              <a:buNone/>
              <a:defRPr sz="1857">
                <a:solidFill>
                  <a:srgbClr val="000000"/>
                </a:solidFill>
              </a:defRPr>
            </a:lvl1pPr>
          </a:lstStyle>
          <a:p>
            <a:pPr marL="0" marR="0" lvl="0" indent="0" algn="l" defTabSz="86613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300701374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8732741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457" spc="-46" baseline="0" dirty="0">
                <a:solidFill>
                  <a:srgbClr val="000000"/>
                </a:solidFill>
              </a:defRPr>
            </a:lvl1pPr>
          </a:lstStyle>
          <a:p>
            <a:pPr marL="0" lvl="0">
              <a:lnSpc>
                <a:spcPts val="5201"/>
              </a:lnSpc>
            </a:pPr>
            <a:r>
              <a:rPr lang="en-US"/>
              <a:t>Section title</a:t>
            </a:r>
          </a:p>
        </p:txBody>
      </p:sp>
    </p:spTree>
    <p:extLst>
      <p:ext uri="{BB962C8B-B14F-4D97-AF65-F5344CB8AC3E}">
        <p14:creationId xmlns:p14="http://schemas.microsoft.com/office/powerpoint/2010/main" val="334304629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457" spc="-46" baseline="0" dirty="0">
                <a:solidFill>
                  <a:srgbClr val="FFFFFF"/>
                </a:solidFill>
              </a:defRPr>
            </a:lvl1pPr>
          </a:lstStyle>
          <a:p>
            <a:pPr marL="0" lvl="0">
              <a:lnSpc>
                <a:spcPts val="5201"/>
              </a:lnSpc>
            </a:pPr>
            <a:r>
              <a:rPr lang="en-US"/>
              <a:t>Section title</a:t>
            </a:r>
          </a:p>
        </p:txBody>
      </p:sp>
    </p:spTree>
    <p:extLst>
      <p:ext uri="{BB962C8B-B14F-4D97-AF65-F5344CB8AC3E}">
        <p14:creationId xmlns:p14="http://schemas.microsoft.com/office/powerpoint/2010/main" val="3012724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457" spc="-46" baseline="0" dirty="0">
                <a:solidFill>
                  <a:schemeClr val="tx1"/>
                </a:solidFill>
              </a:defRPr>
            </a:lvl1pPr>
          </a:lstStyle>
          <a:p>
            <a:pPr marL="0" lvl="0">
              <a:lnSpc>
                <a:spcPts val="5201"/>
              </a:lnSpc>
            </a:pPr>
            <a:r>
              <a:rPr lang="en-US"/>
              <a:t>Section title</a:t>
            </a:r>
          </a:p>
        </p:txBody>
      </p:sp>
    </p:spTree>
    <p:extLst>
      <p:ext uri="{BB962C8B-B14F-4D97-AF65-F5344CB8AC3E}">
        <p14:creationId xmlns:p14="http://schemas.microsoft.com/office/powerpoint/2010/main" val="4186280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1"/>
            <a:ext cx="5973790" cy="6857999"/>
          </a:xfrm>
          <a:prstGeom prst="rect">
            <a:avLst/>
          </a:prstGeom>
        </p:spPr>
      </p:pic>
      <p:sp>
        <p:nvSpPr>
          <p:cNvPr id="2" name="Title 1"/>
          <p:cNvSpPr>
            <a:spLocks noGrp="1"/>
          </p:cNvSpPr>
          <p:nvPr>
            <p:ph type="title" hasCustomPrompt="1"/>
          </p:nvPr>
        </p:nvSpPr>
        <p:spPr>
          <a:xfrm>
            <a:off x="455996" y="620428"/>
            <a:ext cx="5541959" cy="384721"/>
          </a:xfrm>
          <a:prstGeom prst="rect">
            <a:avLst/>
          </a:prstGeom>
        </p:spPr>
        <p:txBody>
          <a:bodyPr wrap="square" lIns="0" tIns="0" rIns="0" bIns="0">
            <a:spAutoFit/>
          </a:bodyPr>
          <a:lstStyle>
            <a:lvl1pPr>
              <a:lnSpc>
                <a:spcPts val="2971"/>
              </a:lnSpc>
              <a:defRPr sz="26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70578"/>
          </a:xfrm>
          <a:prstGeom prst="rect">
            <a:avLst/>
          </a:prstGeom>
        </p:spPr>
        <p:txBody>
          <a:bodyPr lIns="0" tIns="0" rIns="0" bIns="0"/>
          <a:lstStyle>
            <a:lvl1pPr marL="0" indent="0">
              <a:lnSpc>
                <a:spcPts val="1672"/>
              </a:lnSpc>
              <a:spcBef>
                <a:spcPts val="990"/>
              </a:spcBef>
              <a:buNone/>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229"/>
              </a:lnSpc>
              <a:buNone/>
              <a:defRPr lang="en-US" sz="1857" kern="1200" spc="0" baseline="0" dirty="0">
                <a:solidFill>
                  <a:srgbClr val="000000"/>
                </a:solidFill>
                <a:latin typeface="+mn-lt"/>
                <a:ea typeface="+mn-ea"/>
                <a:cs typeface="+mn-cs"/>
              </a:defRPr>
            </a:lvl1pPr>
            <a:lvl2pPr marL="212276" indent="0">
              <a:buNone/>
              <a:defRPr/>
            </a:lvl2pPr>
            <a:lvl3pPr marL="424551" indent="0">
              <a:buNone/>
              <a:defRPr/>
            </a:lvl3pPr>
            <a:lvl4pPr marL="636827" indent="0">
              <a:buNone/>
              <a:defRPr/>
            </a:lvl4pPr>
            <a:lvl5pPr marL="849102"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5"/>
            <a:ext cx="4822951" cy="637290"/>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4" y="3428999"/>
            <a:ext cx="4822952" cy="470578"/>
          </a:xfrm>
          <a:prstGeom prst="rect">
            <a:avLst/>
          </a:prstGeom>
        </p:spPr>
        <p:txBody>
          <a:bodyPr lIns="0" tIns="0" rIns="0" bIns="0"/>
          <a:lstStyle>
            <a:lvl1pPr marL="0" indent="0">
              <a:lnSpc>
                <a:spcPts val="1672"/>
              </a:lnSpc>
              <a:spcBef>
                <a:spcPts val="990"/>
              </a:spcBef>
              <a:buNone/>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5"/>
            <a:ext cx="4822951" cy="637290"/>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7387488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2"/>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2152782"/>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2152782"/>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2"/>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3"/>
            <a:ext cx="3618381" cy="201274"/>
          </a:xfrm>
          <a:prstGeom prst="rect">
            <a:avLst/>
          </a:prstGeom>
        </p:spPr>
        <p:txBody>
          <a:bodyPr lIns="0" tIns="0" rIns="0" bIns="0"/>
          <a:lstStyle>
            <a:lvl1pPr marL="0" marR="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defRPr lang="en-US" sz="1300" b="0" kern="1200" spc="0" baseline="0" dirty="0" smtClean="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marL="0" marR="0" lvl="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3"/>
            <a:ext cx="3618381" cy="201274"/>
          </a:xfrm>
          <a:prstGeom prst="rect">
            <a:avLst/>
          </a:prstGeom>
        </p:spPr>
        <p:txBody>
          <a:bodyPr lIns="0" tIns="0" rIns="0" bIns="0"/>
          <a:lstStyle>
            <a:lvl1pPr marL="0" marR="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defRPr sz="1300">
                <a:solidFill>
                  <a:schemeClr val="tx2"/>
                </a:solidFill>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marL="0" marR="0" lvl="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3"/>
            <a:ext cx="3618381" cy="201274"/>
          </a:xfrm>
          <a:prstGeom prst="rect">
            <a:avLst/>
          </a:prstGeom>
        </p:spPr>
        <p:txBody>
          <a:bodyPr lIns="0" tIns="0" rIns="0" bIns="0"/>
          <a:lstStyle>
            <a:lvl1pPr marL="0" marR="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defRPr sz="1300">
                <a:solidFill>
                  <a:schemeClr val="tx2"/>
                </a:solidFill>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marL="0" marR="0" lvl="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855299"/>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855299"/>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855299"/>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06038799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2"/>
            <a:ext cx="4758211" cy="571132"/>
          </a:xfrm>
          <a:prstGeom prst="rect">
            <a:avLst/>
          </a:prstGeom>
        </p:spPr>
        <p:txBody>
          <a:bodyPr wrap="square" lIns="0" tIns="0" rIns="0" bIns="0">
            <a:spAutoFit/>
          </a:bodyPr>
          <a:lstStyle>
            <a:lvl1pPr marL="0" indent="0">
              <a:lnSpc>
                <a:spcPts val="2229"/>
              </a:lnSpc>
              <a:buNone/>
              <a:defRPr sz="1857" b="0" i="0">
                <a:solidFill>
                  <a:srgbClr val="000000"/>
                </a:solidFill>
                <a:latin typeface="+mn-lt"/>
              </a:defRPr>
            </a:lvl1pPr>
            <a:lvl2pPr marL="212276" indent="0">
              <a:buNone/>
              <a:defRPr/>
            </a:lvl2pPr>
            <a:lvl3pPr marL="424551" indent="0">
              <a:buNone/>
              <a:defRPr/>
            </a:lvl3pPr>
            <a:lvl4pPr marL="636827" indent="0">
              <a:buNone/>
              <a:defRPr/>
            </a:lvl4pPr>
            <a:lvl5pPr marL="84910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381358"/>
          </a:xfrm>
          <a:prstGeom prst="rect">
            <a:avLst/>
          </a:prstGeom>
        </p:spPr>
        <p:txBody>
          <a:bodyPr lIns="0" tIns="0" rIns="0" bIns="0"/>
          <a:lstStyle>
            <a:lvl1pPr marL="265345" indent="-265345">
              <a:lnSpc>
                <a:spcPts val="1672"/>
              </a:lnSpc>
              <a:spcBef>
                <a:spcPts val="0"/>
              </a:spcBef>
              <a:buFont typeface="Arial" panose="020B0604020202020204" pitchFamily="34" charset="0"/>
              <a:buChar char="•"/>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2075110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1535105"/>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40"/>
            <a:ext cx="1693247" cy="419282"/>
          </a:xfrm>
          <a:prstGeom prst="rect">
            <a:avLst/>
          </a:prstGeom>
        </p:spPr>
        <p:txBody>
          <a:bodyPr lIns="0" tIns="0" rIns="0" bIns="0"/>
          <a:lstStyle>
            <a:lvl1pPr marL="0" indent="0">
              <a:lnSpc>
                <a:spcPts val="1672"/>
              </a:lnSpc>
              <a:spcBef>
                <a:spcPts val="835"/>
              </a:spcBef>
              <a:buNone/>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marL="0" marR="0" lvl="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40"/>
            <a:ext cx="1693247" cy="419282"/>
          </a:xfrm>
          <a:prstGeom prst="rect">
            <a:avLst/>
          </a:prstGeom>
        </p:spPr>
        <p:txBody>
          <a:bodyPr lIns="0" tIns="0" rIns="0" bIns="0"/>
          <a:lstStyle>
            <a:lvl1pPr marL="0" indent="0">
              <a:lnSpc>
                <a:spcPts val="1672"/>
              </a:lnSpc>
              <a:spcBef>
                <a:spcPts val="835"/>
              </a:spcBef>
              <a:buNone/>
              <a:defRPr lang="en-US" sz="1300" b="0" kern="1200" spc="0" baseline="0" dirty="0">
                <a:solidFill>
                  <a:schemeClr val="tx2"/>
                </a:solidFill>
                <a:latin typeface="+mj-lt"/>
                <a:ea typeface="+mn-ea"/>
                <a:cs typeface="+mn-cs"/>
              </a:defRPr>
            </a:lvl1pPr>
            <a:lvl2pPr marL="0" marR="0" indent="0" algn="l" defTabSz="866135" rtl="0" eaLnBrk="1" fontAlgn="auto" latinLnBrk="0" hangingPunct="1">
              <a:lnSpc>
                <a:spcPts val="1672"/>
              </a:lnSpc>
              <a:spcBef>
                <a:spcPts val="418"/>
              </a:spcBef>
              <a:spcAft>
                <a:spcPts val="0"/>
              </a:spcAft>
              <a:buClrTx/>
              <a:buSzPct val="90000"/>
              <a:buFont typeface="Arial" panose="020B0604020202020204" pitchFamily="34" charset="0"/>
              <a:buNone/>
              <a:tabLst/>
              <a:defRPr sz="1300">
                <a:solidFill>
                  <a:srgbClr val="000000"/>
                </a:solidFill>
              </a:defRPr>
            </a:lvl2pPr>
            <a:lvl3pPr marL="424551" indent="0">
              <a:buNone/>
              <a:defRPr/>
            </a:lvl3pPr>
            <a:lvl4pPr marL="636827" indent="0">
              <a:buNone/>
              <a:defRPr/>
            </a:lvl4pPr>
            <a:lvl5pPr marL="849102" indent="0">
              <a:buNone/>
              <a:defRPr/>
            </a:lvl5pPr>
          </a:lstStyle>
          <a:p>
            <a:pPr marL="0" marR="0" lvl="0" indent="0" algn="l" defTabSz="866135" rtl="0" eaLnBrk="1" fontAlgn="auto" latinLnBrk="0" hangingPunct="1">
              <a:lnSpc>
                <a:spcPts val="1672"/>
              </a:lnSpc>
              <a:spcBef>
                <a:spcPts val="835"/>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1727332"/>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1727332"/>
          </a:xfrm>
          <a:prstGeom prst="rect">
            <a:avLst/>
          </a:prstGeom>
        </p:spPr>
        <p:txBody>
          <a:bodyPr lIns="0" tIns="0" rIns="0" bIns="0"/>
          <a:lstStyle>
            <a:lvl1pPr marL="0" indent="0">
              <a:lnSpc>
                <a:spcPts val="1672"/>
              </a:lnSpc>
              <a:spcBef>
                <a:spcPts val="0"/>
              </a:spcBef>
              <a:buFont typeface="Arial" panose="020B0604020202020204" pitchFamily="34" charset="0"/>
              <a:buNone/>
              <a:defRPr sz="1300" b="0" i="0" spc="0">
                <a:solidFill>
                  <a:srgbClr val="000000"/>
                </a:solidFill>
                <a:latin typeface="+mn-lt"/>
              </a:defRPr>
            </a:lvl1pPr>
            <a:lvl2pPr marL="0" indent="0">
              <a:lnSpc>
                <a:spcPts val="1672"/>
              </a:lnSpc>
              <a:spcBef>
                <a:spcPts val="0"/>
              </a:spcBef>
              <a:buNone/>
              <a:defRPr sz="1300">
                <a:solidFill>
                  <a:schemeClr val="tx1"/>
                </a:solidFill>
              </a:defRPr>
            </a:lvl2pPr>
            <a:lvl3pPr marL="424551" indent="0">
              <a:buNone/>
              <a:defRPr/>
            </a:lvl3pPr>
            <a:lvl4pPr marL="636827" indent="0">
              <a:buNone/>
              <a:defRPr/>
            </a:lvl4pPr>
            <a:lvl5pPr marL="84910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33749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8"/>
            <a:ext cx="10869930" cy="6371053"/>
          </a:xfrm>
          <a:prstGeom prst="rect">
            <a:avLst/>
          </a:prstGeom>
        </p:spPr>
      </p:pic>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6301344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229">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286095"/>
          </a:xfrm>
          <a:prstGeom prst="rect">
            <a:avLst/>
          </a:prstGeom>
        </p:spPr>
        <p:txBody>
          <a:bodyPr lIns="0" tIns="0" rIns="0" bIns="0"/>
          <a:lstStyle>
            <a:lvl1pPr marL="0" indent="0">
              <a:lnSpc>
                <a:spcPts val="1114"/>
              </a:lnSpc>
              <a:spcBef>
                <a:spcPts val="835"/>
              </a:spcBef>
              <a:buFont typeface="Arial" panose="020B0604020202020204" pitchFamily="34" charset="0"/>
              <a:buNone/>
              <a:defRPr sz="929" b="0" i="0" spc="0">
                <a:solidFill>
                  <a:srgbClr val="000000"/>
                </a:solidFill>
                <a:latin typeface="+mn-lt"/>
              </a:defRPr>
            </a:lvl1pPr>
            <a:lvl2pPr marL="0" marR="0" indent="0" algn="l" defTabSz="866135" rtl="0" eaLnBrk="1" fontAlgn="auto" latinLnBrk="0" hangingPunct="1">
              <a:lnSpc>
                <a:spcPts val="1114"/>
              </a:lnSpc>
              <a:spcBef>
                <a:spcPts val="418"/>
              </a:spcBef>
              <a:spcAft>
                <a:spcPts val="0"/>
              </a:spcAft>
              <a:buClrTx/>
              <a:buSzPct val="90000"/>
              <a:buFont typeface="Arial" panose="020B0604020202020204" pitchFamily="34" charset="0"/>
              <a:buNone/>
              <a:tabLst/>
              <a:defRPr sz="929">
                <a:solidFill>
                  <a:schemeClr val="tx1"/>
                </a:solidFill>
              </a:defRPr>
            </a:lvl2pPr>
            <a:lvl3pPr marL="424551" indent="0">
              <a:buNone/>
              <a:defRPr/>
            </a:lvl3pPr>
            <a:lvl4pPr marL="636827" indent="0">
              <a:buNone/>
              <a:defRPr/>
            </a:lvl4pPr>
            <a:lvl5pPr marL="84910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82129"/>
          </a:xfrm>
          <a:prstGeom prst="rect">
            <a:avLst/>
          </a:prstGeom>
        </p:spPr>
        <p:txBody>
          <a:bodyPr vert="horz" wrap="square" lIns="0" tIns="0" rIns="0" bIns="0" rtlCol="0">
            <a:spAutoFit/>
          </a:bodyPr>
          <a:lstStyle>
            <a:lvl1pPr>
              <a:tabLst/>
              <a:defRPr lang="en-US" sz="929" b="0" i="0" spc="0" dirty="0" smtClean="0">
                <a:solidFill>
                  <a:srgbClr val="000000"/>
                </a:solidFill>
                <a:latin typeface="+mn-lt"/>
              </a:defRPr>
            </a:lvl1pPr>
          </a:lstStyle>
          <a:p>
            <a:pPr marL="0" lvl="0" indent="0">
              <a:lnSpc>
                <a:spcPts val="1114"/>
              </a:lnSpc>
              <a:spcBef>
                <a:spcPts val="835"/>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229">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1"/>
            <a:ext cx="3623051" cy="3534843"/>
          </a:xfrm>
          <a:prstGeom prst="rect">
            <a:avLst/>
          </a:prstGeom>
        </p:spPr>
        <p:txBody>
          <a:bodyPr anchor="ctr">
            <a:noAutofit/>
          </a:bodyPr>
          <a:lstStyle>
            <a:lvl1pPr marL="0" indent="0" algn="ctr">
              <a:buNone/>
              <a:defRPr sz="2229">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35321"/>
          </a:xfrm>
          <a:prstGeom prst="rect">
            <a:avLst/>
          </a:prstGeom>
        </p:spPr>
        <p:txBody>
          <a:bodyPr tIns="0"/>
          <a:lstStyle>
            <a:lvl1pPr>
              <a:defRPr lang="en-US" sz="929"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35321"/>
          </a:xfrm>
          <a:prstGeom prst="rect">
            <a:avLst/>
          </a:prstGeom>
        </p:spPr>
        <p:txBody>
          <a:bodyPr tIns="0"/>
          <a:lstStyle>
            <a:lvl1pPr>
              <a:defRPr lang="en-US" sz="929"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35321"/>
          </a:xfrm>
          <a:prstGeom prst="rect">
            <a:avLst/>
          </a:prstGeom>
        </p:spPr>
        <p:txBody>
          <a:bodyPr tIns="0"/>
          <a:lstStyle>
            <a:lvl1pPr>
              <a:defRPr lang="en-US" sz="929"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82129"/>
          </a:xfrm>
          <a:prstGeom prst="rect">
            <a:avLst/>
          </a:prstGeom>
        </p:spPr>
        <p:txBody>
          <a:bodyPr vert="horz" wrap="square" lIns="0" tIns="0" rIns="0" bIns="0" rtlCol="0">
            <a:spAutoFit/>
          </a:bodyPr>
          <a:lstStyle>
            <a:lvl1pPr>
              <a:tabLst/>
              <a:defRPr lang="en-US" sz="929" b="0" i="0" spc="0" dirty="0" smtClean="0">
                <a:solidFill>
                  <a:srgbClr val="000000"/>
                </a:solidFill>
                <a:latin typeface="+mn-lt"/>
              </a:defRPr>
            </a:lvl1pPr>
          </a:lstStyle>
          <a:p>
            <a:pPr marL="0" lvl="0" indent="0">
              <a:lnSpc>
                <a:spcPts val="1114"/>
              </a:lnSpc>
              <a:spcBef>
                <a:spcPts val="835"/>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5428027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384721"/>
          </a:xfrm>
          <a:prstGeom prst="rect">
            <a:avLst/>
          </a:prstGeom>
        </p:spPr>
        <p:txBody>
          <a:bodyPr wrap="square" lIns="0" tIns="0" rIns="0" bIns="0">
            <a:spAutoFit/>
          </a:bodyPr>
          <a:lstStyle>
            <a:lvl1pPr>
              <a:lnSpc>
                <a:spcPts val="2971"/>
              </a:lnSpc>
              <a:defRPr sz="2600">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34375"/>
            <a:ext cx="11306469" cy="527709"/>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6"/>
            <a:ext cx="11306469" cy="20005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261085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07"/>
              </a:spcAft>
              <a:defRPr sz="2415" spc="-46"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002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65715" eaLnBrk="0" hangingPunct="0"/>
            <a:r>
              <a:rPr lang="en-US" sz="65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48521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3024-A097-B772-E8E9-30F5A7C6EA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6EEFC9-067D-CD88-E2FE-44636543B7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443C8-C177-A377-8418-4F4DD4A6FDAC}"/>
              </a:ext>
            </a:extLst>
          </p:cNvPr>
          <p:cNvSpPr>
            <a:spLocks noGrp="1"/>
          </p:cNvSpPr>
          <p:nvPr>
            <p:ph type="dt" sz="half" idx="10"/>
          </p:nvPr>
        </p:nvSpPr>
        <p:spPr/>
        <p:txBody>
          <a:bodyPr/>
          <a:lstStyle/>
          <a:p>
            <a:fld id="{E9A698FF-38E5-40EC-B9F4-364ADFF4FF27}" type="datetimeFigureOut">
              <a:rPr lang="en-US" smtClean="0"/>
              <a:t>3/6/2025</a:t>
            </a:fld>
            <a:endParaRPr lang="en-US"/>
          </a:p>
        </p:txBody>
      </p:sp>
      <p:sp>
        <p:nvSpPr>
          <p:cNvPr id="5" name="Footer Placeholder 4">
            <a:extLst>
              <a:ext uri="{FF2B5EF4-FFF2-40B4-BE49-F238E27FC236}">
                <a16:creationId xmlns:a16="http://schemas.microsoft.com/office/drawing/2014/main" id="{86E1BA16-777C-3CB3-F154-7A038C516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305C4-9452-2C7D-6906-64C2BCA4EB26}"/>
              </a:ext>
            </a:extLst>
          </p:cNvPr>
          <p:cNvSpPr>
            <a:spLocks noGrp="1"/>
          </p:cNvSpPr>
          <p:nvPr>
            <p:ph type="sldNum" sz="quarter" idx="12"/>
          </p:nvPr>
        </p:nvSpPr>
        <p:spPr/>
        <p:txBody>
          <a:bodyPr/>
          <a:lstStyle/>
          <a:p>
            <a:fld id="{FCB76FCC-4037-4574-9733-3A930EE2D4B8}" type="slidenum">
              <a:rPr lang="en-US" smtClean="0"/>
              <a:t>‹#›</a:t>
            </a:fld>
            <a:endParaRPr lang="en-US"/>
          </a:p>
        </p:txBody>
      </p:sp>
    </p:spTree>
    <p:extLst>
      <p:ext uri="{BB962C8B-B14F-4D97-AF65-F5344CB8AC3E}">
        <p14:creationId xmlns:p14="http://schemas.microsoft.com/office/powerpoint/2010/main" val="39783733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0129-1FDA-D618-D620-915257B2A1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0764C-2D68-6555-FC70-5A2B32843F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466D6-BB10-CAE2-ECC0-C7DB5E1828F2}"/>
              </a:ext>
            </a:extLst>
          </p:cNvPr>
          <p:cNvSpPr>
            <a:spLocks noGrp="1"/>
          </p:cNvSpPr>
          <p:nvPr>
            <p:ph type="dt" sz="half" idx="10"/>
          </p:nvPr>
        </p:nvSpPr>
        <p:spPr/>
        <p:txBody>
          <a:bodyPr/>
          <a:lstStyle/>
          <a:p>
            <a:fld id="{E9A698FF-38E5-40EC-B9F4-364ADFF4FF27}" type="datetimeFigureOut">
              <a:rPr lang="en-US" smtClean="0"/>
              <a:t>3/6/2025</a:t>
            </a:fld>
            <a:endParaRPr lang="en-US"/>
          </a:p>
        </p:txBody>
      </p:sp>
      <p:sp>
        <p:nvSpPr>
          <p:cNvPr id="5" name="Footer Placeholder 4">
            <a:extLst>
              <a:ext uri="{FF2B5EF4-FFF2-40B4-BE49-F238E27FC236}">
                <a16:creationId xmlns:a16="http://schemas.microsoft.com/office/drawing/2014/main" id="{D7727FE8-86A9-7DF1-25E8-139774CC2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37D54-CE7F-35BD-8C8D-F63C84EC02B8}"/>
              </a:ext>
            </a:extLst>
          </p:cNvPr>
          <p:cNvSpPr>
            <a:spLocks noGrp="1"/>
          </p:cNvSpPr>
          <p:nvPr>
            <p:ph type="sldNum" sz="quarter" idx="12"/>
          </p:nvPr>
        </p:nvSpPr>
        <p:spPr/>
        <p:txBody>
          <a:bodyPr/>
          <a:lstStyle/>
          <a:p>
            <a:fld id="{FCB76FCC-4037-4574-9733-3A930EE2D4B8}" type="slidenum">
              <a:rPr lang="en-US" smtClean="0"/>
              <a:t>‹#›</a:t>
            </a:fld>
            <a:endParaRPr lang="en-US"/>
          </a:p>
        </p:txBody>
      </p:sp>
    </p:spTree>
    <p:extLst>
      <p:ext uri="{BB962C8B-B14F-4D97-AF65-F5344CB8AC3E}">
        <p14:creationId xmlns:p14="http://schemas.microsoft.com/office/powerpoint/2010/main" val="659712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1131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518" y="263027"/>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5C7A-44E4-FA7A-CD11-431756A486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6494E1-5528-02A4-6593-72425B34672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2A65B8-35BE-686F-4CF1-662547D4F7E9}"/>
              </a:ext>
            </a:extLst>
          </p:cNvPr>
          <p:cNvSpPr>
            <a:spLocks noGrp="1"/>
          </p:cNvSpPr>
          <p:nvPr>
            <p:ph type="dt" sz="half" idx="10"/>
          </p:nvPr>
        </p:nvSpPr>
        <p:spPr/>
        <p:txBody>
          <a:bodyPr/>
          <a:lstStyle/>
          <a:p>
            <a:fld id="{E9A698FF-38E5-40EC-B9F4-364ADFF4FF27}" type="datetimeFigureOut">
              <a:rPr lang="en-US" smtClean="0"/>
              <a:t>3/6/2025</a:t>
            </a:fld>
            <a:endParaRPr lang="en-US"/>
          </a:p>
        </p:txBody>
      </p:sp>
      <p:sp>
        <p:nvSpPr>
          <p:cNvPr id="5" name="Footer Placeholder 4">
            <a:extLst>
              <a:ext uri="{FF2B5EF4-FFF2-40B4-BE49-F238E27FC236}">
                <a16:creationId xmlns:a16="http://schemas.microsoft.com/office/drawing/2014/main" id="{0C0DC2CB-58FC-39C5-F590-391C867C5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0356AC-604A-854A-C287-412A7228AFE6}"/>
              </a:ext>
            </a:extLst>
          </p:cNvPr>
          <p:cNvSpPr>
            <a:spLocks noGrp="1"/>
          </p:cNvSpPr>
          <p:nvPr>
            <p:ph type="sldNum" sz="quarter" idx="12"/>
          </p:nvPr>
        </p:nvSpPr>
        <p:spPr/>
        <p:txBody>
          <a:bodyPr/>
          <a:lstStyle/>
          <a:p>
            <a:fld id="{FCB76FCC-4037-4574-9733-3A930EE2D4B8}" type="slidenum">
              <a:rPr lang="en-US" smtClean="0"/>
              <a:t>‹#›</a:t>
            </a:fld>
            <a:endParaRPr lang="en-US"/>
          </a:p>
        </p:txBody>
      </p:sp>
    </p:spTree>
    <p:extLst>
      <p:ext uri="{BB962C8B-B14F-4D97-AF65-F5344CB8AC3E}">
        <p14:creationId xmlns:p14="http://schemas.microsoft.com/office/powerpoint/2010/main" val="415939715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18326-9416-B7CD-D625-AF594FBC6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9938CB-24C7-7536-D064-62B56E3C2B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26762F-CE2D-3F1F-C540-CA67702B2C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28769B-909E-5C87-FBF2-55F085A4E604}"/>
              </a:ext>
            </a:extLst>
          </p:cNvPr>
          <p:cNvSpPr>
            <a:spLocks noGrp="1"/>
          </p:cNvSpPr>
          <p:nvPr>
            <p:ph type="dt" sz="half" idx="10"/>
          </p:nvPr>
        </p:nvSpPr>
        <p:spPr/>
        <p:txBody>
          <a:bodyPr/>
          <a:lstStyle/>
          <a:p>
            <a:fld id="{E9A698FF-38E5-40EC-B9F4-364ADFF4FF27}" type="datetimeFigureOut">
              <a:rPr lang="en-US" smtClean="0"/>
              <a:t>3/6/2025</a:t>
            </a:fld>
            <a:endParaRPr lang="en-US"/>
          </a:p>
        </p:txBody>
      </p:sp>
      <p:sp>
        <p:nvSpPr>
          <p:cNvPr id="6" name="Footer Placeholder 5">
            <a:extLst>
              <a:ext uri="{FF2B5EF4-FFF2-40B4-BE49-F238E27FC236}">
                <a16:creationId xmlns:a16="http://schemas.microsoft.com/office/drawing/2014/main" id="{4455D0E8-266A-8664-2EA6-1B2064958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2F0E1-F5C6-1DE0-96BC-D49D4948AF46}"/>
              </a:ext>
            </a:extLst>
          </p:cNvPr>
          <p:cNvSpPr>
            <a:spLocks noGrp="1"/>
          </p:cNvSpPr>
          <p:nvPr>
            <p:ph type="sldNum" sz="quarter" idx="12"/>
          </p:nvPr>
        </p:nvSpPr>
        <p:spPr/>
        <p:txBody>
          <a:bodyPr/>
          <a:lstStyle/>
          <a:p>
            <a:fld id="{FCB76FCC-4037-4574-9733-3A930EE2D4B8}" type="slidenum">
              <a:rPr lang="en-US" smtClean="0"/>
              <a:t>‹#›</a:t>
            </a:fld>
            <a:endParaRPr lang="en-US"/>
          </a:p>
        </p:txBody>
      </p:sp>
    </p:spTree>
    <p:extLst>
      <p:ext uri="{BB962C8B-B14F-4D97-AF65-F5344CB8AC3E}">
        <p14:creationId xmlns:p14="http://schemas.microsoft.com/office/powerpoint/2010/main" val="260986728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C67A-2331-1242-A069-A0968AA127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E869C7-EBDB-F698-172C-0FAAFDC914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81A16C-2764-7898-3AED-8DAA1529DC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AA055E-78DA-65FC-2A18-4624BA3116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D0D94E-7ED9-C9FB-EBF2-15151A88E3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67BBB2-BA8E-E592-D30C-726C6DEE8623}"/>
              </a:ext>
            </a:extLst>
          </p:cNvPr>
          <p:cNvSpPr>
            <a:spLocks noGrp="1"/>
          </p:cNvSpPr>
          <p:nvPr>
            <p:ph type="dt" sz="half" idx="10"/>
          </p:nvPr>
        </p:nvSpPr>
        <p:spPr/>
        <p:txBody>
          <a:bodyPr/>
          <a:lstStyle/>
          <a:p>
            <a:fld id="{E9A698FF-38E5-40EC-B9F4-364ADFF4FF27}" type="datetimeFigureOut">
              <a:rPr lang="en-US" smtClean="0"/>
              <a:t>3/6/2025</a:t>
            </a:fld>
            <a:endParaRPr lang="en-US"/>
          </a:p>
        </p:txBody>
      </p:sp>
      <p:sp>
        <p:nvSpPr>
          <p:cNvPr id="8" name="Footer Placeholder 7">
            <a:extLst>
              <a:ext uri="{FF2B5EF4-FFF2-40B4-BE49-F238E27FC236}">
                <a16:creationId xmlns:a16="http://schemas.microsoft.com/office/drawing/2014/main" id="{B2DB3CD9-6709-631F-9DBF-677C880DD0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B0397A-DF14-CC89-F52C-81EE358AD9EC}"/>
              </a:ext>
            </a:extLst>
          </p:cNvPr>
          <p:cNvSpPr>
            <a:spLocks noGrp="1"/>
          </p:cNvSpPr>
          <p:nvPr>
            <p:ph type="sldNum" sz="quarter" idx="12"/>
          </p:nvPr>
        </p:nvSpPr>
        <p:spPr/>
        <p:txBody>
          <a:bodyPr/>
          <a:lstStyle/>
          <a:p>
            <a:fld id="{FCB76FCC-4037-4574-9733-3A930EE2D4B8}" type="slidenum">
              <a:rPr lang="en-US" smtClean="0"/>
              <a:t>‹#›</a:t>
            </a:fld>
            <a:endParaRPr lang="en-US"/>
          </a:p>
        </p:txBody>
      </p:sp>
    </p:spTree>
    <p:extLst>
      <p:ext uri="{BB962C8B-B14F-4D97-AF65-F5344CB8AC3E}">
        <p14:creationId xmlns:p14="http://schemas.microsoft.com/office/powerpoint/2010/main" val="256707494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22F0-6659-C023-8BC8-9E9637B90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F23B5A-F3AA-C324-D1E0-99958D10B98C}"/>
              </a:ext>
            </a:extLst>
          </p:cNvPr>
          <p:cNvSpPr>
            <a:spLocks noGrp="1"/>
          </p:cNvSpPr>
          <p:nvPr>
            <p:ph type="dt" sz="half" idx="10"/>
          </p:nvPr>
        </p:nvSpPr>
        <p:spPr/>
        <p:txBody>
          <a:bodyPr/>
          <a:lstStyle/>
          <a:p>
            <a:fld id="{E9A698FF-38E5-40EC-B9F4-364ADFF4FF27}" type="datetimeFigureOut">
              <a:rPr lang="en-US" smtClean="0"/>
              <a:t>3/6/2025</a:t>
            </a:fld>
            <a:endParaRPr lang="en-US"/>
          </a:p>
        </p:txBody>
      </p:sp>
      <p:sp>
        <p:nvSpPr>
          <p:cNvPr id="4" name="Footer Placeholder 3">
            <a:extLst>
              <a:ext uri="{FF2B5EF4-FFF2-40B4-BE49-F238E27FC236}">
                <a16:creationId xmlns:a16="http://schemas.microsoft.com/office/drawing/2014/main" id="{F237FA88-6B1A-5C35-39B9-07B41B4282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C2B77F-280F-6B9F-7CC4-D063A0AB0D70}"/>
              </a:ext>
            </a:extLst>
          </p:cNvPr>
          <p:cNvSpPr>
            <a:spLocks noGrp="1"/>
          </p:cNvSpPr>
          <p:nvPr>
            <p:ph type="sldNum" sz="quarter" idx="12"/>
          </p:nvPr>
        </p:nvSpPr>
        <p:spPr/>
        <p:txBody>
          <a:bodyPr/>
          <a:lstStyle/>
          <a:p>
            <a:fld id="{FCB76FCC-4037-4574-9733-3A930EE2D4B8}" type="slidenum">
              <a:rPr lang="en-US" smtClean="0"/>
              <a:t>‹#›</a:t>
            </a:fld>
            <a:endParaRPr lang="en-US"/>
          </a:p>
        </p:txBody>
      </p:sp>
    </p:spTree>
    <p:extLst>
      <p:ext uri="{BB962C8B-B14F-4D97-AF65-F5344CB8AC3E}">
        <p14:creationId xmlns:p14="http://schemas.microsoft.com/office/powerpoint/2010/main" val="143041661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EC0EF4-F13C-ED4E-0D06-B0343EF7C82B}"/>
              </a:ext>
            </a:extLst>
          </p:cNvPr>
          <p:cNvSpPr>
            <a:spLocks noGrp="1"/>
          </p:cNvSpPr>
          <p:nvPr>
            <p:ph type="dt" sz="half" idx="10"/>
          </p:nvPr>
        </p:nvSpPr>
        <p:spPr/>
        <p:txBody>
          <a:bodyPr/>
          <a:lstStyle/>
          <a:p>
            <a:fld id="{E9A698FF-38E5-40EC-B9F4-364ADFF4FF27}" type="datetimeFigureOut">
              <a:rPr lang="en-US" smtClean="0"/>
              <a:t>3/6/2025</a:t>
            </a:fld>
            <a:endParaRPr lang="en-US"/>
          </a:p>
        </p:txBody>
      </p:sp>
      <p:sp>
        <p:nvSpPr>
          <p:cNvPr id="3" name="Footer Placeholder 2">
            <a:extLst>
              <a:ext uri="{FF2B5EF4-FFF2-40B4-BE49-F238E27FC236}">
                <a16:creationId xmlns:a16="http://schemas.microsoft.com/office/drawing/2014/main" id="{78879A94-83AD-B912-CCEB-168381838A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48B70E-FFF5-0438-7D18-871B37E06586}"/>
              </a:ext>
            </a:extLst>
          </p:cNvPr>
          <p:cNvSpPr>
            <a:spLocks noGrp="1"/>
          </p:cNvSpPr>
          <p:nvPr>
            <p:ph type="sldNum" sz="quarter" idx="12"/>
          </p:nvPr>
        </p:nvSpPr>
        <p:spPr/>
        <p:txBody>
          <a:bodyPr/>
          <a:lstStyle/>
          <a:p>
            <a:fld id="{FCB76FCC-4037-4574-9733-3A930EE2D4B8}" type="slidenum">
              <a:rPr lang="en-US" smtClean="0"/>
              <a:t>‹#›</a:t>
            </a:fld>
            <a:endParaRPr lang="en-US"/>
          </a:p>
        </p:txBody>
      </p:sp>
    </p:spTree>
    <p:extLst>
      <p:ext uri="{BB962C8B-B14F-4D97-AF65-F5344CB8AC3E}">
        <p14:creationId xmlns:p14="http://schemas.microsoft.com/office/powerpoint/2010/main" val="34718053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A416-CF52-4169-5112-A78541C1E5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9034BA-0C92-19C3-AEEF-C2B94291DA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C38E27-67BB-49EA-E944-9D3E6BBD6A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086545-ABF4-3FEA-B119-63DA6F7B7545}"/>
              </a:ext>
            </a:extLst>
          </p:cNvPr>
          <p:cNvSpPr>
            <a:spLocks noGrp="1"/>
          </p:cNvSpPr>
          <p:nvPr>
            <p:ph type="dt" sz="half" idx="10"/>
          </p:nvPr>
        </p:nvSpPr>
        <p:spPr/>
        <p:txBody>
          <a:bodyPr/>
          <a:lstStyle/>
          <a:p>
            <a:fld id="{E9A698FF-38E5-40EC-B9F4-364ADFF4FF27}" type="datetimeFigureOut">
              <a:rPr lang="en-US" smtClean="0"/>
              <a:t>3/6/2025</a:t>
            </a:fld>
            <a:endParaRPr lang="en-US"/>
          </a:p>
        </p:txBody>
      </p:sp>
      <p:sp>
        <p:nvSpPr>
          <p:cNvPr id="6" name="Footer Placeholder 5">
            <a:extLst>
              <a:ext uri="{FF2B5EF4-FFF2-40B4-BE49-F238E27FC236}">
                <a16:creationId xmlns:a16="http://schemas.microsoft.com/office/drawing/2014/main" id="{CAED5C72-6418-E476-3BE0-3497858B66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C4350-C863-1015-7C0F-E634939E4455}"/>
              </a:ext>
            </a:extLst>
          </p:cNvPr>
          <p:cNvSpPr>
            <a:spLocks noGrp="1"/>
          </p:cNvSpPr>
          <p:nvPr>
            <p:ph type="sldNum" sz="quarter" idx="12"/>
          </p:nvPr>
        </p:nvSpPr>
        <p:spPr/>
        <p:txBody>
          <a:bodyPr/>
          <a:lstStyle/>
          <a:p>
            <a:fld id="{FCB76FCC-4037-4574-9733-3A930EE2D4B8}" type="slidenum">
              <a:rPr lang="en-US" smtClean="0"/>
              <a:t>‹#›</a:t>
            </a:fld>
            <a:endParaRPr lang="en-US"/>
          </a:p>
        </p:txBody>
      </p:sp>
    </p:spTree>
    <p:extLst>
      <p:ext uri="{BB962C8B-B14F-4D97-AF65-F5344CB8AC3E}">
        <p14:creationId xmlns:p14="http://schemas.microsoft.com/office/powerpoint/2010/main" val="121947839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4F06-13CA-BAC9-00F3-B6B40F4CC5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0741E6-8887-4666-FAE4-2E1D1A1834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35005A-A22D-7F25-1249-A82F1A8F23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8FF00-108E-5CAD-2CDF-83AB0B2C30B8}"/>
              </a:ext>
            </a:extLst>
          </p:cNvPr>
          <p:cNvSpPr>
            <a:spLocks noGrp="1"/>
          </p:cNvSpPr>
          <p:nvPr>
            <p:ph type="dt" sz="half" idx="10"/>
          </p:nvPr>
        </p:nvSpPr>
        <p:spPr/>
        <p:txBody>
          <a:bodyPr/>
          <a:lstStyle/>
          <a:p>
            <a:fld id="{E9A698FF-38E5-40EC-B9F4-364ADFF4FF27}" type="datetimeFigureOut">
              <a:rPr lang="en-US" smtClean="0"/>
              <a:t>3/6/2025</a:t>
            </a:fld>
            <a:endParaRPr lang="en-US"/>
          </a:p>
        </p:txBody>
      </p:sp>
      <p:sp>
        <p:nvSpPr>
          <p:cNvPr id="6" name="Footer Placeholder 5">
            <a:extLst>
              <a:ext uri="{FF2B5EF4-FFF2-40B4-BE49-F238E27FC236}">
                <a16:creationId xmlns:a16="http://schemas.microsoft.com/office/drawing/2014/main" id="{3DC29647-4F00-1286-3E77-AC6DECEDB0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4CD777-882F-EA1A-E27B-06ED517D6A7B}"/>
              </a:ext>
            </a:extLst>
          </p:cNvPr>
          <p:cNvSpPr>
            <a:spLocks noGrp="1"/>
          </p:cNvSpPr>
          <p:nvPr>
            <p:ph type="sldNum" sz="quarter" idx="12"/>
          </p:nvPr>
        </p:nvSpPr>
        <p:spPr/>
        <p:txBody>
          <a:bodyPr/>
          <a:lstStyle/>
          <a:p>
            <a:fld id="{FCB76FCC-4037-4574-9733-3A930EE2D4B8}" type="slidenum">
              <a:rPr lang="en-US" smtClean="0"/>
              <a:t>‹#›</a:t>
            </a:fld>
            <a:endParaRPr lang="en-US"/>
          </a:p>
        </p:txBody>
      </p:sp>
    </p:spTree>
    <p:extLst>
      <p:ext uri="{BB962C8B-B14F-4D97-AF65-F5344CB8AC3E}">
        <p14:creationId xmlns:p14="http://schemas.microsoft.com/office/powerpoint/2010/main" val="425283889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BBD2C-DED4-5541-142F-BE4E70EFAE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342660-F6E9-AD07-A368-7895233D22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11428-18AE-7F7F-560B-C805A4025DA4}"/>
              </a:ext>
            </a:extLst>
          </p:cNvPr>
          <p:cNvSpPr>
            <a:spLocks noGrp="1"/>
          </p:cNvSpPr>
          <p:nvPr>
            <p:ph type="dt" sz="half" idx="10"/>
          </p:nvPr>
        </p:nvSpPr>
        <p:spPr/>
        <p:txBody>
          <a:bodyPr/>
          <a:lstStyle/>
          <a:p>
            <a:fld id="{E9A698FF-38E5-40EC-B9F4-364ADFF4FF27}" type="datetimeFigureOut">
              <a:rPr lang="en-US" smtClean="0"/>
              <a:t>3/6/2025</a:t>
            </a:fld>
            <a:endParaRPr lang="en-US"/>
          </a:p>
        </p:txBody>
      </p:sp>
      <p:sp>
        <p:nvSpPr>
          <p:cNvPr id="5" name="Footer Placeholder 4">
            <a:extLst>
              <a:ext uri="{FF2B5EF4-FFF2-40B4-BE49-F238E27FC236}">
                <a16:creationId xmlns:a16="http://schemas.microsoft.com/office/drawing/2014/main" id="{A644F42A-7C00-E52C-2FEE-B42B5DFB00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2AC5C-338D-0CA3-EE5F-38EED9F4FFFC}"/>
              </a:ext>
            </a:extLst>
          </p:cNvPr>
          <p:cNvSpPr>
            <a:spLocks noGrp="1"/>
          </p:cNvSpPr>
          <p:nvPr>
            <p:ph type="sldNum" sz="quarter" idx="12"/>
          </p:nvPr>
        </p:nvSpPr>
        <p:spPr/>
        <p:txBody>
          <a:bodyPr/>
          <a:lstStyle/>
          <a:p>
            <a:fld id="{FCB76FCC-4037-4574-9733-3A930EE2D4B8}" type="slidenum">
              <a:rPr lang="en-US" smtClean="0"/>
              <a:t>‹#›</a:t>
            </a:fld>
            <a:endParaRPr lang="en-US"/>
          </a:p>
        </p:txBody>
      </p:sp>
    </p:spTree>
    <p:extLst>
      <p:ext uri="{BB962C8B-B14F-4D97-AF65-F5344CB8AC3E}">
        <p14:creationId xmlns:p14="http://schemas.microsoft.com/office/powerpoint/2010/main" val="259345423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5058B9-EE40-3415-92A6-B4A90A09B0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260CF2-62EA-BA21-C599-B3ACF2F544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D9A166-C9AC-F6F5-4016-D287871C68E2}"/>
              </a:ext>
            </a:extLst>
          </p:cNvPr>
          <p:cNvSpPr>
            <a:spLocks noGrp="1"/>
          </p:cNvSpPr>
          <p:nvPr>
            <p:ph type="dt" sz="half" idx="10"/>
          </p:nvPr>
        </p:nvSpPr>
        <p:spPr/>
        <p:txBody>
          <a:bodyPr/>
          <a:lstStyle/>
          <a:p>
            <a:fld id="{E9A698FF-38E5-40EC-B9F4-364ADFF4FF27}" type="datetimeFigureOut">
              <a:rPr lang="en-US" smtClean="0"/>
              <a:t>3/6/2025</a:t>
            </a:fld>
            <a:endParaRPr lang="en-US"/>
          </a:p>
        </p:txBody>
      </p:sp>
      <p:sp>
        <p:nvSpPr>
          <p:cNvPr id="5" name="Footer Placeholder 4">
            <a:extLst>
              <a:ext uri="{FF2B5EF4-FFF2-40B4-BE49-F238E27FC236}">
                <a16:creationId xmlns:a16="http://schemas.microsoft.com/office/drawing/2014/main" id="{0FA65A3B-46CB-ABF5-DF87-10939E75E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D09A1-C614-1661-7969-44ED0C36B845}"/>
              </a:ext>
            </a:extLst>
          </p:cNvPr>
          <p:cNvSpPr>
            <a:spLocks noGrp="1"/>
          </p:cNvSpPr>
          <p:nvPr>
            <p:ph type="sldNum" sz="quarter" idx="12"/>
          </p:nvPr>
        </p:nvSpPr>
        <p:spPr/>
        <p:txBody>
          <a:bodyPr/>
          <a:lstStyle/>
          <a:p>
            <a:fld id="{FCB76FCC-4037-4574-9733-3A930EE2D4B8}" type="slidenum">
              <a:rPr lang="en-US" smtClean="0"/>
              <a:t>‹#›</a:t>
            </a:fld>
            <a:endParaRPr lang="en-US"/>
          </a:p>
        </p:txBody>
      </p:sp>
    </p:spTree>
    <p:extLst>
      <p:ext uri="{BB962C8B-B14F-4D97-AF65-F5344CB8AC3E}">
        <p14:creationId xmlns:p14="http://schemas.microsoft.com/office/powerpoint/2010/main" val="2580133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Rectangle 2">
            <a:extLst>
              <a:ext uri="{FF2B5EF4-FFF2-40B4-BE49-F238E27FC236}">
                <a16:creationId xmlns:a16="http://schemas.microsoft.com/office/drawing/2014/main" id="{C3B0B053-CCAB-851F-5CEE-C1B06F976B2A}"/>
              </a:ext>
            </a:extLst>
          </p:cNvPr>
          <p:cNvSpPr/>
          <p:nvPr userDrawn="1"/>
        </p:nvSpPr>
        <p:spPr bwMode="auto">
          <a:xfrm>
            <a:off x="1" y="0"/>
            <a:ext cx="12192000" cy="11131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A66DF6FF-8A28-EB1D-EE88-326E79DE13EF}"/>
              </a:ext>
            </a:extLst>
          </p:cNvPr>
          <p:cNvSpPr>
            <a:spLocks noGrp="1"/>
          </p:cNvSpPr>
          <p:nvPr>
            <p:ph type="title"/>
          </p:nvPr>
        </p:nvSpPr>
        <p:spPr>
          <a:xfrm>
            <a:off x="584518" y="263027"/>
            <a:ext cx="11018520" cy="553998"/>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1570BE4A-9E80-ED99-5138-80BB3A168795}"/>
              </a:ext>
            </a:extLst>
          </p:cNvPr>
          <p:cNvSpPr/>
          <p:nvPr userDrawn="1"/>
        </p:nvSpPr>
        <p:spPr bwMode="auto">
          <a:xfrm>
            <a:off x="1" y="0"/>
            <a:ext cx="12192000" cy="11131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B2F88AE3-4148-7297-932D-B5D5C7A397DF}"/>
              </a:ext>
            </a:extLst>
          </p:cNvPr>
          <p:cNvSpPr>
            <a:spLocks noGrp="1"/>
          </p:cNvSpPr>
          <p:nvPr>
            <p:ph type="title"/>
          </p:nvPr>
        </p:nvSpPr>
        <p:spPr>
          <a:xfrm>
            <a:off x="584518" y="263027"/>
            <a:ext cx="11018520" cy="553998"/>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7F3217CE-A1F4-AB82-8617-30C21C8F887A}"/>
              </a:ext>
            </a:extLst>
          </p:cNvPr>
          <p:cNvSpPr/>
          <p:nvPr userDrawn="1"/>
        </p:nvSpPr>
        <p:spPr bwMode="auto">
          <a:xfrm>
            <a:off x="1" y="0"/>
            <a:ext cx="12192000" cy="11131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7172FD32-778F-2221-D2B1-05599E631422}"/>
              </a:ext>
            </a:extLst>
          </p:cNvPr>
          <p:cNvSpPr>
            <a:spLocks noGrp="1"/>
          </p:cNvSpPr>
          <p:nvPr>
            <p:ph type="title"/>
          </p:nvPr>
        </p:nvSpPr>
        <p:spPr>
          <a:xfrm>
            <a:off x="584518" y="263027"/>
            <a:ext cx="11018520" cy="553998"/>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85898C04-8E71-AB9F-2319-392423F2FB75}"/>
              </a:ext>
            </a:extLst>
          </p:cNvPr>
          <p:cNvSpPr/>
          <p:nvPr userDrawn="1"/>
        </p:nvSpPr>
        <p:spPr bwMode="auto">
          <a:xfrm>
            <a:off x="1" y="0"/>
            <a:ext cx="12192000" cy="11131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E1FC92A2-06A2-E494-07C3-B30E05459125}"/>
              </a:ext>
            </a:extLst>
          </p:cNvPr>
          <p:cNvSpPr>
            <a:spLocks noGrp="1"/>
          </p:cNvSpPr>
          <p:nvPr>
            <p:ph type="title"/>
          </p:nvPr>
        </p:nvSpPr>
        <p:spPr>
          <a:xfrm>
            <a:off x="584518" y="263027"/>
            <a:ext cx="11018520" cy="553998"/>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B5555E3D-7237-87F8-760D-BEA9F5868E29}"/>
              </a:ext>
            </a:extLst>
          </p:cNvPr>
          <p:cNvSpPr/>
          <p:nvPr userDrawn="1"/>
        </p:nvSpPr>
        <p:spPr bwMode="auto">
          <a:xfrm>
            <a:off x="1" y="0"/>
            <a:ext cx="12192000" cy="11131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FD2E0C58-A126-23B8-D174-3BA6CADF7C4A}"/>
              </a:ext>
            </a:extLst>
          </p:cNvPr>
          <p:cNvSpPr>
            <a:spLocks noGrp="1"/>
          </p:cNvSpPr>
          <p:nvPr>
            <p:ph type="title"/>
          </p:nvPr>
        </p:nvSpPr>
        <p:spPr>
          <a:xfrm>
            <a:off x="584518" y="263027"/>
            <a:ext cx="11018520" cy="553998"/>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E724F-5729-80F0-D327-964FDFF9C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4B0D56-D275-1F39-CD83-3AE71250F8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F4A77-5BBF-A654-7CEC-F69D754E1AD1}"/>
              </a:ext>
            </a:extLst>
          </p:cNvPr>
          <p:cNvSpPr>
            <a:spLocks noGrp="1"/>
          </p:cNvSpPr>
          <p:nvPr>
            <p:ph type="dt" sz="half" idx="10"/>
          </p:nvPr>
        </p:nvSpPr>
        <p:spPr/>
        <p:txBody>
          <a:bodyPr/>
          <a:lstStyle/>
          <a:p>
            <a:fld id="{21BE0203-C5B0-5349-BF4C-8F9418C619EA}" type="datetimeFigureOut">
              <a:rPr lang="en-US" smtClean="0"/>
              <a:t>3/6/2025</a:t>
            </a:fld>
            <a:endParaRPr lang="en-US"/>
          </a:p>
        </p:txBody>
      </p:sp>
      <p:sp>
        <p:nvSpPr>
          <p:cNvPr id="5" name="Footer Placeholder 4">
            <a:extLst>
              <a:ext uri="{FF2B5EF4-FFF2-40B4-BE49-F238E27FC236}">
                <a16:creationId xmlns:a16="http://schemas.microsoft.com/office/drawing/2014/main" id="{B38378F8-AF0B-068B-0903-A5580563F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BEA54-3017-FC6E-F320-BFDF23BC5659}"/>
              </a:ext>
            </a:extLst>
          </p:cNvPr>
          <p:cNvSpPr>
            <a:spLocks noGrp="1"/>
          </p:cNvSpPr>
          <p:nvPr>
            <p:ph type="sldNum" sz="quarter" idx="12"/>
          </p:nvPr>
        </p:nvSpPr>
        <p:spPr/>
        <p:txBody>
          <a:bodyPr/>
          <a:lstStyle/>
          <a:p>
            <a:fld id="{A6605BEB-107F-A341-8057-A70E3B580F3C}" type="slidenum">
              <a:rPr lang="en-US" smtClean="0"/>
              <a:t>‹#›</a:t>
            </a:fld>
            <a:endParaRPr lang="en-US"/>
          </a:p>
        </p:txBody>
      </p:sp>
    </p:spTree>
    <p:extLst>
      <p:ext uri="{BB962C8B-B14F-4D97-AF65-F5344CB8AC3E}">
        <p14:creationId xmlns:p14="http://schemas.microsoft.com/office/powerpoint/2010/main" val="10688797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6D9363-721C-1F8B-F04C-1A63592BA9F5}"/>
              </a:ext>
            </a:extLst>
          </p:cNvPr>
          <p:cNvSpPr>
            <a:spLocks noGrp="1"/>
          </p:cNvSpPr>
          <p:nvPr>
            <p:ph type="dt" sz="half" idx="10"/>
          </p:nvPr>
        </p:nvSpPr>
        <p:spPr/>
        <p:txBody>
          <a:bodyPr/>
          <a:lstStyle/>
          <a:p>
            <a:fld id="{226ADB17-E93D-4798-9E7A-8C35F35C1070}" type="datetimeFigureOut">
              <a:rPr lang="en-US" smtClean="0"/>
              <a:t>3/6/2025</a:t>
            </a:fld>
            <a:endParaRPr lang="en-US"/>
          </a:p>
        </p:txBody>
      </p:sp>
      <p:sp>
        <p:nvSpPr>
          <p:cNvPr id="3" name="Footer Placeholder 2">
            <a:extLst>
              <a:ext uri="{FF2B5EF4-FFF2-40B4-BE49-F238E27FC236}">
                <a16:creationId xmlns:a16="http://schemas.microsoft.com/office/drawing/2014/main" id="{14E8FEFB-0A0B-B0B6-7DB8-F7449ED527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79F424-7701-F91F-B56B-37028E3D5BFF}"/>
              </a:ext>
            </a:extLst>
          </p:cNvPr>
          <p:cNvSpPr>
            <a:spLocks noGrp="1"/>
          </p:cNvSpPr>
          <p:nvPr>
            <p:ph type="sldNum" sz="quarter" idx="12"/>
          </p:nvPr>
        </p:nvSpPr>
        <p:spPr/>
        <p:txBody>
          <a:bodyPr/>
          <a:lstStyle/>
          <a:p>
            <a:fld id="{44A8C1F3-EBEE-432D-A288-A63B92E3EDCE}" type="slidenum">
              <a:rPr lang="en-US" smtClean="0"/>
              <a:t>‹#›</a:t>
            </a:fld>
            <a:endParaRPr lang="en-US"/>
          </a:p>
        </p:txBody>
      </p:sp>
    </p:spTree>
    <p:extLst>
      <p:ext uri="{BB962C8B-B14F-4D97-AF65-F5344CB8AC3E}">
        <p14:creationId xmlns:p14="http://schemas.microsoft.com/office/powerpoint/2010/main" val="29807720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475C8-2F0C-463B-7D8A-F134B85D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1DA2AD-9103-853A-46A4-7A0F707993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3DF9E0-B337-DBF9-08F5-6ED95633EAC8}"/>
              </a:ext>
            </a:extLst>
          </p:cNvPr>
          <p:cNvSpPr>
            <a:spLocks noGrp="1"/>
          </p:cNvSpPr>
          <p:nvPr>
            <p:ph type="dt" sz="half" idx="10"/>
          </p:nvPr>
        </p:nvSpPr>
        <p:spPr/>
        <p:txBody>
          <a:bodyPr/>
          <a:lstStyle/>
          <a:p>
            <a:fld id="{212DE77D-A636-4840-8305-F7B128B2E018}" type="datetimeFigureOut">
              <a:rPr lang="en-US" smtClean="0"/>
              <a:t>3/6/2025</a:t>
            </a:fld>
            <a:endParaRPr lang="en-US"/>
          </a:p>
        </p:txBody>
      </p:sp>
      <p:sp>
        <p:nvSpPr>
          <p:cNvPr id="5" name="Footer Placeholder 4">
            <a:extLst>
              <a:ext uri="{FF2B5EF4-FFF2-40B4-BE49-F238E27FC236}">
                <a16:creationId xmlns:a16="http://schemas.microsoft.com/office/drawing/2014/main" id="{A17C933C-9DA8-F81C-89B2-AFAD11FAA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4BF3A-0C0D-B63D-7B99-03E25B4FB514}"/>
              </a:ext>
            </a:extLst>
          </p:cNvPr>
          <p:cNvSpPr>
            <a:spLocks noGrp="1"/>
          </p:cNvSpPr>
          <p:nvPr>
            <p:ph type="sldNum" sz="quarter" idx="12"/>
          </p:nvPr>
        </p:nvSpPr>
        <p:spPr/>
        <p:txBody>
          <a:bodyPr/>
          <a:lstStyle/>
          <a:p>
            <a:fld id="{26E2B968-A894-487B-8F3D-F064D11D3728}" type="slidenum">
              <a:rPr lang="en-US" smtClean="0"/>
              <a:t>‹#›</a:t>
            </a:fld>
            <a:endParaRPr lang="en-US"/>
          </a:p>
        </p:txBody>
      </p:sp>
    </p:spTree>
    <p:extLst>
      <p:ext uri="{BB962C8B-B14F-4D97-AF65-F5344CB8AC3E}">
        <p14:creationId xmlns:p14="http://schemas.microsoft.com/office/powerpoint/2010/main" val="17367912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6315462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Rectangle 3">
            <a:extLst>
              <a:ext uri="{FF2B5EF4-FFF2-40B4-BE49-F238E27FC236}">
                <a16:creationId xmlns:a16="http://schemas.microsoft.com/office/drawing/2014/main" id="{A7D0CEF5-8971-304A-132F-9E46472C8634}"/>
              </a:ext>
            </a:extLst>
          </p:cNvPr>
          <p:cNvSpPr/>
          <p:nvPr userDrawn="1"/>
        </p:nvSpPr>
        <p:spPr bwMode="auto">
          <a:xfrm>
            <a:off x="11619035" y="6329729"/>
            <a:ext cx="334107" cy="2813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733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image" Target="../media/image3.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tags" Target="../tags/tag2.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tags" Target="../tags/tag1.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2.xml"/><Relationship Id="rId28" Type="http://schemas.openxmlformats.org/officeDocument/2006/relationships/image" Target="../media/image4.emf"/><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image" Target="../media/image3.png"/><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tags" Target="../tags/tag4.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oleObject" Target="../embeddings/oleObject2.bin"/><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tags" Target="../tags/tag3.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theme" Target="../theme/theme3.xml"/><Relationship Id="rId28" Type="http://schemas.openxmlformats.org/officeDocument/2006/relationships/image" Target="../media/image20.png"/><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image" Target="../media/image19.png"/><Relationship Id="rId30"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image" Target="../media/image3.png"/><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theme" Target="../theme/theme4.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8" Type="http://schemas.openxmlformats.org/officeDocument/2006/relationships/slideLayout" Target="../slideLayouts/slideLayout15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99.xml"/><Relationship Id="rId21" Type="http://schemas.openxmlformats.org/officeDocument/2006/relationships/slideLayout" Target="../slideLayouts/slideLayout194.xml"/><Relationship Id="rId42" Type="http://schemas.openxmlformats.org/officeDocument/2006/relationships/slideLayout" Target="../slideLayouts/slideLayout215.xml"/><Relationship Id="rId47" Type="http://schemas.openxmlformats.org/officeDocument/2006/relationships/slideLayout" Target="../slideLayouts/slideLayout220.xml"/><Relationship Id="rId63" Type="http://schemas.openxmlformats.org/officeDocument/2006/relationships/slideLayout" Target="../slideLayouts/slideLayout236.xml"/><Relationship Id="rId68" Type="http://schemas.openxmlformats.org/officeDocument/2006/relationships/slideLayout" Target="../slideLayouts/slideLayout241.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9" Type="http://schemas.openxmlformats.org/officeDocument/2006/relationships/slideLayout" Target="../slideLayouts/slideLayout202.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32" Type="http://schemas.openxmlformats.org/officeDocument/2006/relationships/slideLayout" Target="../slideLayouts/slideLayout205.xml"/><Relationship Id="rId37" Type="http://schemas.openxmlformats.org/officeDocument/2006/relationships/slideLayout" Target="../slideLayouts/slideLayout210.xml"/><Relationship Id="rId40" Type="http://schemas.openxmlformats.org/officeDocument/2006/relationships/slideLayout" Target="../slideLayouts/slideLayout213.xml"/><Relationship Id="rId45" Type="http://schemas.openxmlformats.org/officeDocument/2006/relationships/slideLayout" Target="../slideLayouts/slideLayout218.xml"/><Relationship Id="rId53" Type="http://schemas.openxmlformats.org/officeDocument/2006/relationships/slideLayout" Target="../slideLayouts/slideLayout226.xml"/><Relationship Id="rId58" Type="http://schemas.openxmlformats.org/officeDocument/2006/relationships/slideLayout" Target="../slideLayouts/slideLayout231.xml"/><Relationship Id="rId66" Type="http://schemas.openxmlformats.org/officeDocument/2006/relationships/slideLayout" Target="../slideLayouts/slideLayout239.xml"/><Relationship Id="rId74" Type="http://schemas.openxmlformats.org/officeDocument/2006/relationships/theme" Target="../theme/theme5.xml"/><Relationship Id="rId5" Type="http://schemas.openxmlformats.org/officeDocument/2006/relationships/slideLayout" Target="../slideLayouts/slideLayout178.xml"/><Relationship Id="rId61" Type="http://schemas.openxmlformats.org/officeDocument/2006/relationships/slideLayout" Target="../slideLayouts/slideLayout234.xml"/><Relationship Id="rId19" Type="http://schemas.openxmlformats.org/officeDocument/2006/relationships/slideLayout" Target="../slideLayouts/slideLayout19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slideLayout" Target="../slideLayouts/slideLayout203.xml"/><Relationship Id="rId35" Type="http://schemas.openxmlformats.org/officeDocument/2006/relationships/slideLayout" Target="../slideLayouts/slideLayout208.xml"/><Relationship Id="rId43" Type="http://schemas.openxmlformats.org/officeDocument/2006/relationships/slideLayout" Target="../slideLayouts/slideLayout216.xml"/><Relationship Id="rId48" Type="http://schemas.openxmlformats.org/officeDocument/2006/relationships/slideLayout" Target="../slideLayouts/slideLayout221.xml"/><Relationship Id="rId56" Type="http://schemas.openxmlformats.org/officeDocument/2006/relationships/slideLayout" Target="../slideLayouts/slideLayout229.xml"/><Relationship Id="rId64" Type="http://schemas.openxmlformats.org/officeDocument/2006/relationships/slideLayout" Target="../slideLayouts/slideLayout237.xml"/><Relationship Id="rId69" Type="http://schemas.openxmlformats.org/officeDocument/2006/relationships/slideLayout" Target="../slideLayouts/slideLayout242.xml"/><Relationship Id="rId8" Type="http://schemas.openxmlformats.org/officeDocument/2006/relationships/slideLayout" Target="../slideLayouts/slideLayout181.xml"/><Relationship Id="rId51" Type="http://schemas.openxmlformats.org/officeDocument/2006/relationships/slideLayout" Target="../slideLayouts/slideLayout224.xml"/><Relationship Id="rId72" Type="http://schemas.openxmlformats.org/officeDocument/2006/relationships/slideLayout" Target="../slideLayouts/slideLayout245.xml"/><Relationship Id="rId3" Type="http://schemas.openxmlformats.org/officeDocument/2006/relationships/slideLayout" Target="../slideLayouts/slideLayout176.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33" Type="http://schemas.openxmlformats.org/officeDocument/2006/relationships/slideLayout" Target="../slideLayouts/slideLayout206.xml"/><Relationship Id="rId38" Type="http://schemas.openxmlformats.org/officeDocument/2006/relationships/slideLayout" Target="../slideLayouts/slideLayout211.xml"/><Relationship Id="rId46" Type="http://schemas.openxmlformats.org/officeDocument/2006/relationships/slideLayout" Target="../slideLayouts/slideLayout219.xml"/><Relationship Id="rId59" Type="http://schemas.openxmlformats.org/officeDocument/2006/relationships/slideLayout" Target="../slideLayouts/slideLayout232.xml"/><Relationship Id="rId67" Type="http://schemas.openxmlformats.org/officeDocument/2006/relationships/slideLayout" Target="../slideLayouts/slideLayout240.xml"/><Relationship Id="rId20" Type="http://schemas.openxmlformats.org/officeDocument/2006/relationships/slideLayout" Target="../slideLayouts/slideLayout193.xml"/><Relationship Id="rId41" Type="http://schemas.openxmlformats.org/officeDocument/2006/relationships/slideLayout" Target="../slideLayouts/slideLayout214.xml"/><Relationship Id="rId54" Type="http://schemas.openxmlformats.org/officeDocument/2006/relationships/slideLayout" Target="../slideLayouts/slideLayout227.xml"/><Relationship Id="rId62" Type="http://schemas.openxmlformats.org/officeDocument/2006/relationships/slideLayout" Target="../slideLayouts/slideLayout235.xml"/><Relationship Id="rId70" Type="http://schemas.openxmlformats.org/officeDocument/2006/relationships/slideLayout" Target="../slideLayouts/slideLayout243.xml"/><Relationship Id="rId75" Type="http://schemas.openxmlformats.org/officeDocument/2006/relationships/image" Target="../media/image36.png"/><Relationship Id="rId1" Type="http://schemas.openxmlformats.org/officeDocument/2006/relationships/slideLayout" Target="../slideLayouts/slideLayout174.xml"/><Relationship Id="rId6" Type="http://schemas.openxmlformats.org/officeDocument/2006/relationships/slideLayout" Target="../slideLayouts/slideLayout179.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36" Type="http://schemas.openxmlformats.org/officeDocument/2006/relationships/slideLayout" Target="../slideLayouts/slideLayout209.xml"/><Relationship Id="rId49" Type="http://schemas.openxmlformats.org/officeDocument/2006/relationships/slideLayout" Target="../slideLayouts/slideLayout222.xml"/><Relationship Id="rId57" Type="http://schemas.openxmlformats.org/officeDocument/2006/relationships/slideLayout" Target="../slideLayouts/slideLayout230.xml"/><Relationship Id="rId10" Type="http://schemas.openxmlformats.org/officeDocument/2006/relationships/slideLayout" Target="../slideLayouts/slideLayout183.xml"/><Relationship Id="rId31" Type="http://schemas.openxmlformats.org/officeDocument/2006/relationships/slideLayout" Target="../slideLayouts/slideLayout204.xml"/><Relationship Id="rId44" Type="http://schemas.openxmlformats.org/officeDocument/2006/relationships/slideLayout" Target="../slideLayouts/slideLayout217.xml"/><Relationship Id="rId52" Type="http://schemas.openxmlformats.org/officeDocument/2006/relationships/slideLayout" Target="../slideLayouts/slideLayout225.xml"/><Relationship Id="rId60" Type="http://schemas.openxmlformats.org/officeDocument/2006/relationships/slideLayout" Target="../slideLayouts/slideLayout233.xml"/><Relationship Id="rId65" Type="http://schemas.openxmlformats.org/officeDocument/2006/relationships/slideLayout" Target="../slideLayouts/slideLayout238.xml"/><Relationship Id="rId73" Type="http://schemas.openxmlformats.org/officeDocument/2006/relationships/slideLayout" Target="../slideLayouts/slideLayout246.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9" Type="http://schemas.openxmlformats.org/officeDocument/2006/relationships/slideLayout" Target="../slideLayouts/slideLayout212.xml"/><Relationship Id="rId34" Type="http://schemas.openxmlformats.org/officeDocument/2006/relationships/slideLayout" Target="../slideLayouts/slideLayout207.xml"/><Relationship Id="rId50" Type="http://schemas.openxmlformats.org/officeDocument/2006/relationships/slideLayout" Target="../slideLayouts/slideLayout223.xml"/><Relationship Id="rId55" Type="http://schemas.openxmlformats.org/officeDocument/2006/relationships/slideLayout" Target="../slideLayouts/slideLayout228.xml"/><Relationship Id="rId76" Type="http://schemas.openxmlformats.org/officeDocument/2006/relationships/image" Target="../media/image37.svg"/><Relationship Id="rId7" Type="http://schemas.openxmlformats.org/officeDocument/2006/relationships/slideLayout" Target="../slideLayouts/slideLayout180.xml"/><Relationship Id="rId71" Type="http://schemas.openxmlformats.org/officeDocument/2006/relationships/slideLayout" Target="../slideLayouts/slideLayout2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33" Type="http://schemas.openxmlformats.org/officeDocument/2006/relationships/image" Target="../media/image3.png"/><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29" Type="http://schemas.openxmlformats.org/officeDocument/2006/relationships/slideLayout" Target="../slideLayouts/slideLayout275.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32" Type="http://schemas.openxmlformats.org/officeDocument/2006/relationships/theme" Target="../theme/theme6.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31" Type="http://schemas.openxmlformats.org/officeDocument/2006/relationships/slideLayout" Target="../slideLayouts/slideLayout277.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slideLayout" Target="../slideLayouts/slideLayout276.xml"/><Relationship Id="rId8" Type="http://schemas.openxmlformats.org/officeDocument/2006/relationships/slideLayout" Target="../slideLayouts/slideLayout2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85.xml"/><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7.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529" r:id="rId22"/>
    <p:sldLayoutId id="2147485530" r:id="rId23"/>
    <p:sldLayoutId id="2147485531" r:id="rId24"/>
    <p:sldLayoutId id="2147485532" r:id="rId25"/>
    <p:sldLayoutId id="2147485533" r:id="rId26"/>
    <p:sldLayoutId id="2147485534" r:id="rId27"/>
    <p:sldLayoutId id="2147485324" r:id="rId28"/>
    <p:sldLayoutId id="2147485326" r:id="rId29"/>
    <p:sldLayoutId id="2147485327" r:id="rId30"/>
    <p:sldLayoutId id="2147485328" r:id="rId31"/>
    <p:sldLayoutId id="2147485329" r:id="rId32"/>
    <p:sldLayoutId id="2147485330" r:id="rId33"/>
    <p:sldLayoutId id="2147485325" r:id="rId34"/>
    <p:sldLayoutId id="2147485331" r:id="rId35"/>
    <p:sldLayoutId id="2147485332" r:id="rId36"/>
    <p:sldLayoutId id="2147485366" r:id="rId37"/>
    <p:sldLayoutId id="2147485333" r:id="rId38"/>
    <p:sldLayoutId id="2147485334" r:id="rId39"/>
    <p:sldLayoutId id="2147485394" r:id="rId40"/>
    <p:sldLayoutId id="2147485340" r:id="rId41"/>
    <p:sldLayoutId id="2147485346" r:id="rId42"/>
    <p:sldLayoutId id="2147485349" r:id="rId43"/>
    <p:sldLayoutId id="2147485351" r:id="rId44"/>
    <p:sldLayoutId id="2147485369" r:id="rId45"/>
    <p:sldLayoutId id="2147485363" r:id="rId46"/>
    <p:sldLayoutId id="2147485370" r:id="rId47"/>
    <p:sldLayoutId id="2147485385" r:id="rId48"/>
    <p:sldLayoutId id="2147485387" r:id="rId49"/>
    <p:sldLayoutId id="2147484945" r:id="rId50"/>
    <p:sldLayoutId id="2147485372" r:id="rId51"/>
    <p:sldLayoutId id="2147485373" r:id="rId52"/>
    <p:sldLayoutId id="2147485388" r:id="rId53"/>
    <p:sldLayoutId id="2147485296" r:id="rId54"/>
    <p:sldLayoutId id="2147485392" r:id="rId55"/>
    <p:sldLayoutId id="2147485393" r:id="rId56"/>
    <p:sldLayoutId id="2147485368" r:id="rId57"/>
    <p:sldLayoutId id="2147485367" r:id="rId58"/>
    <p:sldLayoutId id="2147485292" r:id="rId59"/>
    <p:sldLayoutId id="2147485294" r:id="rId60"/>
    <p:sldLayoutId id="2147485338" r:id="rId61"/>
    <p:sldLayoutId id="2147485339" r:id="rId62"/>
    <p:sldLayoutId id="2147485360" r:id="rId63"/>
    <p:sldLayoutId id="2147485364" r:id="rId64"/>
    <p:sldLayoutId id="2147485365" r:id="rId65"/>
    <p:sldLayoutId id="2147485352" r:id="rId66"/>
    <p:sldLayoutId id="2147485353" r:id="rId67"/>
    <p:sldLayoutId id="2147485354" r:id="rId68"/>
    <p:sldLayoutId id="2147485355" r:id="rId69"/>
    <p:sldLayoutId id="2147485356" r:id="rId70"/>
    <p:sldLayoutId id="2147485374" r:id="rId71"/>
    <p:sldLayoutId id="2147485375" r:id="rId72"/>
    <p:sldLayoutId id="2147485376" r:id="rId73"/>
    <p:sldLayoutId id="2147485377" r:id="rId74"/>
    <p:sldLayoutId id="2147485378" r:id="rId75"/>
    <p:sldLayoutId id="2147485137" r:id="rId76"/>
    <p:sldLayoutId id="2147485138" r:id="rId77"/>
    <p:sldLayoutId id="2147485139" r:id="rId78"/>
    <p:sldLayoutId id="2147485140" r:id="rId79"/>
    <p:sldLayoutId id="2147485141" r:id="rId80"/>
    <p:sldLayoutId id="2147485142" r:id="rId81"/>
    <p:sldLayoutId id="2147484249" r:id="rId82"/>
    <p:sldLayoutId id="2147484640" r:id="rId83"/>
    <p:sldLayoutId id="2147485288" r:id="rId84"/>
    <p:sldLayoutId id="2147485290" r:id="rId85"/>
    <p:sldLayoutId id="2147485289" r:id="rId86"/>
    <p:sldLayoutId id="2147485291" r:id="rId87"/>
    <p:sldLayoutId id="2147484584" r:id="rId88"/>
    <p:sldLayoutId id="2147484583" r:id="rId89"/>
    <p:sldLayoutId id="2147484671" r:id="rId90"/>
    <p:sldLayoutId id="2147484673" r:id="rId91"/>
    <p:sldLayoutId id="2147485391" r:id="rId92"/>
    <p:sldLayoutId id="2147484299" r:id="rId93"/>
    <p:sldLayoutId id="2147484263" r:id="rId94"/>
    <p:sldLayoutId id="2147485478" r:id="rId95"/>
    <p:sldLayoutId id="2147485492" r:id="rId96"/>
    <p:sldLayoutId id="2147485493" r:id="rId97"/>
    <p:sldLayoutId id="2147485528" r:id="rId9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4041"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44041" y="1817560"/>
            <a:ext cx="11303917"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graphicFrame>
        <p:nvGraphicFramePr>
          <p:cNvPr id="3" name="Object 2" hidden="1">
            <a:extLst>
              <a:ext uri="{FF2B5EF4-FFF2-40B4-BE49-F238E27FC236}">
                <a16:creationId xmlns:a16="http://schemas.microsoft.com/office/drawing/2014/main" id="{0B17FC92-BA71-658A-B97C-CBEC656BAC34}"/>
              </a:ext>
            </a:extLst>
          </p:cNvPr>
          <p:cNvGraphicFramePr>
            <a:graphicFrameLocks noChangeAspect="1"/>
          </p:cNvGraphicFramePr>
          <p:nvPr userDrawn="1">
            <p:custDataLst>
              <p:tags r:id="rId24"/>
            </p:custDataLst>
            <p:extLst>
              <p:ext uri="{D42A27DB-BD31-4B8C-83A1-F6EECF244321}">
                <p14:modId xmlns:p14="http://schemas.microsoft.com/office/powerpoint/2010/main" val="42021905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501" imgH="501" progId="TCLayout.ActiveDocument.1">
                  <p:embed/>
                </p:oleObj>
              </mc:Choice>
              <mc:Fallback>
                <p:oleObj name="think-cell Slide" r:id="rId27" imgW="501" imgH="501" progId="TCLayout.ActiveDocument.1">
                  <p:embed/>
                  <p:pic>
                    <p:nvPicPr>
                      <p:cNvPr id="3" name="Object 2" hidden="1">
                        <a:extLst>
                          <a:ext uri="{FF2B5EF4-FFF2-40B4-BE49-F238E27FC236}">
                            <a16:creationId xmlns:a16="http://schemas.microsoft.com/office/drawing/2014/main" id="{0B17FC92-BA71-658A-B97C-CBEC656BAC34}"/>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C0CA5D2-F0FC-8ACF-A0A1-54A2E2AFE459}"/>
              </a:ext>
            </a:extLst>
          </p:cNvPr>
          <p:cNvSpPr/>
          <p:nvPr userDrawn="1">
            <p:custDataLst>
              <p:tags r:id="rId25"/>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2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grpSp>
        <p:nvGrpSpPr>
          <p:cNvPr id="12" name="GRID" hidden="1">
            <a:extLst>
              <a:ext uri="{FF2B5EF4-FFF2-40B4-BE49-F238E27FC236}">
                <a16:creationId xmlns:a16="http://schemas.microsoft.com/office/drawing/2014/main" id="{9D8072CA-039C-1126-A661-478A24460FAB}"/>
              </a:ext>
            </a:extLst>
          </p:cNvPr>
          <p:cNvGrpSpPr/>
          <p:nvPr userDrawn="1"/>
        </p:nvGrpSpPr>
        <p:grpSpPr>
          <a:xfrm>
            <a:off x="0" y="0"/>
            <a:ext cx="12192000" cy="6858000"/>
            <a:chOff x="0" y="0"/>
            <a:chExt cx="12192000" cy="6858000"/>
          </a:xfrm>
        </p:grpSpPr>
        <p:cxnSp>
          <p:nvCxnSpPr>
            <p:cNvPr id="14" name="Straight Connector 13">
              <a:extLst>
                <a:ext uri="{FF2B5EF4-FFF2-40B4-BE49-F238E27FC236}">
                  <a16:creationId xmlns:a16="http://schemas.microsoft.com/office/drawing/2014/main" id="{2373FE2D-3EDB-E86D-533A-8BCF16CA1DC9}"/>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6D48E0-7B95-D996-05E1-4AB3679FE980}"/>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D34DECB-D948-24DE-C4B3-A6FBFA006FA6}"/>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01CD53-FA03-A594-9E51-23959A5C70E5}"/>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4B3295-C918-CBA8-8DBA-D9E697C3914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CEB4EA-2FB6-BA55-04F9-BC416D6CE29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5336DF-D3BF-E2E9-3C8D-26EE96334360}"/>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9731FD-4694-FF71-8563-B34381D6E8AF}"/>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4075B-4F9C-210C-7C05-970B50DDF8C2}"/>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F483B9A-A9C6-46E8-A9F5-8FF10432419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CAB2BA2-3865-7642-496D-FB0CC0E80EA6}"/>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D9BC41-7A64-FACE-1950-126A50E2209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8CBA595-82A6-24EE-0432-176D67491DBA}"/>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21DC78-726B-7808-12F7-183C96D0C5DD}"/>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102F36-D557-EF98-0BF7-2ADC193EB163}"/>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4AD6DE-9DF4-E5A4-C141-4FF075D8ED6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A3BD2F8-E5CB-1704-EF06-94A0191B3EF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DCF3BE-D05D-AF0F-6F46-F4B83B3D233F}"/>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2A07DBA-D31B-6653-924E-6128CA135BD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F07A00-1A12-08F4-E3AF-91A15101C7C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184391-F0E1-BCF2-A6AE-466A7B1A48C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64E505E-0D1C-1120-06D1-EC87D37A6DF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2D7968-09B8-564B-23D1-BC17A4327FD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06CE3D-D59C-1E40-922D-B6B2D7CD463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16A78AC-BB29-ABEE-25AE-66548F74C83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3AF792-4819-76E8-5178-595F8081BD1B}"/>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DE80AE-D020-2480-509A-F28C0E6CC6F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3EB251-FAAB-DCC9-BADC-2740F3B675C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883D070-BA9F-5092-1CCE-13FE6918FD3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21DE21-DA69-4D25-2EAE-6193ABB51A3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0F922B-A936-DC37-8969-7A6A8FE23FF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D684440-1B2C-643F-BF3B-DFB1058CA79B}"/>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661CEE-D8FF-4C03-2C15-5B30CC110B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AEE1DB-0C3C-37CA-B960-098A901B530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64 square" hidden="1">
            <a:extLst>
              <a:ext uri="{FF2B5EF4-FFF2-40B4-BE49-F238E27FC236}">
                <a16:creationId xmlns:a16="http://schemas.microsoft.com/office/drawing/2014/main" id="{7EB44956-17F4-FF19-AACE-407D378ADB9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32 square" hidden="1">
            <a:extLst>
              <a:ext uri="{FF2B5EF4-FFF2-40B4-BE49-F238E27FC236}">
                <a16:creationId xmlns:a16="http://schemas.microsoft.com/office/drawing/2014/main" id="{A2970ABA-6FCF-3107-EE58-EFF5E317FAD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4" name="Slide Number Placeholder 5">
            <a:extLst>
              <a:ext uri="{FF2B5EF4-FFF2-40B4-BE49-F238E27FC236}">
                <a16:creationId xmlns:a16="http://schemas.microsoft.com/office/drawing/2014/main" id="{0E931A6B-8470-4657-CCE0-93330F95959A}"/>
              </a:ext>
            </a:extLst>
          </p:cNvPr>
          <p:cNvSpPr>
            <a:spLocks/>
          </p:cNvSpPr>
          <p:nvPr userDrawn="1"/>
        </p:nvSpPr>
        <p:spPr>
          <a:xfrm>
            <a:off x="9144000" y="6256338"/>
            <a:ext cx="2743200" cy="365125"/>
          </a:xfrm>
          <a:prstGeom prst="rect">
            <a:avLst/>
          </a:prstGeom>
        </p:spPr>
        <p:txBody>
          <a:bodyPr vert="horz" lIns="91440" tIns="45720" rIns="91440" bIns="45720" rtlCol="0" anchor="ctr"/>
          <a:lstStyle>
            <a:defPPr>
              <a:defRPr lang="en-US"/>
            </a:defPPr>
            <a:lvl1pPr marL="0" algn="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1007A864-66EC-47E6-B512-E40FE6DF6163}" type="slidenum">
              <a:rPr lang="en-US" smtClean="0"/>
              <a:pPr/>
              <a:t>‹#›</a:t>
            </a:fld>
            <a:endParaRPr lang="en-US"/>
          </a:p>
        </p:txBody>
      </p:sp>
    </p:spTree>
    <p:extLst>
      <p:ext uri="{BB962C8B-B14F-4D97-AF65-F5344CB8AC3E}">
        <p14:creationId xmlns:p14="http://schemas.microsoft.com/office/powerpoint/2010/main" val="1023520144"/>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Lst>
  <p:transition>
    <p:fade/>
  </p:transition>
  <p:hf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4041"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44041" y="1817560"/>
            <a:ext cx="11303917"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9AB766EB-3DC7-CDA0-A2D5-1726297FCE6C}"/>
              </a:ext>
            </a:extLst>
          </p:cNvPr>
          <p:cNvPicPr>
            <a:picLocks noChangeAspect="1"/>
          </p:cNvPicPr>
          <p:nvPr/>
        </p:nvPicPr>
        <p:blipFill rotWithShape="1">
          <a:blip r:embed="rId27"/>
          <a:srcRect l="20861" t="22261" r="20861" b="20731"/>
          <a:stretch/>
        </p:blipFill>
        <p:spPr>
          <a:xfrm>
            <a:off x="11101815" y="6302349"/>
            <a:ext cx="342818" cy="291044"/>
          </a:xfrm>
          <a:prstGeom prst="rect">
            <a:avLst/>
          </a:prstGeom>
        </p:spPr>
      </p:pic>
      <p:sp>
        <p:nvSpPr>
          <p:cNvPr id="9" name="Text Box 3">
            <a:extLst>
              <a:ext uri="{FF2B5EF4-FFF2-40B4-BE49-F238E27FC236}">
                <a16:creationId xmlns:a16="http://schemas.microsoft.com/office/drawing/2014/main" id="{42F695E8-6AC2-BFF0-6C4D-B0582704B0ED}"/>
              </a:ext>
            </a:extLst>
          </p:cNvPr>
          <p:cNvSpPr txBox="1">
            <a:spLocks noChangeArrowheads="1"/>
          </p:cNvSpPr>
          <p:nvPr/>
        </p:nvSpPr>
        <p:spPr bwMode="blackWhite">
          <a:xfrm>
            <a:off x="1904902" y="6342252"/>
            <a:ext cx="2689275" cy="211239"/>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spAutoFit/>
          </a:bodyPr>
          <a:lstStyle/>
          <a:p>
            <a:pPr algn="l" defTabSz="913924" eaLnBrk="0" hangingPunct="0"/>
            <a:r>
              <a:rPr lang="en-US" sz="686" b="0" i="0">
                <a:solidFill>
                  <a:schemeClr val="tx1">
                    <a:lumMod val="50000"/>
                    <a:lumOff val="50000"/>
                  </a:schemeClr>
                </a:solidFill>
                <a:latin typeface="Segoe UI" panose="020B0502040204020203" pitchFamily="34" charset="0"/>
                <a:cs typeface="Segoe UI" panose="020B0502040204020203" pitchFamily="34" charset="0"/>
              </a:rPr>
              <a:t>Microsoft Confidential and Proprietary </a:t>
            </a:r>
            <a:br>
              <a:rPr lang="en-US" sz="686" b="0" i="0">
                <a:solidFill>
                  <a:schemeClr val="tx1">
                    <a:lumMod val="50000"/>
                    <a:lumOff val="50000"/>
                  </a:schemeClr>
                </a:solidFill>
                <a:latin typeface="Segoe UI" panose="020B0502040204020203" pitchFamily="34" charset="0"/>
                <a:cs typeface="Segoe UI" panose="020B0502040204020203" pitchFamily="34" charset="0"/>
              </a:rPr>
            </a:br>
            <a:r>
              <a:rPr lang="en-US" sz="686" b="0" i="0">
                <a:solidFill>
                  <a:schemeClr val="tx1">
                    <a:lumMod val="50000"/>
                    <a:lumOff val="50000"/>
                  </a:schemeClr>
                </a:solidFill>
                <a:latin typeface="Segoe UI" panose="020B0502040204020203" pitchFamily="34" charset="0"/>
                <a:cs typeface="Segoe UI" panose="020B0502040204020203" pitchFamily="34" charset="0"/>
              </a:rPr>
              <a:t>© Copyright Microsoft Corporation. All rights reserved.</a:t>
            </a:r>
          </a:p>
        </p:txBody>
      </p:sp>
      <p:pic>
        <p:nvPicPr>
          <p:cNvPr id="11" name="Picture 10" descr="Graphical user interface&#10;&#10;Description automatically generated">
            <a:extLst>
              <a:ext uri="{FF2B5EF4-FFF2-40B4-BE49-F238E27FC236}">
                <a16:creationId xmlns:a16="http://schemas.microsoft.com/office/drawing/2014/main" id="{91F5836C-BB7F-9630-3A0F-5CB359472659}"/>
              </a:ext>
            </a:extLst>
          </p:cNvPr>
          <p:cNvPicPr>
            <a:picLocks noChangeAspect="1"/>
          </p:cNvPicPr>
          <p:nvPr/>
        </p:nvPicPr>
        <p:blipFill rotWithShape="1">
          <a:blip r:embed="rId28"/>
          <a:srcRect l="9933" t="28605" r="9493" b="30837"/>
          <a:stretch/>
        </p:blipFill>
        <p:spPr>
          <a:xfrm>
            <a:off x="538891" y="6358440"/>
            <a:ext cx="1077438" cy="178863"/>
          </a:xfrm>
          <a:prstGeom prst="rect">
            <a:avLst/>
          </a:prstGeom>
        </p:spPr>
      </p:pic>
      <p:sp>
        <p:nvSpPr>
          <p:cNvPr id="13" name="TextBox 12">
            <a:extLst>
              <a:ext uri="{FF2B5EF4-FFF2-40B4-BE49-F238E27FC236}">
                <a16:creationId xmlns:a16="http://schemas.microsoft.com/office/drawing/2014/main" id="{91247813-12F7-397F-8746-D3EF1F9007E4}"/>
              </a:ext>
            </a:extLst>
          </p:cNvPr>
          <p:cNvSpPr txBox="1"/>
          <p:nvPr/>
        </p:nvSpPr>
        <p:spPr>
          <a:xfrm>
            <a:off x="3712693" y="6312075"/>
            <a:ext cx="4526945" cy="271592"/>
          </a:xfrm>
          <a:prstGeom prst="rect">
            <a:avLst/>
          </a:prstGeom>
          <a:noFill/>
        </p:spPr>
        <p:txBody>
          <a:bodyPr wrap="square" rtlCol="0">
            <a:spAutoFit/>
          </a:bodyPr>
          <a:lstStyle/>
          <a:p>
            <a:pPr algn="ctr"/>
            <a:r>
              <a:rPr lang="en-US" sz="1176" b="1" i="0">
                <a:solidFill>
                  <a:schemeClr val="tx1"/>
                </a:solidFill>
                <a:latin typeface="Segoe UI Semibold" panose="020B0502040204020203" pitchFamily="34" charset="0"/>
                <a:cs typeface="Segoe UI Semibold" panose="020B0502040204020203" pitchFamily="34" charset="0"/>
              </a:rPr>
              <a:t>CSCP</a:t>
            </a:r>
          </a:p>
        </p:txBody>
      </p:sp>
      <p:graphicFrame>
        <p:nvGraphicFramePr>
          <p:cNvPr id="3" name="Object 2" hidden="1">
            <a:extLst>
              <a:ext uri="{FF2B5EF4-FFF2-40B4-BE49-F238E27FC236}">
                <a16:creationId xmlns:a16="http://schemas.microsoft.com/office/drawing/2014/main" id="{0B17FC92-BA71-658A-B97C-CBEC656BAC34}"/>
              </a:ext>
            </a:extLst>
          </p:cNvPr>
          <p:cNvGraphicFramePr>
            <a:graphicFrameLocks noChangeAspect="1"/>
          </p:cNvGraphicFramePr>
          <p:nvPr userDrawn="1">
            <p:custDataLst>
              <p:tags r:id="rId24"/>
            </p:custDataLst>
            <p:extLst>
              <p:ext uri="{D42A27DB-BD31-4B8C-83A1-F6EECF244321}">
                <p14:modId xmlns:p14="http://schemas.microsoft.com/office/powerpoint/2010/main" val="42021905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9" imgW="501" imgH="501" progId="TCLayout.ActiveDocument.1">
                  <p:embed/>
                </p:oleObj>
              </mc:Choice>
              <mc:Fallback>
                <p:oleObj name="think-cell Slide" r:id="rId29" imgW="501" imgH="501" progId="TCLayout.ActiveDocument.1">
                  <p:embed/>
                  <p:pic>
                    <p:nvPicPr>
                      <p:cNvPr id="3" name="Object 2" hidden="1">
                        <a:extLst>
                          <a:ext uri="{FF2B5EF4-FFF2-40B4-BE49-F238E27FC236}">
                            <a16:creationId xmlns:a16="http://schemas.microsoft.com/office/drawing/2014/main" id="{0B17FC92-BA71-658A-B97C-CBEC656BAC34}"/>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C0CA5D2-F0FC-8ACF-A0A1-54A2E2AFE459}"/>
              </a:ext>
            </a:extLst>
          </p:cNvPr>
          <p:cNvSpPr/>
          <p:nvPr userDrawn="1">
            <p:custDataLst>
              <p:tags r:id="rId25"/>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2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grpSp>
        <p:nvGrpSpPr>
          <p:cNvPr id="12" name="GRID" hidden="1">
            <a:extLst>
              <a:ext uri="{FF2B5EF4-FFF2-40B4-BE49-F238E27FC236}">
                <a16:creationId xmlns:a16="http://schemas.microsoft.com/office/drawing/2014/main" id="{9D8072CA-039C-1126-A661-478A24460FAB}"/>
              </a:ext>
            </a:extLst>
          </p:cNvPr>
          <p:cNvGrpSpPr/>
          <p:nvPr userDrawn="1"/>
        </p:nvGrpSpPr>
        <p:grpSpPr>
          <a:xfrm>
            <a:off x="0" y="0"/>
            <a:ext cx="12192000" cy="6858000"/>
            <a:chOff x="0" y="0"/>
            <a:chExt cx="12192000" cy="6858000"/>
          </a:xfrm>
        </p:grpSpPr>
        <p:cxnSp>
          <p:nvCxnSpPr>
            <p:cNvPr id="14" name="Straight Connector 13">
              <a:extLst>
                <a:ext uri="{FF2B5EF4-FFF2-40B4-BE49-F238E27FC236}">
                  <a16:creationId xmlns:a16="http://schemas.microsoft.com/office/drawing/2014/main" id="{2373FE2D-3EDB-E86D-533A-8BCF16CA1DC9}"/>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6D48E0-7B95-D996-05E1-4AB3679FE980}"/>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D34DECB-D948-24DE-C4B3-A6FBFA006FA6}"/>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01CD53-FA03-A594-9E51-23959A5C70E5}"/>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4B3295-C918-CBA8-8DBA-D9E697C3914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CEB4EA-2FB6-BA55-04F9-BC416D6CE29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5336DF-D3BF-E2E9-3C8D-26EE96334360}"/>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9731FD-4694-FF71-8563-B34381D6E8AF}"/>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24075B-4F9C-210C-7C05-970B50DDF8C2}"/>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F483B9A-A9C6-46E8-A9F5-8FF10432419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CAB2BA2-3865-7642-496D-FB0CC0E80EA6}"/>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D9BC41-7A64-FACE-1950-126A50E2209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8CBA595-82A6-24EE-0432-176D67491DBA}"/>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21DC78-726B-7808-12F7-183C96D0C5DD}"/>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102F36-D557-EF98-0BF7-2ADC193EB163}"/>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4AD6DE-9DF4-E5A4-C141-4FF075D8ED6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A3BD2F8-E5CB-1704-EF06-94A0191B3EF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DCF3BE-D05D-AF0F-6F46-F4B83B3D233F}"/>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2A07DBA-D31B-6653-924E-6128CA135BD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F07A00-1A12-08F4-E3AF-91A15101C7C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184391-F0E1-BCF2-A6AE-466A7B1A48C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64E505E-0D1C-1120-06D1-EC87D37A6DF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2D7968-09B8-564B-23D1-BC17A4327FD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06CE3D-D59C-1E40-922D-B6B2D7CD463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16A78AC-BB29-ABEE-25AE-66548F74C83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3AF792-4819-76E8-5178-595F8081BD1B}"/>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DE80AE-D020-2480-509A-F28C0E6CC6F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3EB251-FAAB-DCC9-BADC-2740F3B675C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883D070-BA9F-5092-1CCE-13FE6918FD3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21DE21-DA69-4D25-2EAE-6193ABB51A3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A0F922B-A936-DC37-8969-7A6A8FE23FF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D684440-1B2C-643F-BF3B-DFB1058CA79B}"/>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661CEE-D8FF-4C03-2C15-5B30CC110B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AEE1DB-0C3C-37CA-B960-098A901B530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64 square" hidden="1">
            <a:extLst>
              <a:ext uri="{FF2B5EF4-FFF2-40B4-BE49-F238E27FC236}">
                <a16:creationId xmlns:a16="http://schemas.microsoft.com/office/drawing/2014/main" id="{7EB44956-17F4-FF19-AACE-407D378ADB9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32 square" hidden="1">
            <a:extLst>
              <a:ext uri="{FF2B5EF4-FFF2-40B4-BE49-F238E27FC236}">
                <a16:creationId xmlns:a16="http://schemas.microsoft.com/office/drawing/2014/main" id="{A2970ABA-6FCF-3107-EE58-EFF5E317FAD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4" name="Slide Number Placeholder 5">
            <a:extLst>
              <a:ext uri="{FF2B5EF4-FFF2-40B4-BE49-F238E27FC236}">
                <a16:creationId xmlns:a16="http://schemas.microsoft.com/office/drawing/2014/main" id="{0E931A6B-8470-4657-CCE0-93330F95959A}"/>
              </a:ext>
            </a:extLst>
          </p:cNvPr>
          <p:cNvSpPr>
            <a:spLocks/>
          </p:cNvSpPr>
          <p:nvPr userDrawn="1"/>
        </p:nvSpPr>
        <p:spPr>
          <a:xfrm>
            <a:off x="9144000" y="6256338"/>
            <a:ext cx="2743200" cy="365125"/>
          </a:xfrm>
          <a:prstGeom prst="rect">
            <a:avLst/>
          </a:prstGeom>
        </p:spPr>
        <p:txBody>
          <a:bodyPr vert="horz" lIns="91440" tIns="45720" rIns="91440" bIns="45720" rtlCol="0" anchor="ctr"/>
          <a:lstStyle>
            <a:defPPr>
              <a:defRPr lang="en-US"/>
            </a:defPPr>
            <a:lvl1pPr marL="0" algn="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1007A864-66EC-47E6-B512-E40FE6DF6163}" type="slidenum">
              <a:rPr lang="en-US" smtClean="0"/>
              <a:pPr/>
              <a:t>‹#›</a:t>
            </a:fld>
            <a:endParaRPr lang="en-US"/>
          </a:p>
        </p:txBody>
      </p:sp>
      <p:sp>
        <p:nvSpPr>
          <p:cNvPr id="10" name="TextBox 9">
            <a:extLst>
              <a:ext uri="{FF2B5EF4-FFF2-40B4-BE49-F238E27FC236}">
                <a16:creationId xmlns:a16="http://schemas.microsoft.com/office/drawing/2014/main" id="{5429ED9B-FE9B-53C6-25EA-49ED53E28F5F}"/>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056763561"/>
      </p:ext>
    </p:extLst>
  </p:cSld>
  <p:clrMap bg1="lt1" tx1="dk1" bg2="lt2" tx2="dk2" accent1="accent1" accent2="accent2" accent3="accent3" accent4="accent4" accent5="accent5" accent6="accent6" hlink="hlink" folHlink="folHlink"/>
  <p:sldLayoutIdLst>
    <p:sldLayoutId id="2147485422" r:id="rId1"/>
    <p:sldLayoutId id="2147485423" r:id="rId2"/>
    <p:sldLayoutId id="2147485424" r:id="rId3"/>
    <p:sldLayoutId id="2147485425" r:id="rId4"/>
    <p:sldLayoutId id="2147485426" r:id="rId5"/>
    <p:sldLayoutId id="2147485427" r:id="rId6"/>
    <p:sldLayoutId id="2147485428" r:id="rId7"/>
    <p:sldLayoutId id="2147485429" r:id="rId8"/>
    <p:sldLayoutId id="2147485430" r:id="rId9"/>
    <p:sldLayoutId id="2147485431" r:id="rId10"/>
    <p:sldLayoutId id="2147485432" r:id="rId11"/>
    <p:sldLayoutId id="2147485433" r:id="rId12"/>
    <p:sldLayoutId id="2147485434" r:id="rId13"/>
    <p:sldLayoutId id="2147485435" r:id="rId14"/>
    <p:sldLayoutId id="2147485436" r:id="rId15"/>
    <p:sldLayoutId id="2147485437" r:id="rId16"/>
    <p:sldLayoutId id="2147485438" r:id="rId17"/>
    <p:sldLayoutId id="2147485439" r:id="rId18"/>
    <p:sldLayoutId id="2147485440" r:id="rId19"/>
    <p:sldLayoutId id="2147485441" r:id="rId20"/>
    <p:sldLayoutId id="2147485442" r:id="rId21"/>
    <p:sldLayoutId id="2147485444" r:id="rId22"/>
  </p:sldLayoutIdLst>
  <p:transition>
    <p:fade/>
  </p:transition>
  <p:hf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159185611"/>
      </p:ext>
    </p:extLst>
  </p:cSld>
  <p:clrMap bg1="lt1" tx1="dk1" bg2="lt2" tx2="dk2" accent1="accent1" accent2="accent2" accent3="accent3" accent4="accent4" accent5="accent5" accent6="accent6" hlink="hlink" folHlink="folHlink"/>
  <p:sldLayoutIdLst>
    <p:sldLayoutId id="2147485447" r:id="rId1"/>
    <p:sldLayoutId id="2147485448" r:id="rId2"/>
    <p:sldLayoutId id="2147485449" r:id="rId3"/>
    <p:sldLayoutId id="2147485450" r:id="rId4"/>
    <p:sldLayoutId id="2147485451" r:id="rId5"/>
    <p:sldLayoutId id="2147485452" r:id="rId6"/>
    <p:sldLayoutId id="2147485453" r:id="rId7"/>
    <p:sldLayoutId id="2147485454" r:id="rId8"/>
    <p:sldLayoutId id="2147485455" r:id="rId9"/>
    <p:sldLayoutId id="2147485456" r:id="rId10"/>
    <p:sldLayoutId id="2147485457" r:id="rId11"/>
    <p:sldLayoutId id="2147485458" r:id="rId12"/>
    <p:sldLayoutId id="2147485459" r:id="rId13"/>
    <p:sldLayoutId id="2147485460" r:id="rId14"/>
    <p:sldLayoutId id="2147485461" r:id="rId15"/>
    <p:sldLayoutId id="2147485462" r:id="rId16"/>
    <p:sldLayoutId id="2147485463" r:id="rId17"/>
    <p:sldLayoutId id="2147485464" r:id="rId18"/>
    <p:sldLayoutId id="2147485465" r:id="rId19"/>
    <p:sldLayoutId id="2147485466" r:id="rId20"/>
    <p:sldLayoutId id="2147485467" r:id="rId21"/>
    <p:sldLayoutId id="2147485468" r:id="rId22"/>
    <p:sldLayoutId id="2147485469" r:id="rId23"/>
    <p:sldLayoutId id="2147485470" r:id="rId24"/>
    <p:sldLayoutId id="2147485471" r:id="rId25"/>
    <p:sldLayoutId id="2147485472" r:id="rId26"/>
    <p:sldLayoutId id="2147485473" r:id="rId27"/>
    <p:sldLayoutId id="2147485474" r:id="rId28"/>
    <p:sldLayoutId id="2147485475" r:id="rId29"/>
    <p:sldLayoutId id="2147485476" r:id="rId30"/>
    <p:sldLayoutId id="2147485477" r:id="rId3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5">
            <a:extLst>
              <a:ext uri="{96DAC541-7B7A-43D3-8B79-37D633B846F1}">
                <asvg:svgBlip xmlns:asvg="http://schemas.microsoft.com/office/drawing/2016/SVG/main" r:embed="rId7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07025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4" r:id="rId7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192834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861468923"/>
      </p:ext>
    </p:extLst>
  </p:cSld>
  <p:clrMap bg1="lt1" tx1="dk1" bg2="lt2" tx2="dk2" accent1="accent1" accent2="accent2" accent3="accent3" accent4="accent4" accent5="accent5" accent6="accent6" hlink="hlink" folHlink="folHlink"/>
  <p:sldLayoutIdLst>
    <p:sldLayoutId id="2147485497" r:id="rId1"/>
    <p:sldLayoutId id="2147485498" r:id="rId2"/>
    <p:sldLayoutId id="2147485499" r:id="rId3"/>
    <p:sldLayoutId id="2147485500" r:id="rId4"/>
    <p:sldLayoutId id="2147485501" r:id="rId5"/>
    <p:sldLayoutId id="2147485502" r:id="rId6"/>
    <p:sldLayoutId id="2147485503" r:id="rId7"/>
    <p:sldLayoutId id="2147485504" r:id="rId8"/>
    <p:sldLayoutId id="2147485505" r:id="rId9"/>
    <p:sldLayoutId id="2147485506" r:id="rId10"/>
    <p:sldLayoutId id="2147485507" r:id="rId11"/>
    <p:sldLayoutId id="2147485508" r:id="rId12"/>
    <p:sldLayoutId id="2147485509" r:id="rId13"/>
    <p:sldLayoutId id="2147485510" r:id="rId14"/>
    <p:sldLayoutId id="2147485511" r:id="rId15"/>
    <p:sldLayoutId id="2147485512" r:id="rId16"/>
    <p:sldLayoutId id="2147485513" r:id="rId17"/>
    <p:sldLayoutId id="2147485514" r:id="rId18"/>
    <p:sldLayoutId id="2147485515" r:id="rId19"/>
    <p:sldLayoutId id="2147485516" r:id="rId20"/>
    <p:sldLayoutId id="2147485517" r:id="rId21"/>
    <p:sldLayoutId id="2147485518" r:id="rId22"/>
    <p:sldLayoutId id="2147485519" r:id="rId23"/>
    <p:sldLayoutId id="2147485520" r:id="rId24"/>
    <p:sldLayoutId id="2147485521" r:id="rId25"/>
    <p:sldLayoutId id="2147485522" r:id="rId26"/>
    <p:sldLayoutId id="2147485523" r:id="rId27"/>
    <p:sldLayoutId id="2147485524" r:id="rId28"/>
    <p:sldLayoutId id="2147485525" r:id="rId29"/>
    <p:sldLayoutId id="2147485526" r:id="rId30"/>
    <p:sldLayoutId id="2147485527" r:id="rId31"/>
  </p:sldLayoutIdLst>
  <p:transition>
    <p:fade/>
  </p:transition>
  <p:hf hdr="0" dt="0"/>
  <p:txStyles>
    <p:titleStyle>
      <a:lvl1pPr algn="l" defTabSz="866135" rtl="0" eaLnBrk="1" latinLnBrk="0" hangingPunct="1">
        <a:lnSpc>
          <a:spcPct val="90000"/>
        </a:lnSpc>
        <a:spcBef>
          <a:spcPct val="0"/>
        </a:spcBef>
        <a:buNone/>
        <a:defRPr lang="en-US" sz="2600" b="0" kern="1200" cap="none" spc="-46" baseline="0" dirty="0" smtClean="0">
          <a:ln w="3175">
            <a:noFill/>
          </a:ln>
          <a:solidFill>
            <a:srgbClr val="000000"/>
          </a:solidFill>
          <a:effectLst/>
          <a:latin typeface="+mj-lt"/>
          <a:ea typeface="+mn-ea"/>
          <a:cs typeface="Segoe UI" pitchFamily="34" charset="0"/>
        </a:defRPr>
      </a:lvl1pPr>
    </p:titleStyle>
    <p:bodyStyle>
      <a:lvl1pPr marL="0" marR="0" indent="0" algn="l" defTabSz="866135" rtl="0" eaLnBrk="1" fontAlgn="auto" latinLnBrk="0" hangingPunct="1">
        <a:lnSpc>
          <a:spcPct val="100000"/>
        </a:lnSpc>
        <a:spcBef>
          <a:spcPts val="0"/>
        </a:spcBef>
        <a:spcAft>
          <a:spcPts val="0"/>
        </a:spcAft>
        <a:buClrTx/>
        <a:buSzPct val="90000"/>
        <a:buFont typeface="Wingdings" panose="05000000000000000000" pitchFamily="2" charset="2"/>
        <a:buNone/>
        <a:tabLst/>
        <a:defRPr sz="2229" kern="1200" spc="-46" baseline="0">
          <a:solidFill>
            <a:srgbClr val="000000"/>
          </a:solidFill>
          <a:latin typeface="+mj-lt"/>
          <a:ea typeface="+mn-ea"/>
          <a:cs typeface="+mn-cs"/>
        </a:defRPr>
      </a:lvl1pPr>
      <a:lvl2pPr marL="0" marR="0" indent="0" algn="l" defTabSz="866135" rtl="0" eaLnBrk="1" fontAlgn="auto" latinLnBrk="0" hangingPunct="1">
        <a:lnSpc>
          <a:spcPct val="100000"/>
        </a:lnSpc>
        <a:spcBef>
          <a:spcPts val="0"/>
        </a:spcBef>
        <a:spcAft>
          <a:spcPts val="0"/>
        </a:spcAft>
        <a:buClrTx/>
        <a:buSzPct val="90000"/>
        <a:buFontTx/>
        <a:buNone/>
        <a:tabLst/>
        <a:defRPr sz="1857" kern="1200" spc="0" baseline="0">
          <a:solidFill>
            <a:srgbClr val="000000"/>
          </a:solidFill>
          <a:latin typeface="+mn-lt"/>
          <a:ea typeface="+mn-ea"/>
          <a:cs typeface="+mn-cs"/>
        </a:defRPr>
      </a:lvl2pPr>
      <a:lvl3pPr marL="0" marR="0" indent="0" algn="l" defTabSz="866135" rtl="0" eaLnBrk="1" fontAlgn="auto" latinLnBrk="0" hangingPunct="1">
        <a:lnSpc>
          <a:spcPct val="100000"/>
        </a:lnSpc>
        <a:spcBef>
          <a:spcPts val="0"/>
        </a:spcBef>
        <a:spcAft>
          <a:spcPts val="0"/>
        </a:spcAft>
        <a:buClrTx/>
        <a:buSzPct val="90000"/>
        <a:buFont typeface="Wingdings" panose="05000000000000000000" pitchFamily="2" charset="2"/>
        <a:buNone/>
        <a:tabLst/>
        <a:defRPr sz="1300" kern="1200" spc="0" baseline="0">
          <a:solidFill>
            <a:schemeClr val="tx2"/>
          </a:solidFill>
          <a:latin typeface="+mj-lt"/>
          <a:ea typeface="+mn-ea"/>
          <a:cs typeface="+mn-cs"/>
        </a:defRPr>
      </a:lvl3pPr>
      <a:lvl4pPr marL="0" marR="0" indent="0" algn="l" defTabSz="866135" rtl="0" eaLnBrk="1" fontAlgn="auto" latinLnBrk="0" hangingPunct="1">
        <a:lnSpc>
          <a:spcPct val="100000"/>
        </a:lnSpc>
        <a:spcBef>
          <a:spcPts val="0"/>
        </a:spcBef>
        <a:spcAft>
          <a:spcPts val="0"/>
        </a:spcAft>
        <a:buClrTx/>
        <a:buSzPct val="90000"/>
        <a:buFont typeface="Wingdings" panose="05000000000000000000" pitchFamily="2" charset="2"/>
        <a:buNone/>
        <a:tabLst/>
        <a:defRPr sz="1300" kern="1200" spc="0" baseline="0">
          <a:solidFill>
            <a:srgbClr val="000000"/>
          </a:solidFill>
          <a:latin typeface="+mn-lt"/>
          <a:ea typeface="+mn-ea"/>
          <a:cs typeface="+mn-cs"/>
        </a:defRPr>
      </a:lvl4pPr>
      <a:lvl5pPr marL="0" marR="0" indent="0" algn="l" defTabSz="866135" rtl="0" eaLnBrk="1" fontAlgn="auto" latinLnBrk="0" hangingPunct="1">
        <a:lnSpc>
          <a:spcPct val="100000"/>
        </a:lnSpc>
        <a:spcBef>
          <a:spcPts val="0"/>
        </a:spcBef>
        <a:spcAft>
          <a:spcPts val="0"/>
        </a:spcAft>
        <a:buClrTx/>
        <a:buSzPct val="90000"/>
        <a:buFont typeface="Wingdings" panose="05000000000000000000" pitchFamily="2" charset="2"/>
        <a:buNone/>
        <a:tabLst/>
        <a:defRPr sz="929" b="1" kern="1200" spc="0" baseline="0">
          <a:solidFill>
            <a:srgbClr val="000000"/>
          </a:solidFill>
          <a:latin typeface="+mn-lt"/>
          <a:ea typeface="+mn-ea"/>
          <a:cs typeface="+mn-cs"/>
        </a:defRPr>
      </a:lvl5pPr>
      <a:lvl6pPr marL="2165335" indent="0" algn="l" defTabSz="866135" rtl="0" eaLnBrk="1" latinLnBrk="0" hangingPunct="1">
        <a:spcBef>
          <a:spcPct val="20000"/>
        </a:spcBef>
        <a:buFont typeface="Arial" pitchFamily="34" charset="0"/>
        <a:buNone/>
        <a:defRPr sz="1857" kern="1200">
          <a:solidFill>
            <a:schemeClr val="tx1"/>
          </a:solidFill>
          <a:latin typeface="+mn-lt"/>
          <a:ea typeface="+mn-ea"/>
          <a:cs typeface="+mn-cs"/>
        </a:defRPr>
      </a:lvl6pPr>
      <a:lvl7pPr marL="0" indent="0" algn="l" defTabSz="866135" rtl="0" eaLnBrk="1" latinLnBrk="0" hangingPunct="1">
        <a:lnSpc>
          <a:spcPct val="100000"/>
        </a:lnSpc>
        <a:spcBef>
          <a:spcPts val="0"/>
        </a:spcBef>
        <a:spcAft>
          <a:spcPts val="0"/>
        </a:spcAft>
        <a:buFont typeface="Arial" pitchFamily="34" charset="0"/>
        <a:buNone/>
        <a:defRPr sz="929" kern="1200">
          <a:solidFill>
            <a:srgbClr val="000000"/>
          </a:solidFill>
          <a:latin typeface="+mn-lt"/>
          <a:ea typeface="+mn-ea"/>
          <a:cs typeface="+mn-cs"/>
        </a:defRPr>
      </a:lvl7pPr>
      <a:lvl8pPr marL="3248005" indent="-216534" algn="l" defTabSz="866135" rtl="0" eaLnBrk="1" latinLnBrk="0" hangingPunct="1">
        <a:spcBef>
          <a:spcPct val="20000"/>
        </a:spcBef>
        <a:buFont typeface="Arial" pitchFamily="34" charset="0"/>
        <a:buChar char="•"/>
        <a:defRPr sz="1857" kern="1200">
          <a:solidFill>
            <a:schemeClr val="tx1"/>
          </a:solidFill>
          <a:latin typeface="+mn-lt"/>
          <a:ea typeface="+mn-ea"/>
          <a:cs typeface="+mn-cs"/>
        </a:defRPr>
      </a:lvl8pPr>
      <a:lvl9pPr marL="3681073" indent="-216534" algn="l" defTabSz="866135" rtl="0" eaLnBrk="1" latinLnBrk="0" hangingPunct="1">
        <a:spcBef>
          <a:spcPct val="20000"/>
        </a:spcBef>
        <a:buFont typeface="Arial" pitchFamily="34" charset="0"/>
        <a:buChar char="•"/>
        <a:defRPr sz="1857" kern="1200">
          <a:solidFill>
            <a:schemeClr val="tx1"/>
          </a:solidFill>
          <a:latin typeface="+mn-lt"/>
          <a:ea typeface="+mn-ea"/>
          <a:cs typeface="+mn-cs"/>
        </a:defRPr>
      </a:lvl9pPr>
    </p:bodyStyle>
    <p:otherStyle>
      <a:defPPr>
        <a:defRPr lang="en-US"/>
      </a:defPPr>
      <a:lvl1pPr marL="0" algn="l" defTabSz="866135" rtl="0" eaLnBrk="1" latinLnBrk="0" hangingPunct="1">
        <a:defRPr sz="1672" kern="1200">
          <a:solidFill>
            <a:schemeClr val="tx1"/>
          </a:solidFill>
          <a:latin typeface="+mn-lt"/>
          <a:ea typeface="+mn-ea"/>
          <a:cs typeface="+mn-cs"/>
        </a:defRPr>
      </a:lvl1pPr>
      <a:lvl2pPr marL="433066" algn="l" defTabSz="866135" rtl="0" eaLnBrk="1" latinLnBrk="0" hangingPunct="1">
        <a:defRPr sz="1672" kern="1200">
          <a:solidFill>
            <a:schemeClr val="tx1"/>
          </a:solidFill>
          <a:latin typeface="+mn-lt"/>
          <a:ea typeface="+mn-ea"/>
          <a:cs typeface="+mn-cs"/>
        </a:defRPr>
      </a:lvl2pPr>
      <a:lvl3pPr marL="866135" algn="l" defTabSz="866135" rtl="0" eaLnBrk="1" latinLnBrk="0" hangingPunct="1">
        <a:defRPr sz="1672" kern="1200">
          <a:solidFill>
            <a:schemeClr val="tx1"/>
          </a:solidFill>
          <a:latin typeface="+mn-lt"/>
          <a:ea typeface="+mn-ea"/>
          <a:cs typeface="+mn-cs"/>
        </a:defRPr>
      </a:lvl3pPr>
      <a:lvl4pPr marL="1299201" algn="l" defTabSz="866135" rtl="0" eaLnBrk="1" latinLnBrk="0" hangingPunct="1">
        <a:defRPr sz="1672" kern="1200">
          <a:solidFill>
            <a:schemeClr val="tx1"/>
          </a:solidFill>
          <a:latin typeface="+mn-lt"/>
          <a:ea typeface="+mn-ea"/>
          <a:cs typeface="+mn-cs"/>
        </a:defRPr>
      </a:lvl4pPr>
      <a:lvl5pPr marL="1732269" algn="l" defTabSz="866135" rtl="0" eaLnBrk="1" latinLnBrk="0" hangingPunct="1">
        <a:defRPr sz="1672" kern="1200">
          <a:solidFill>
            <a:schemeClr val="tx1"/>
          </a:solidFill>
          <a:latin typeface="+mn-lt"/>
          <a:ea typeface="+mn-ea"/>
          <a:cs typeface="+mn-cs"/>
        </a:defRPr>
      </a:lvl5pPr>
      <a:lvl6pPr marL="2165336" algn="l" defTabSz="866135" rtl="0" eaLnBrk="1" latinLnBrk="0" hangingPunct="1">
        <a:defRPr sz="1672" kern="1200">
          <a:solidFill>
            <a:schemeClr val="tx1"/>
          </a:solidFill>
          <a:latin typeface="+mn-lt"/>
          <a:ea typeface="+mn-ea"/>
          <a:cs typeface="+mn-cs"/>
        </a:defRPr>
      </a:lvl6pPr>
      <a:lvl7pPr marL="2598404" algn="l" defTabSz="866135" rtl="0" eaLnBrk="1" latinLnBrk="0" hangingPunct="1">
        <a:defRPr sz="1672" kern="1200">
          <a:solidFill>
            <a:schemeClr val="tx1"/>
          </a:solidFill>
          <a:latin typeface="+mn-lt"/>
          <a:ea typeface="+mn-ea"/>
          <a:cs typeface="+mn-cs"/>
        </a:defRPr>
      </a:lvl7pPr>
      <a:lvl8pPr marL="3031470" algn="l" defTabSz="866135" rtl="0" eaLnBrk="1" latinLnBrk="0" hangingPunct="1">
        <a:defRPr sz="1672" kern="1200">
          <a:solidFill>
            <a:schemeClr val="tx1"/>
          </a:solidFill>
          <a:latin typeface="+mn-lt"/>
          <a:ea typeface="+mn-ea"/>
          <a:cs typeface="+mn-cs"/>
        </a:defRPr>
      </a:lvl8pPr>
      <a:lvl9pPr marL="3464539" algn="l" defTabSz="866135" rtl="0" eaLnBrk="1" latinLnBrk="0" hangingPunct="1">
        <a:defRPr sz="1672"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067EC-671A-3AAE-71E5-A1388AB8AE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30B31-C289-3FD5-B3D4-55FDD6299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7025B-F46E-6981-D5A6-BC4BE2832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A698FF-38E5-40EC-B9F4-364ADFF4FF27}" type="datetimeFigureOut">
              <a:rPr lang="en-US" smtClean="0"/>
              <a:t>3/6/2025</a:t>
            </a:fld>
            <a:endParaRPr lang="en-US"/>
          </a:p>
        </p:txBody>
      </p:sp>
      <p:sp>
        <p:nvSpPr>
          <p:cNvPr id="5" name="Footer Placeholder 4">
            <a:extLst>
              <a:ext uri="{FF2B5EF4-FFF2-40B4-BE49-F238E27FC236}">
                <a16:creationId xmlns:a16="http://schemas.microsoft.com/office/drawing/2014/main" id="{0DC3B9F6-77ED-C474-B74F-58AA4EA0CE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BDE79E-5117-241B-BD39-2F3FCA230C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B76FCC-4037-4574-9733-3A930EE2D4B8}" type="slidenum">
              <a:rPr lang="en-US" smtClean="0"/>
              <a:t>‹#›</a:t>
            </a:fld>
            <a:endParaRPr lang="en-US"/>
          </a:p>
        </p:txBody>
      </p:sp>
    </p:spTree>
    <p:extLst>
      <p:ext uri="{BB962C8B-B14F-4D97-AF65-F5344CB8AC3E}">
        <p14:creationId xmlns:p14="http://schemas.microsoft.com/office/powerpoint/2010/main" val="1432268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ka.ms/CAIQ-CMDeck"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s://portal.microsofticm.com/imp/v5/incidents/details/601243283/summary" TargetMode="External"/><Relationship Id="rId13" Type="http://schemas.openxmlformats.org/officeDocument/2006/relationships/hyperlink" Target="https://portal.microsofticm.com/imp/v3/incidents/details/602796551/home" TargetMode="External"/><Relationship Id="rId3" Type="http://schemas.openxmlformats.org/officeDocument/2006/relationships/hyperlink" Target="https://portal.microsofticm.com/imp/v5/incidents/details/602595168/summary" TargetMode="External"/><Relationship Id="rId7" Type="http://schemas.openxmlformats.org/officeDocument/2006/relationships/hyperlink" Target="https://portal.microsofticm.com/imp/v5/incidents/details/603482709/summary" TargetMode="External"/><Relationship Id="rId12" Type="http://schemas.openxmlformats.org/officeDocument/2006/relationships/hyperlink" Target="https://portal.microsofticm.com/imp/v3/incidents/details/603533880/home" TargetMode="External"/><Relationship Id="rId2" Type="http://schemas.openxmlformats.org/officeDocument/2006/relationships/notesSlide" Target="../notesSlides/notesSlide8.xml"/><Relationship Id="rId1" Type="http://schemas.openxmlformats.org/officeDocument/2006/relationships/slideLayout" Target="../slideLayouts/slideLayout95.xml"/><Relationship Id="rId6" Type="http://schemas.openxmlformats.org/officeDocument/2006/relationships/hyperlink" Target="https://portal.microsofticm.com/imp/v5/incidents/details/603473235/summary" TargetMode="External"/><Relationship Id="rId11" Type="http://schemas.openxmlformats.org/officeDocument/2006/relationships/hyperlink" Target="https://portal.microsofticm.com/imp/v5/incidents/details/601338879/summary" TargetMode="External"/><Relationship Id="rId5" Type="http://schemas.openxmlformats.org/officeDocument/2006/relationships/hyperlink" Target="https://portal.microsofticm.com/imp/v5/incidents/details/603158972/summary" TargetMode="External"/><Relationship Id="rId10" Type="http://schemas.openxmlformats.org/officeDocument/2006/relationships/hyperlink" Target="https://portal.microsofticm.com/imp/v3/incidents/details/603596417/home" TargetMode="External"/><Relationship Id="rId4" Type="http://schemas.openxmlformats.org/officeDocument/2006/relationships/hyperlink" Target="https://portal.microsofticm.com/imp/v5/incidents/details/601566882/summary" TargetMode="External"/><Relationship Id="rId9" Type="http://schemas.openxmlformats.org/officeDocument/2006/relationships/hyperlink" Target="https://portal.microsofticm.com/imp/v5/incidents/details/601283620/summar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3_56629F13.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07_EB9E6A60.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16_8EB06CA.xml"/><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01_77944666.xml"/><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hyperlink" Target="https://microsoft.sharepoint.com/:w:/r/teams/Acisandrunners/_layouts/15/Doc.aspx?sourcedoc=%7BC2027869-750A-414E-B442-2F46B49BB63D%7D&amp;file=Implementing%20Safety%20for%20Geneva%20actions.docx&amp;action=default&amp;mobileredirect=true&amp;share=IQFpeALCCnVOQbRCL0a0m7Y9AV5VHQjRzin4FKflDltx-uY&amp;CID=F85E94AA-54E6-4D66-87F5-8E82CACA3479&amp;wdLOR=c4C7A1962-6FAD-4BE9-B5EB-B685798A7F19" TargetMode="External"/><Relationship Id="rId4" Type="http://schemas.openxmlformats.org/officeDocument/2006/relationships/hyperlink" Target="https://microsoft.sharepoint.com/:w:/t/VeenasNinjas/EZmBAxLr1-FGi7znRjuMFFkBRhQdIumepwvV6Af3EkQrJQ?e=6LMHXj"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0B_6CF7997.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microsoft.com/office/2018/10/relationships/comments" Target="../comments/modernComment_7FFFFFFE_AD45295D.xml"/><Relationship Id="rId7" Type="http://schemas.openxmlformats.org/officeDocument/2006/relationships/image" Target="../media/image82.sv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17.xml"/><Relationship Id="rId16" Type="http://schemas.openxmlformats.org/officeDocument/2006/relationships/image" Target="../media/image91.png"/><Relationship Id="rId1" Type="http://schemas.openxmlformats.org/officeDocument/2006/relationships/slideLayout" Target="../slideLayouts/slideLayout95.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svg"/><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ptd"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3" Type="http://schemas.openxmlformats.org/officeDocument/2006/relationships/hyperlink" Target="https://microsoft.sharepoint-df.com/:w:/r/teams/ComputeFUNdamentals/OneFleet%20Foundation%20Security/OneFleet%20Foundation%20Standards/Critical%20infrastructure%20production%20access%20standard%20for%20Azure.docx?d=wf2e1e4065b7c487d865c6dacea54a600&amp;csf=1&amp;web=1&amp;e=x5HKnh" TargetMode="External"/><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ptd" TargetMode="External"/><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2_4342A172.xml"/><Relationship Id="rId2" Type="http://schemas.openxmlformats.org/officeDocument/2006/relationships/notesSlide" Target="../notesSlides/notesSlide4.xml"/><Relationship Id="rId1" Type="http://schemas.openxmlformats.org/officeDocument/2006/relationships/slideLayout" Target="../slideLayouts/slideLayout27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hyperlink" Target="https://portal.microsofticm.com/imp/v5/incidents/details/601413900/summary" TargetMode="External"/><Relationship Id="rId13" Type="http://schemas.openxmlformats.org/officeDocument/2006/relationships/hyperlink" Target="https://portal.microsofticm.com/imp/v3/incidents/details/603614615/home" TargetMode="External"/><Relationship Id="rId3" Type="http://schemas.microsoft.com/office/2018/10/relationships/comments" Target="../comments/modernComment_104_3E4FD453.xml"/><Relationship Id="rId7" Type="http://schemas.openxmlformats.org/officeDocument/2006/relationships/image" Target="../media/image82.svg"/><Relationship Id="rId12" Type="http://schemas.openxmlformats.org/officeDocument/2006/relationships/hyperlink" Target="https://portal.microsofticm.com/imp/v5/incidents/details/603383764/summary" TargetMode="External"/><Relationship Id="rId2" Type="http://schemas.openxmlformats.org/officeDocument/2006/relationships/notesSlide" Target="../notesSlides/notesSlide7.xml"/><Relationship Id="rId1" Type="http://schemas.openxmlformats.org/officeDocument/2006/relationships/slideLayout" Target="../slideLayouts/slideLayout95.xml"/><Relationship Id="rId6" Type="http://schemas.openxmlformats.org/officeDocument/2006/relationships/image" Target="../media/image81.png"/><Relationship Id="rId11" Type="http://schemas.openxmlformats.org/officeDocument/2006/relationships/hyperlink" Target="https://portal.microsofticm.com/imp/v5/incidents/details/602569235/summary" TargetMode="External"/><Relationship Id="rId5" Type="http://schemas.openxmlformats.org/officeDocument/2006/relationships/image" Target="../media/image80.svg"/><Relationship Id="rId10" Type="http://schemas.openxmlformats.org/officeDocument/2006/relationships/hyperlink" Target="https://portal.microsofticm.com/imp/v5/incidents/details/601090647/summary" TargetMode="External"/><Relationship Id="rId4" Type="http://schemas.openxmlformats.org/officeDocument/2006/relationships/image" Target="../media/image79.png"/><Relationship Id="rId9" Type="http://schemas.openxmlformats.org/officeDocument/2006/relationships/hyperlink" Target="https://portal.microsofticm.com/imp/v5/incidents/details/601667279/summa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4D70A8-A6BD-7753-E408-9EDF5C4E9419}"/>
              </a:ext>
            </a:extLst>
          </p:cNvPr>
          <p:cNvSpPr>
            <a:spLocks noGrp="1"/>
          </p:cNvSpPr>
          <p:nvPr>
            <p:ph type="title"/>
          </p:nvPr>
        </p:nvSpPr>
        <p:spPr>
          <a:xfrm>
            <a:off x="838701" y="2011950"/>
            <a:ext cx="10507948" cy="2954655"/>
          </a:xfrm>
        </p:spPr>
        <p:txBody>
          <a:bodyPr/>
          <a:lstStyle/>
          <a:p>
            <a:r>
              <a:rPr lang="en-US" sz="4400">
                <a:cs typeface="Segoe UI"/>
              </a:rPr>
              <a:t>Quality Standup: Change Management</a:t>
            </a:r>
            <a:br>
              <a:rPr lang="en-US" sz="4400">
                <a:cs typeface="Segoe UI"/>
              </a:rPr>
            </a:br>
            <a:br>
              <a:rPr lang="en-US" sz="4400">
                <a:cs typeface="Segoe UI"/>
              </a:rPr>
            </a:br>
            <a:r>
              <a:rPr lang="en-US" sz="2800">
                <a:ea typeface="+mj-lt"/>
                <a:cs typeface="+mj-lt"/>
              </a:rPr>
              <a:t>Thursday 3/13: 1:30-2:30pm PT</a:t>
            </a:r>
            <a:br>
              <a:rPr lang="en-US" sz="2800">
                <a:ea typeface="+mj-lt"/>
                <a:cs typeface="+mj-lt"/>
              </a:rPr>
            </a:br>
            <a:br>
              <a:rPr lang="en-US" sz="2800">
                <a:ea typeface="+mj-lt"/>
                <a:cs typeface="+mj-lt"/>
              </a:rPr>
            </a:br>
            <a:br>
              <a:rPr lang="en-US" sz="2800">
                <a:ea typeface="+mj-lt"/>
                <a:cs typeface="+mj-lt"/>
              </a:rPr>
            </a:br>
            <a:r>
              <a:rPr lang="en-US" sz="2000">
                <a:cs typeface="Segoe UI Semibold"/>
              </a:rPr>
              <a:t>Most current deck always at: </a:t>
            </a:r>
            <a:r>
              <a:rPr lang="en-US" sz="2000">
                <a:ea typeface="+mj-lt"/>
                <a:cs typeface="+mj-lt"/>
                <a:hlinkClick r:id="rId3"/>
              </a:rPr>
              <a:t>https://aka.ms/CAIQ-CMDeck</a:t>
            </a:r>
            <a:endParaRPr lang="en-US" sz="2000">
              <a:solidFill>
                <a:schemeClr val="tx1"/>
              </a:solidFill>
              <a:cs typeface="Segoe UI Semibold"/>
            </a:endParaRPr>
          </a:p>
        </p:txBody>
      </p:sp>
    </p:spTree>
    <p:extLst>
      <p:ext uri="{BB962C8B-B14F-4D97-AF65-F5344CB8AC3E}">
        <p14:creationId xmlns:p14="http://schemas.microsoft.com/office/powerpoint/2010/main" val="48534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157C7-5DA7-912E-F1DA-1AB5CAF2687E}"/>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FAA1A0B8-EB11-EC47-7E27-7D4D2BE5D49A}"/>
              </a:ext>
            </a:extLst>
          </p:cNvPr>
          <p:cNvSpPr/>
          <p:nvPr/>
        </p:nvSpPr>
        <p:spPr bwMode="auto">
          <a:xfrm>
            <a:off x="3763" y="6871"/>
            <a:ext cx="12193881" cy="53913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Title 16">
            <a:extLst>
              <a:ext uri="{FF2B5EF4-FFF2-40B4-BE49-F238E27FC236}">
                <a16:creationId xmlns:a16="http://schemas.microsoft.com/office/drawing/2014/main" id="{A10C8B66-F57A-53B2-A082-B9A88E38679D}"/>
              </a:ext>
            </a:extLst>
          </p:cNvPr>
          <p:cNvSpPr txBox="1">
            <a:spLocks/>
          </p:cNvSpPr>
          <p:nvPr/>
        </p:nvSpPr>
        <p:spPr>
          <a:xfrm>
            <a:off x="222361" y="-10792"/>
            <a:ext cx="11693059" cy="51437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814941" rtl="0" eaLnBrk="1" fontAlgn="auto" latinLnBrk="0" hangingPunct="1">
              <a:lnSpc>
                <a:spcPct val="133678"/>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Semibold"/>
              </a:rPr>
              <a:t>Change Related Outage breakdown (2/27 to </a:t>
            </a:r>
            <a:r>
              <a:rPr lang="en-US" sz="2800">
                <a:solidFill>
                  <a:srgbClr val="FFFFFF"/>
                </a:solidFill>
                <a:latin typeface="Segoe UI Semibold"/>
                <a:cs typeface="Segoe UI Semibold"/>
              </a:rPr>
              <a:t>3/5</a:t>
            </a:r>
            <a:r>
              <a:rPr kumimoji="0" lang="en-US" sz="2800" b="0" i="0" u="none" strike="noStrike" kern="1200" cap="none" spc="-49" normalizeH="0" baseline="0" noProof="0">
                <a:ln w="3175">
                  <a:noFill/>
                </a:ln>
                <a:solidFill>
                  <a:srgbClr val="FFFFFF"/>
                </a:solidFill>
                <a:effectLst/>
                <a:uLnTx/>
                <a:uFillTx/>
                <a:latin typeface="Segoe UI Semibold"/>
                <a:ea typeface="+mn-ea"/>
                <a:cs typeface="Segoe UI Semibold"/>
              </a:rPr>
              <a:t>) </a:t>
            </a:r>
            <a:endParaRPr kumimoji="0" lang="en-US" sz="1600" b="0" i="0" u="none" strike="noStrike" kern="1200" cap="none" spc="-44" normalizeH="0" baseline="0" noProof="0">
              <a:ln w="3175">
                <a:noFill/>
              </a:ln>
              <a:solidFill>
                <a:srgbClr val="FFFFFF"/>
              </a:soli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A575F0B5-CB30-CE51-BB2F-3E30C72DE50B}"/>
              </a:ext>
            </a:extLst>
          </p:cNvPr>
          <p:cNvSpPr/>
          <p:nvPr/>
        </p:nvSpPr>
        <p:spPr bwMode="auto">
          <a:xfrm>
            <a:off x="10869525" y="-11183"/>
            <a:ext cx="1317997" cy="390985"/>
          </a:xfrm>
          <a:prstGeom prst="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Jeff</a:t>
            </a:r>
          </a:p>
        </p:txBody>
      </p:sp>
      <p:graphicFrame>
        <p:nvGraphicFramePr>
          <p:cNvPr id="3" name="Table 2">
            <a:extLst>
              <a:ext uri="{FF2B5EF4-FFF2-40B4-BE49-F238E27FC236}">
                <a16:creationId xmlns:a16="http://schemas.microsoft.com/office/drawing/2014/main" id="{4FACBACE-CE4B-F48A-F002-B5EF977F6E4E}"/>
              </a:ext>
            </a:extLst>
          </p:cNvPr>
          <p:cNvGraphicFramePr>
            <a:graphicFrameLocks noGrp="1"/>
          </p:cNvGraphicFramePr>
          <p:nvPr>
            <p:extLst>
              <p:ext uri="{D42A27DB-BD31-4B8C-83A1-F6EECF244321}">
                <p14:modId xmlns:p14="http://schemas.microsoft.com/office/powerpoint/2010/main" val="1092325227"/>
              </p:ext>
            </p:extLst>
          </p:nvPr>
        </p:nvGraphicFramePr>
        <p:xfrm>
          <a:off x="5864" y="574180"/>
          <a:ext cx="12187521" cy="6280174"/>
        </p:xfrm>
        <a:graphic>
          <a:graphicData uri="http://schemas.openxmlformats.org/drawingml/2006/table">
            <a:tbl>
              <a:tblPr firstRow="1" bandRow="1">
                <a:tableStyleId>{073A0DAA-6AF3-43AB-8588-CEC1D06C72B9}</a:tableStyleId>
              </a:tblPr>
              <a:tblGrid>
                <a:gridCol w="790072">
                  <a:extLst>
                    <a:ext uri="{9D8B030D-6E8A-4147-A177-3AD203B41FA5}">
                      <a16:colId xmlns:a16="http://schemas.microsoft.com/office/drawing/2014/main" val="4179919682"/>
                    </a:ext>
                  </a:extLst>
                </a:gridCol>
                <a:gridCol w="387404">
                  <a:extLst>
                    <a:ext uri="{9D8B030D-6E8A-4147-A177-3AD203B41FA5}">
                      <a16:colId xmlns:a16="http://schemas.microsoft.com/office/drawing/2014/main" val="2591297806"/>
                    </a:ext>
                  </a:extLst>
                </a:gridCol>
                <a:gridCol w="284309">
                  <a:extLst>
                    <a:ext uri="{9D8B030D-6E8A-4147-A177-3AD203B41FA5}">
                      <a16:colId xmlns:a16="http://schemas.microsoft.com/office/drawing/2014/main" val="2525576013"/>
                    </a:ext>
                  </a:extLst>
                </a:gridCol>
                <a:gridCol w="683879">
                  <a:extLst>
                    <a:ext uri="{9D8B030D-6E8A-4147-A177-3AD203B41FA5}">
                      <a16:colId xmlns:a16="http://schemas.microsoft.com/office/drawing/2014/main" val="3050817926"/>
                    </a:ext>
                  </a:extLst>
                </a:gridCol>
                <a:gridCol w="891348">
                  <a:extLst>
                    <a:ext uri="{9D8B030D-6E8A-4147-A177-3AD203B41FA5}">
                      <a16:colId xmlns:a16="http://schemas.microsoft.com/office/drawing/2014/main" val="2626553601"/>
                    </a:ext>
                  </a:extLst>
                </a:gridCol>
                <a:gridCol w="768404">
                  <a:extLst>
                    <a:ext uri="{9D8B030D-6E8A-4147-A177-3AD203B41FA5}">
                      <a16:colId xmlns:a16="http://schemas.microsoft.com/office/drawing/2014/main" val="256037275"/>
                    </a:ext>
                  </a:extLst>
                </a:gridCol>
                <a:gridCol w="583986">
                  <a:extLst>
                    <a:ext uri="{9D8B030D-6E8A-4147-A177-3AD203B41FA5}">
                      <a16:colId xmlns:a16="http://schemas.microsoft.com/office/drawing/2014/main" val="362635976"/>
                    </a:ext>
                  </a:extLst>
                </a:gridCol>
                <a:gridCol w="453358">
                  <a:extLst>
                    <a:ext uri="{9D8B030D-6E8A-4147-A177-3AD203B41FA5}">
                      <a16:colId xmlns:a16="http://schemas.microsoft.com/office/drawing/2014/main" val="3275905390"/>
                    </a:ext>
                  </a:extLst>
                </a:gridCol>
                <a:gridCol w="956676">
                  <a:extLst>
                    <a:ext uri="{9D8B030D-6E8A-4147-A177-3AD203B41FA5}">
                      <a16:colId xmlns:a16="http://schemas.microsoft.com/office/drawing/2014/main" val="1498058745"/>
                    </a:ext>
                  </a:extLst>
                </a:gridCol>
                <a:gridCol w="480238">
                  <a:extLst>
                    <a:ext uri="{9D8B030D-6E8A-4147-A177-3AD203B41FA5}">
                      <a16:colId xmlns:a16="http://schemas.microsoft.com/office/drawing/2014/main" val="2669449921"/>
                    </a:ext>
                  </a:extLst>
                </a:gridCol>
                <a:gridCol w="376518">
                  <a:extLst>
                    <a:ext uri="{9D8B030D-6E8A-4147-A177-3AD203B41FA5}">
                      <a16:colId xmlns:a16="http://schemas.microsoft.com/office/drawing/2014/main" val="341649536"/>
                    </a:ext>
                  </a:extLst>
                </a:gridCol>
                <a:gridCol w="760719">
                  <a:extLst>
                    <a:ext uri="{9D8B030D-6E8A-4147-A177-3AD203B41FA5}">
                      <a16:colId xmlns:a16="http://schemas.microsoft.com/office/drawing/2014/main" val="1413070539"/>
                    </a:ext>
                  </a:extLst>
                </a:gridCol>
                <a:gridCol w="776088">
                  <a:extLst>
                    <a:ext uri="{9D8B030D-6E8A-4147-A177-3AD203B41FA5}">
                      <a16:colId xmlns:a16="http://schemas.microsoft.com/office/drawing/2014/main" val="620720517"/>
                    </a:ext>
                  </a:extLst>
                </a:gridCol>
                <a:gridCol w="353465">
                  <a:extLst>
                    <a:ext uri="{9D8B030D-6E8A-4147-A177-3AD203B41FA5}">
                      <a16:colId xmlns:a16="http://schemas.microsoft.com/office/drawing/2014/main" val="1167637534"/>
                    </a:ext>
                  </a:extLst>
                </a:gridCol>
                <a:gridCol w="376518">
                  <a:extLst>
                    <a:ext uri="{9D8B030D-6E8A-4147-A177-3AD203B41FA5}">
                      <a16:colId xmlns:a16="http://schemas.microsoft.com/office/drawing/2014/main" val="2042212581"/>
                    </a:ext>
                  </a:extLst>
                </a:gridCol>
                <a:gridCol w="691563">
                  <a:extLst>
                    <a:ext uri="{9D8B030D-6E8A-4147-A177-3AD203B41FA5}">
                      <a16:colId xmlns:a16="http://schemas.microsoft.com/office/drawing/2014/main" val="2743843418"/>
                    </a:ext>
                  </a:extLst>
                </a:gridCol>
                <a:gridCol w="630091">
                  <a:extLst>
                    <a:ext uri="{9D8B030D-6E8A-4147-A177-3AD203B41FA5}">
                      <a16:colId xmlns:a16="http://schemas.microsoft.com/office/drawing/2014/main" val="1881684508"/>
                    </a:ext>
                  </a:extLst>
                </a:gridCol>
                <a:gridCol w="879998">
                  <a:extLst>
                    <a:ext uri="{9D8B030D-6E8A-4147-A177-3AD203B41FA5}">
                      <a16:colId xmlns:a16="http://schemas.microsoft.com/office/drawing/2014/main" val="1368015403"/>
                    </a:ext>
                  </a:extLst>
                </a:gridCol>
                <a:gridCol w="470029">
                  <a:extLst>
                    <a:ext uri="{9D8B030D-6E8A-4147-A177-3AD203B41FA5}">
                      <a16:colId xmlns:a16="http://schemas.microsoft.com/office/drawing/2014/main" val="1516690937"/>
                    </a:ext>
                  </a:extLst>
                </a:gridCol>
                <a:gridCol w="592858">
                  <a:extLst>
                    <a:ext uri="{9D8B030D-6E8A-4147-A177-3AD203B41FA5}">
                      <a16:colId xmlns:a16="http://schemas.microsoft.com/office/drawing/2014/main" val="1739207341"/>
                    </a:ext>
                  </a:extLst>
                </a:gridCol>
              </a:tblGrid>
              <a:tr h="392375">
                <a:tc>
                  <a:txBody>
                    <a:bodyPr/>
                    <a:lstStyle/>
                    <a:p>
                      <a:pPr lvl="0" algn="ctr">
                        <a:buNone/>
                      </a:pPr>
                      <a:r>
                        <a:rPr lang="en-US" sz="1000" u="none" strike="noStrike">
                          <a:solidFill>
                            <a:srgbClr val="FFFFFF"/>
                          </a:solidFill>
                          <a:effectLst/>
                        </a:rPr>
                        <a:t>Incident Id</a:t>
                      </a:r>
                      <a:endParaRPr lang="en-US" sz="1800">
                        <a:solidFill>
                          <a:srgbClr val="FFFFFF"/>
                        </a:solidFill>
                      </a:endParaRPr>
                    </a:p>
                  </a:txBody>
                  <a:tcPr marL="1680" marR="1680" marT="1680" marB="0" anchor="ctr"/>
                </a:tc>
                <a:tc>
                  <a:txBody>
                    <a:bodyPr/>
                    <a:lstStyle/>
                    <a:p>
                      <a:pPr lvl="0" algn="ctr">
                        <a:buNone/>
                      </a:pPr>
                      <a:r>
                        <a:rPr lang="en-US" sz="1000" u="none" strike="noStrike">
                          <a:solidFill>
                            <a:srgbClr val="FFFFFF"/>
                          </a:solidFill>
                          <a:effectLst/>
                        </a:rPr>
                        <a:t>Date</a:t>
                      </a:r>
                      <a:endParaRPr lang="en-US" sz="1800">
                        <a:solidFill>
                          <a:srgbClr val="FFFFFF"/>
                        </a:solidFill>
                      </a:endParaRPr>
                    </a:p>
                  </a:txBody>
                  <a:tcPr marL="1680" marR="1680" marT="1680" marB="0" anchor="ctr"/>
                </a:tc>
                <a:tc>
                  <a:txBody>
                    <a:bodyPr/>
                    <a:lstStyle/>
                    <a:p>
                      <a:pPr lvl="0" algn="ctr">
                        <a:buNone/>
                      </a:pPr>
                      <a:r>
                        <a:rPr lang="en-US" sz="1000" u="none" strike="noStrike">
                          <a:solidFill>
                            <a:srgbClr val="FFFFFF"/>
                          </a:solidFill>
                          <a:effectLst/>
                        </a:rPr>
                        <a:t>Sev</a:t>
                      </a:r>
                      <a:endParaRPr lang="en-US" sz="1000">
                        <a:solidFill>
                          <a:srgbClr val="FFFFFF"/>
                        </a:solidFill>
                      </a:endParaRPr>
                    </a:p>
                  </a:txBody>
                  <a:tcPr marL="1680" marR="1680" marT="1680" marB="0" anchor="ctr"/>
                </a:tc>
                <a:tc>
                  <a:txBody>
                    <a:bodyPr/>
                    <a:lstStyle/>
                    <a:p>
                      <a:pPr lvl="0" algn="ctr">
                        <a:buNone/>
                      </a:pPr>
                      <a:r>
                        <a:rPr lang="en-US" sz="1000" u="none" strike="noStrike" kern="1200">
                          <a:solidFill>
                            <a:srgbClr val="FFFFFF"/>
                          </a:solidFill>
                          <a:effectLst/>
                        </a:rPr>
                        <a:t>Franchise Owner</a:t>
                      </a:r>
                    </a:p>
                  </a:txBody>
                  <a:tcPr marL="1680" marR="1680" marT="1680" marB="0" anchor="ctr"/>
                </a:tc>
                <a:tc>
                  <a:txBody>
                    <a:bodyPr/>
                    <a:lstStyle/>
                    <a:p>
                      <a:pPr lvl="0" algn="ctr">
                        <a:buNone/>
                      </a:pPr>
                      <a:r>
                        <a:rPr lang="en-US" sz="1000" u="none" strike="noStrike">
                          <a:solidFill>
                            <a:srgbClr val="FFFFFF"/>
                          </a:solidFill>
                          <a:effectLst/>
                        </a:rPr>
                        <a:t>Impacted Service </a:t>
                      </a:r>
                      <a:endParaRPr lang="en-US" sz="1800">
                        <a:solidFill>
                          <a:srgbClr val="FFFFFF"/>
                        </a:solidFill>
                      </a:endParaRPr>
                    </a:p>
                  </a:txBody>
                  <a:tcPr marL="1680" marR="1680" marT="1680" marB="0" anchor="ctr"/>
                </a:tc>
                <a:tc>
                  <a:txBody>
                    <a:bodyPr/>
                    <a:lstStyle/>
                    <a:p>
                      <a:pPr lvl="0" algn="ctr">
                        <a:buNone/>
                      </a:pPr>
                      <a:r>
                        <a:rPr lang="en-US" sz="1000" u="none" strike="noStrike">
                          <a:solidFill>
                            <a:srgbClr val="FFFFFF"/>
                          </a:solidFill>
                          <a:effectLst/>
                        </a:rPr>
                        <a:t>Responsible Service</a:t>
                      </a:r>
                      <a:endParaRPr lang="en-US" sz="1800">
                        <a:solidFill>
                          <a:srgbClr val="FFFFFF"/>
                        </a:solidFill>
                      </a:endParaRPr>
                    </a:p>
                  </a:txBody>
                  <a:tcPr marL="1680" marR="1680" marT="1680" marB="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FFFFFF"/>
                          </a:solidFill>
                          <a:effectLst/>
                          <a:uLnTx/>
                          <a:uFillTx/>
                        </a:rPr>
                        <a:t>R2D Skip Escape</a:t>
                      </a:r>
                      <a:endParaRPr kumimoji="0" lang="en-US" sz="1800" b="1" i="0" u="none" strike="noStrike" kern="1200" cap="none" spc="0" normalizeH="0" baseline="0" noProof="0">
                        <a:ln>
                          <a:noFill/>
                        </a:ln>
                        <a:solidFill>
                          <a:srgbClr val="FFFFFF"/>
                        </a:solidFill>
                        <a:effectLst/>
                        <a:uLnTx/>
                        <a:uFillTx/>
                        <a:latin typeface="+mn-lt"/>
                        <a:ea typeface="+mn-ea"/>
                        <a:cs typeface="+mn-cs"/>
                      </a:endParaRPr>
                    </a:p>
                  </a:txBody>
                  <a:tcPr marL="1680" marR="1680" marT="1680" marB="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err="1">
                          <a:ln>
                            <a:noFill/>
                          </a:ln>
                          <a:solidFill>
                            <a:srgbClr val="FFFFFF"/>
                          </a:solidFill>
                          <a:effectLst/>
                          <a:uLnTx/>
                          <a:uFillTx/>
                        </a:rPr>
                        <a:t>IsPilot</a:t>
                      </a:r>
                      <a:r>
                        <a:rPr kumimoji="0" lang="en-US" sz="1000" u="none" strike="noStrike" kern="1200" cap="none" spc="0" normalizeH="0" baseline="0" noProof="0">
                          <a:ln>
                            <a:noFill/>
                          </a:ln>
                          <a:solidFill>
                            <a:srgbClr val="FFFFFF"/>
                          </a:solidFill>
                          <a:effectLst/>
                          <a:uLnTx/>
                          <a:uFillTx/>
                        </a:rPr>
                        <a:t> Escape</a:t>
                      </a:r>
                      <a:endParaRPr kumimoji="0" lang="en-US" sz="1800" u="none" strike="noStrike" kern="1200" cap="none" spc="0" normalizeH="0" baseline="0" noProof="0">
                        <a:ln>
                          <a:noFill/>
                        </a:ln>
                        <a:solidFill>
                          <a:srgbClr val="FFFFFF"/>
                        </a:solidFill>
                        <a:effectLst/>
                        <a:uLnTx/>
                        <a:uFillTx/>
                      </a:endParaRPr>
                    </a:p>
                  </a:txBody>
                  <a:tcPr marL="1680" marR="1680" marT="1680" marB="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a:ln>
                            <a:noFill/>
                          </a:ln>
                          <a:solidFill>
                            <a:srgbClr val="FFFFFF"/>
                          </a:solidFill>
                          <a:effectLst/>
                          <a:uLnTx/>
                          <a:uFillTx/>
                        </a:rPr>
                        <a:t>Impacted Regions</a:t>
                      </a:r>
                      <a:endParaRPr kumimoji="0" lang="en-US" sz="1000" b="1" i="0" u="none" strike="noStrike" kern="1200" cap="none" spc="0" normalizeH="0" baseline="0" noProof="0">
                        <a:ln>
                          <a:noFill/>
                        </a:ln>
                        <a:solidFill>
                          <a:srgbClr val="FFFFFF"/>
                        </a:solidFill>
                        <a:effectLst/>
                        <a:uLnTx/>
                        <a:uFillTx/>
                        <a:latin typeface="+mn-lt"/>
                        <a:ea typeface="+mn-ea"/>
                        <a:cs typeface="+mn-cs"/>
                      </a:endParaRPr>
                    </a:p>
                  </a:txBody>
                  <a:tcPr marL="1680" marR="1680" marT="1680" marB="0" anchor="ctr"/>
                </a:tc>
                <a:tc>
                  <a:txBody>
                    <a:bodyPr/>
                    <a:lstStyle/>
                    <a:p>
                      <a:pPr lvl="0" algn="ctr">
                        <a:buNone/>
                      </a:pPr>
                      <a:r>
                        <a:rPr lang="en-US" sz="1000" u="none" strike="noStrike">
                          <a:solidFill>
                            <a:srgbClr val="FFFFFF"/>
                          </a:solidFill>
                          <a:effectLst/>
                        </a:rPr>
                        <a:t>CritSits</a:t>
                      </a:r>
                    </a:p>
                  </a:txBody>
                  <a:tcPr marL="1680" marR="1680" marT="1680" marB="0" anchor="ctr"/>
                </a:tc>
                <a:tc>
                  <a:txBody>
                    <a:bodyPr/>
                    <a:lstStyle/>
                    <a:p>
                      <a:pPr marL="0" lvl="0" algn="ctr" defTabSz="932742" rtl="0" eaLnBrk="1" latinLnBrk="0" hangingPunct="1">
                        <a:buNone/>
                      </a:pPr>
                      <a:r>
                        <a:rPr lang="en-US" sz="1000" u="none" strike="noStrike" kern="1200">
                          <a:solidFill>
                            <a:srgbClr val="FFFFFF"/>
                          </a:solidFill>
                          <a:effectLst/>
                        </a:rPr>
                        <a:t>TTC</a:t>
                      </a:r>
                    </a:p>
                  </a:txBody>
                  <a:tcPr marL="1680" marR="1680" marT="1680" marB="0" anchor="ctr"/>
                </a:tc>
                <a:tc>
                  <a:txBody>
                    <a:bodyPr/>
                    <a:lstStyle/>
                    <a:p>
                      <a:pPr lvl="0" algn="ctr">
                        <a:buNone/>
                      </a:pPr>
                      <a:r>
                        <a:rPr lang="en-US" sz="1000" u="none" strike="noStrike">
                          <a:solidFill>
                            <a:srgbClr val="FFFFFF"/>
                          </a:solidFill>
                          <a:effectLst/>
                        </a:rPr>
                        <a:t>Change Type</a:t>
                      </a:r>
                    </a:p>
                  </a:txBody>
                  <a:tcPr marL="1680" marR="1680" marT="1680" marB="0" anchor="ctr"/>
                </a:tc>
                <a:tc>
                  <a:txBody>
                    <a:bodyPr/>
                    <a:lstStyle/>
                    <a:p>
                      <a:pPr lvl="0" algn="ctr">
                        <a:buNone/>
                      </a:pPr>
                      <a:r>
                        <a:rPr lang="en-US" sz="1000" u="none" strike="noStrike">
                          <a:solidFill>
                            <a:srgbClr val="FFFFFF"/>
                          </a:solidFill>
                          <a:effectLst/>
                        </a:rPr>
                        <a:t>Tool/ Interface</a:t>
                      </a:r>
                      <a:endParaRPr lang="en-US" sz="1800">
                        <a:solidFill>
                          <a:srgbClr val="FFFFFF"/>
                        </a:solidFill>
                      </a:endParaRPr>
                    </a:p>
                  </a:txBody>
                  <a:tcPr marL="1680" marR="1680" marT="1680" marB="0" anchor="ctr"/>
                </a:tc>
                <a:tc>
                  <a:txBody>
                    <a:bodyPr/>
                    <a:lstStyle/>
                    <a:p>
                      <a:pPr marL="0" lvl="0" algn="ctr" defTabSz="932742" rtl="0" eaLnBrk="1" latinLnBrk="0" hangingPunct="1">
                        <a:buNone/>
                        <a:tabLst/>
                        <a:defRPr/>
                      </a:pPr>
                      <a:r>
                        <a:rPr lang="en-US" sz="1000" u="none" strike="noStrike" kern="1200">
                          <a:solidFill>
                            <a:srgbClr val="FFFFFF"/>
                          </a:solidFill>
                          <a:effectLst/>
                        </a:rPr>
                        <a:t>TTO</a:t>
                      </a:r>
                    </a:p>
                  </a:txBody>
                  <a:tcPr marL="1680" marR="1680" marT="1680" marB="0" anchor="ctr"/>
                </a:tc>
                <a:tc>
                  <a:txBody>
                    <a:bodyPr/>
                    <a:lstStyle/>
                    <a:p>
                      <a:pPr marL="0" lvl="0" algn="ctr" defTabSz="932742" rtl="0" eaLnBrk="1" latinLnBrk="0" hangingPunct="1">
                        <a:buNone/>
                      </a:pPr>
                      <a:r>
                        <a:rPr lang="en-US" sz="1000" u="none" strike="noStrike" kern="1200">
                          <a:solidFill>
                            <a:srgbClr val="FFFFFF"/>
                          </a:solidFill>
                          <a:effectLst/>
                        </a:rPr>
                        <a:t>TTM</a:t>
                      </a:r>
                    </a:p>
                  </a:txBody>
                  <a:tcPr marL="1680" marR="1680" marT="1680" marB="0" anchor="ctr"/>
                </a:tc>
                <a:tc>
                  <a:txBody>
                    <a:bodyPr/>
                    <a:lstStyle/>
                    <a:p>
                      <a:pPr marL="0" lvl="0" algn="ctr" defTabSz="932742" rtl="0" eaLnBrk="1" latinLnBrk="0" hangingPunct="1">
                        <a:buNone/>
                      </a:pPr>
                      <a:r>
                        <a:rPr lang="en-US" sz="1000" u="none" strike="noStrike" kern="1200">
                          <a:solidFill>
                            <a:srgbClr val="FFFFFF"/>
                          </a:solidFill>
                          <a:effectLst/>
                        </a:rPr>
                        <a:t>Mitigation Type</a:t>
                      </a:r>
                    </a:p>
                  </a:txBody>
                  <a:tcPr marL="1680" marR="1680" marT="1680" marB="0" anchor="ctr"/>
                </a:tc>
                <a:tc>
                  <a:txBody>
                    <a:bodyPr/>
                    <a:lstStyle/>
                    <a:p>
                      <a:pPr marL="0" lvl="0" algn="ctr" defTabSz="932742" rtl="0" eaLnBrk="1" latinLnBrk="0" hangingPunct="1">
                        <a:buNone/>
                      </a:pPr>
                      <a:r>
                        <a:rPr lang="en-US" sz="950" u="none" strike="noStrike" kern="1200">
                          <a:solidFill>
                            <a:srgbClr val="FFFFFF"/>
                          </a:solidFill>
                          <a:effectLst/>
                        </a:rPr>
                        <a:t>Time to Rollback</a:t>
                      </a:r>
                    </a:p>
                  </a:txBody>
                  <a:tcPr marL="1680" marR="1680" marT="1680" marB="0" anchor="ctr"/>
                </a:tc>
                <a:tc>
                  <a:txBody>
                    <a:bodyPr/>
                    <a:lstStyle/>
                    <a:p>
                      <a:pPr marL="0" lvl="0" algn="ctr">
                        <a:buNone/>
                      </a:pPr>
                      <a:r>
                        <a:rPr lang="en-US" sz="1000" u="none" strike="noStrike" kern="1200">
                          <a:solidFill>
                            <a:srgbClr val="FFFFFF"/>
                          </a:solidFill>
                          <a:effectLst/>
                        </a:rPr>
                        <a:t>Auto-stop (</a:t>
                      </a:r>
                      <a:r>
                        <a:rPr lang="en-US" sz="1000" u="none" strike="noStrike" kern="1200" err="1">
                          <a:solidFill>
                            <a:srgbClr val="FFFFFF"/>
                          </a:solidFill>
                          <a:effectLst/>
                        </a:rPr>
                        <a:t>healthcheck</a:t>
                      </a:r>
                      <a:r>
                        <a:rPr lang="en-US" sz="1000" u="none" strike="noStrike" kern="1200">
                          <a:solidFill>
                            <a:srgbClr val="FFFFFF"/>
                          </a:solidFill>
                          <a:effectLst/>
                        </a:rPr>
                        <a:t>)</a:t>
                      </a:r>
                    </a:p>
                  </a:txBody>
                  <a:tcPr marL="1680" marR="1680" marT="1680" marB="0" anchor="ctr"/>
                </a:tc>
                <a:tc>
                  <a:txBody>
                    <a:bodyPr/>
                    <a:lstStyle/>
                    <a:p>
                      <a:pPr marL="0" lvl="0" algn="ctr" defTabSz="932742" rtl="0" eaLnBrk="1" latinLnBrk="0" hangingPunct="1">
                        <a:buNone/>
                      </a:pPr>
                      <a:r>
                        <a:rPr lang="en-US" sz="1000" u="none" strike="noStrike" kern="1200">
                          <a:solidFill>
                            <a:srgbClr val="FFFFFF"/>
                          </a:solidFill>
                          <a:effectLst/>
                        </a:rPr>
                        <a:t>Manual Touch</a:t>
                      </a:r>
                    </a:p>
                  </a:txBody>
                  <a:tcPr marL="1680" marR="1680" marT="1680" marB="0" anchor="ctr"/>
                </a:tc>
                <a:tc>
                  <a:txBody>
                    <a:bodyPr/>
                    <a:lstStyle/>
                    <a:p>
                      <a:pPr marL="0" lvl="0" algn="ctr" defTabSz="932742" rtl="0" eaLnBrk="1" latinLnBrk="0" hangingPunct="1">
                        <a:buNone/>
                      </a:pPr>
                      <a:r>
                        <a:rPr lang="en-US" sz="1000" u="none" strike="noStrike" kern="1200">
                          <a:solidFill>
                            <a:srgbClr val="FFFFFF"/>
                          </a:solidFill>
                          <a:effectLst/>
                        </a:rPr>
                        <a:t>Quality Critical Repairs</a:t>
                      </a:r>
                    </a:p>
                  </a:txBody>
                  <a:tcPr marL="1680" marR="1680" marT="1680" marB="0" anchor="ctr"/>
                </a:tc>
                <a:extLst>
                  <a:ext uri="{0D108BD9-81ED-4DB2-BD59-A6C34878D82A}">
                    <a16:rowId xmlns:a16="http://schemas.microsoft.com/office/drawing/2014/main" val="87417720"/>
                  </a:ext>
                </a:extLst>
              </a:tr>
              <a:tr h="208722">
                <a:tc gridSpan="20">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000" b="0" u="none" strike="noStrike">
                          <a:solidFill>
                            <a:schemeClr val="bg1"/>
                          </a:solidFill>
                          <a:effectLst/>
                        </a:rPr>
                        <a:t>Data Franchise– CVP Peter Carlin                         17/118 services adopted R2D</a:t>
                      </a:r>
                      <a:endParaRPr lang="en-US" sz="1000" b="0" i="0" u="none" strike="noStrike">
                        <a:solidFill>
                          <a:schemeClr val="bg1"/>
                        </a:solidFill>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tc>
                <a:tc hMerge="1">
                  <a:txBody>
                    <a:bodyPr/>
                    <a:lstStyle/>
                    <a:p>
                      <a:pPr algn="ctr" fontAlgn="b"/>
                      <a:endParaRPr lang="en-US" sz="1000" b="0" i="0" u="none" strike="noStrike">
                        <a:effectLst/>
                        <a:latin typeface="+mn-lt"/>
                      </a:endParaRPr>
                    </a:p>
                  </a:txBody>
                  <a:tcPr marL="9525" marR="9525" marT="9525" marB="0" anchor="b"/>
                </a:tc>
                <a:tc hMerge="1">
                  <a:txBody>
                    <a:bodyPr/>
                    <a:lstStyle/>
                    <a:p>
                      <a:pPr algn="ctr" fontAlgn="b"/>
                      <a:endParaRPr lang="en-US" sz="1000" b="0" i="0" u="none" strike="noStrike">
                        <a:effectLst/>
                        <a:latin typeface="+mn-lt"/>
                      </a:endParaRPr>
                    </a:p>
                  </a:txBody>
                  <a:tcPr marL="9525" marR="9525" marT="9525" marB="0" anchor="b"/>
                </a:tc>
                <a:tc hMerge="1">
                  <a:txBody>
                    <a:bodyPr/>
                    <a:lstStyle/>
                    <a:p>
                      <a:pPr algn="ctr" fontAlgn="b"/>
                      <a:endParaRPr lang="en-US" sz="1000" b="0" i="0" u="none" strike="noStrike">
                        <a:effectLst/>
                        <a:latin typeface="+mn-lt"/>
                      </a:endParaRPr>
                    </a:p>
                  </a:txBody>
                  <a:tcPr marL="9525" marR="9525" marT="9525" marB="0" anchor="b"/>
                </a:tc>
                <a:tc hMerge="1">
                  <a:txBody>
                    <a:bodyPr/>
                    <a:lstStyle/>
                    <a:p>
                      <a:pPr algn="ctr" fontAlgn="b"/>
                      <a:endParaRPr lang="en-US" sz="1000" b="0" i="0" u="none" strike="noStrike">
                        <a:effectLst/>
                        <a:latin typeface="+mn-lt"/>
                      </a:endParaRPr>
                    </a:p>
                  </a:txBody>
                  <a:tcPr marL="9525" marR="9525" marT="9525" marB="0" anchor="b"/>
                </a:tc>
                <a:tc hMerge="1">
                  <a:txBody>
                    <a:bodyPr/>
                    <a:lstStyle/>
                    <a:p>
                      <a:pPr algn="ctr" fontAlgn="b"/>
                      <a:endParaRPr lang="en-US" sz="1000" b="0" i="0" u="none" strike="noStrike">
                        <a:effectLst/>
                        <a:latin typeface="+mn-lt"/>
                      </a:endParaRPr>
                    </a:p>
                  </a:txBody>
                  <a:tcPr marL="9525" marR="9525" marT="9525" marB="0" anchor="b"/>
                </a:tc>
                <a:tc hMerge="1">
                  <a:txBody>
                    <a:bodyPr/>
                    <a:lstStyle/>
                    <a:p>
                      <a:pPr algn="ctr" fontAlgn="b"/>
                      <a:endParaRPr lang="en-US" sz="1000" b="0" i="0" u="none" strike="noStrike">
                        <a:effectLst/>
                        <a:latin typeface="+mn-lt"/>
                      </a:endParaRPr>
                    </a:p>
                  </a:txBody>
                  <a:tcPr marL="9525" marR="9525" marT="9525" marB="0" anchor="b"/>
                </a:tc>
                <a:tc hMerge="1">
                  <a:txBody>
                    <a:bodyPr/>
                    <a:lstStyle/>
                    <a:p>
                      <a:endParaRPr lang="en-US"/>
                    </a:p>
                  </a:txBody>
                  <a:tcPr/>
                </a:tc>
                <a:tc hMerge="1">
                  <a:txBody>
                    <a:bodyPr/>
                    <a:lstStyle/>
                    <a:p>
                      <a:pPr algn="ctr" fontAlgn="b"/>
                      <a:endParaRPr lang="en-US" sz="1000" b="0" i="0" u="none" strike="noStrike">
                        <a:effectLst/>
                        <a:latin typeface="+mn-lt"/>
                      </a:endParaRPr>
                    </a:p>
                  </a:txBody>
                  <a:tcPr marL="9525" marR="9525" marT="9525" marB="0" anchor="b"/>
                </a:tc>
                <a:tc hMerge="1">
                  <a:txBody>
                    <a:bodyPr/>
                    <a:lstStyle/>
                    <a:p>
                      <a:pPr algn="ctr" fontAlgn="b"/>
                      <a:endParaRPr lang="en-US" sz="1000" b="0" i="0" u="none" strike="noStrike">
                        <a:effectLst/>
                        <a:latin typeface="+mn-lt"/>
                      </a:endParaRPr>
                    </a:p>
                  </a:txBody>
                  <a:tcPr marL="9525" marR="9525" marT="9525" marB="0" anchor="b"/>
                </a:tc>
                <a:tc hMerge="1">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000" b="0" i="0" u="none" strike="noStrike">
                        <a:effectLst/>
                        <a:latin typeface="+mn-lt"/>
                      </a:endParaRPr>
                    </a:p>
                  </a:txBody>
                  <a:tcPr marL="9525" marR="9525" marT="9525" marB="0" anchor="b"/>
                </a:tc>
                <a:tc hMerge="1">
                  <a:txBody>
                    <a:bodyPr/>
                    <a:lstStyle/>
                    <a:p>
                      <a:pPr algn="ctr" fontAlgn="b"/>
                      <a:endParaRPr lang="en-US" sz="1000" b="0" i="0" u="none" strike="noStrike">
                        <a:effectLst/>
                        <a:latin typeface="+mn-lt"/>
                      </a:endParaRPr>
                    </a:p>
                  </a:txBody>
                  <a:tcPr marL="9525" marR="9525" marT="9525" marB="0" anchor="b"/>
                </a:tc>
                <a:tc hMerge="1">
                  <a:txBody>
                    <a:bodyPr/>
                    <a:lstStyle/>
                    <a:p>
                      <a:pPr algn="ctr" fontAlgn="b"/>
                      <a:endParaRPr lang="en-US" sz="1000" b="0" i="0" u="none" strike="noStrike">
                        <a:effectLst/>
                        <a:latin typeface="+mn-lt"/>
                      </a:endParaRPr>
                    </a:p>
                  </a:txBody>
                  <a:tcPr marL="9525" marR="9525" marT="9525" marB="0" anchor="b"/>
                </a:tc>
                <a:tc hMerge="1">
                  <a:txBody>
                    <a:bodyPr/>
                    <a:lstStyle/>
                    <a:p>
                      <a:pPr algn="ctr" fontAlgn="b"/>
                      <a:endParaRPr lang="en-US" sz="1000" b="0" i="0" u="none" strike="noStrike">
                        <a:effectLst/>
                        <a:latin typeface="+mn-lt"/>
                      </a:endParaRPr>
                    </a:p>
                  </a:txBody>
                  <a:tcPr marL="9525" marR="9525" marT="9525" marB="0" anchor="b"/>
                </a:tc>
                <a:tc hMerge="1">
                  <a:txBody>
                    <a:bodyPr/>
                    <a:lstStyle/>
                    <a:p>
                      <a:pPr algn="ctr" fontAlgn="b"/>
                      <a:endParaRPr lang="en-US" sz="1000" b="0" i="0" u="none" strike="noStrike">
                        <a:effectLst/>
                        <a:latin typeface="+mn-lt"/>
                      </a:endParaRPr>
                    </a:p>
                  </a:txBody>
                  <a:tcPr marL="9525" marR="9525" marT="9525" marB="0" anchor="b"/>
                </a:tc>
                <a:tc hMerge="1">
                  <a:txBody>
                    <a:bodyPr/>
                    <a:lstStyle/>
                    <a:p>
                      <a:pPr marL="0" algn="ctr" defTabSz="932742" rtl="0" eaLnBrk="1" fontAlgn="b" latinLnBrk="0" hangingPunct="1"/>
                      <a:endParaRPr lang="en-US" sz="1000" kern="1200">
                        <a:solidFill>
                          <a:srgbClr val="212121"/>
                        </a:solidFill>
                        <a:effectLst/>
                        <a:latin typeface="+mn-lt"/>
                      </a:endParaRPr>
                    </a:p>
                  </a:txBody>
                  <a:tcPr marL="6350" marR="6350" marT="6350" marB="0" anchor="b"/>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tc>
                <a:extLst>
                  <a:ext uri="{0D108BD9-81ED-4DB2-BD59-A6C34878D82A}">
                    <a16:rowId xmlns:a16="http://schemas.microsoft.com/office/drawing/2014/main" val="3234188061"/>
                  </a:ext>
                </a:extLst>
              </a:tr>
              <a:tr h="208722">
                <a:tc>
                  <a:txBody>
                    <a:bodyPr/>
                    <a:lstStyle/>
                    <a:p>
                      <a:pPr algn="ctr" fontAlgn="b"/>
                      <a:r>
                        <a:rPr lang="en-US" sz="1000" b="0" u="none" strike="noStrike">
                          <a:effectLst/>
                          <a:latin typeface="+mn-lt"/>
                          <a:hlinkClick r:id="rId3"/>
                        </a:rPr>
                        <a:t>602595168</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3/3</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3</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Peter Carlin</a:t>
                      </a:r>
                      <a:endParaRPr lang="en-US" sz="1000" b="0" i="0" u="none" strike="noStrike">
                        <a:effectLst/>
                        <a:latin typeface="+mn-lt"/>
                      </a:endParaRPr>
                    </a:p>
                  </a:txBody>
                  <a:tcPr marL="9525" marR="9525" marT="9525" marB="0" anchor="b"/>
                </a:tc>
                <a:tc>
                  <a:txBody>
                    <a:bodyPr/>
                    <a:lstStyle/>
                    <a:p>
                      <a:pPr algn="ctr" fontAlgn="b"/>
                      <a:r>
                        <a:rPr lang="nb-NO" sz="1000" b="0" u="none" strike="noStrike">
                          <a:effectLst/>
                          <a:latin typeface="+mn-lt"/>
                        </a:rPr>
                        <a:t>Trident DW - SQL Lake Platform</a:t>
                      </a:r>
                      <a:endParaRPr lang="nb-NO" sz="1000" b="0" i="0" u="none" strike="noStrike">
                        <a:effectLst/>
                        <a:latin typeface="+mn-lt"/>
                      </a:endParaRPr>
                    </a:p>
                  </a:txBody>
                  <a:tcPr marL="6350" marR="6350" marT="6350" marB="0" anchor="b"/>
                </a:tc>
                <a:tc>
                  <a:txBody>
                    <a:bodyPr/>
                    <a:lstStyle/>
                    <a:p>
                      <a:pPr algn="ctr" fontAlgn="b"/>
                      <a:r>
                        <a:rPr lang="nb-NO" sz="1000" b="0" u="none" strike="noStrike">
                          <a:effectLst/>
                          <a:latin typeface="+mn-lt"/>
                        </a:rPr>
                        <a:t>Trident DW - SQL Lake Platform</a:t>
                      </a:r>
                      <a:endParaRPr lang="nb-NO"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algn="ctr" fontAlgn="b"/>
                      <a:r>
                        <a:rPr lang="en-US" sz="1000" b="0" u="none" strike="noStrike">
                          <a:effectLst/>
                          <a:latin typeface="+mn-lt"/>
                        </a:rPr>
                        <a:t>True</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algn="ctr" fontAlgn="b"/>
                      <a:r>
                        <a:rPr lang="en-US" sz="1000" b="0" u="none" strike="noStrike">
                          <a:effectLst/>
                          <a:latin typeface="+mn-lt"/>
                        </a:rPr>
                        <a:t>1</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-1553</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Orchestrated change </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Other</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1448</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2180</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Roll Forward</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9525" marR="9525" marT="9525" marB="0" anchor="b"/>
                </a:tc>
                <a:extLst>
                  <a:ext uri="{0D108BD9-81ED-4DB2-BD59-A6C34878D82A}">
                    <a16:rowId xmlns:a16="http://schemas.microsoft.com/office/drawing/2014/main" val="4007369570"/>
                  </a:ext>
                </a:extLst>
              </a:tr>
              <a:tr h="208722">
                <a:tc>
                  <a:txBody>
                    <a:bodyPr/>
                    <a:lstStyle/>
                    <a:p>
                      <a:pPr lvl="0" algn="ctr">
                        <a:buNone/>
                      </a:pPr>
                      <a:r>
                        <a:rPr lang="en-US" sz="1000" b="0" u="none" strike="noStrike">
                          <a:effectLst/>
                          <a:latin typeface="+mn-lt"/>
                          <a:hlinkClick r:id="rId4"/>
                        </a:rPr>
                        <a:t>601566882</a:t>
                      </a:r>
                      <a:endParaRPr lang="en-US" sz="1000" b="0" u="none" strike="noStrike">
                        <a:effectLst/>
                        <a:latin typeface="+mn-lt"/>
                      </a:endParaRPr>
                    </a:p>
                  </a:txBody>
                  <a:tcPr marL="6350" marR="6350" marT="6350" marB="0" anchor="b"/>
                </a:tc>
                <a:tc>
                  <a:txBody>
                    <a:bodyPr/>
                    <a:lstStyle/>
                    <a:p>
                      <a:pPr algn="ctr" fontAlgn="b"/>
                      <a:r>
                        <a:rPr lang="en-US" sz="1000" b="0" u="none" strike="noStrike">
                          <a:effectLst/>
                          <a:latin typeface="+mn-lt"/>
                        </a:rPr>
                        <a:t>2/28</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a:t>
                      </a:r>
                      <a:endParaRPr lang="en-US" sz="1000" b="0" i="0" u="none" strike="noStrike">
                        <a:effectLst/>
                        <a:latin typeface="+mn-lt"/>
                      </a:endParaRPr>
                    </a:p>
                  </a:txBody>
                  <a:tcPr marL="6350" marR="6350" marT="6350" marB="0" anchor="b"/>
                </a:tc>
                <a:tc>
                  <a:txBody>
                    <a:bodyPr/>
                    <a:lstStyle/>
                    <a:p>
                      <a:pPr lvl="0" algn="ctr">
                        <a:buNone/>
                      </a:pPr>
                      <a:r>
                        <a:rPr lang="en-US" sz="1000" b="0" i="0" u="none" strike="noStrike" noProof="0">
                          <a:solidFill>
                            <a:srgbClr val="000000"/>
                          </a:solidFill>
                          <a:effectLst/>
                          <a:latin typeface="Segoe UI"/>
                        </a:rPr>
                        <a:t>Peter Carlin</a:t>
                      </a:r>
                      <a:endParaRPr lang="en-US"/>
                    </a:p>
                  </a:txBody>
                  <a:tcPr marL="9525" marR="9525" marT="9525" marB="0" anchor="b"/>
                </a:tc>
                <a:tc>
                  <a:txBody>
                    <a:bodyPr/>
                    <a:lstStyle/>
                    <a:p>
                      <a:pPr algn="ctr" fontAlgn="b"/>
                      <a:r>
                        <a:rPr lang="en-US" sz="1000" b="0" u="none" strike="noStrike">
                          <a:effectLst/>
                          <a:latin typeface="+mn-lt"/>
                        </a:rPr>
                        <a:t>Azure Synapse Platform Service</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Azure Synapse Platform Service</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algn="ctr" fontAlgn="b"/>
                      <a:r>
                        <a:rPr lang="en-US" sz="1000" b="0" u="none" strike="noStrike">
                          <a:effectLst/>
                          <a:latin typeface="+mn-lt"/>
                        </a:rPr>
                        <a:t>True</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r>
                        <a:rPr lang="en-US" sz="1000" b="0" i="0" u="none" strike="noStrike">
                          <a:effectLst/>
                          <a:latin typeface="+mn-lt"/>
                        </a:rPr>
                        <a:t>N/A</a:t>
                      </a: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kumimoji="0" lang="en-US" sz="1000" b="0" i="0" u="none" strike="noStrike" kern="1200" cap="none" spc="0" normalizeH="0" baseline="0" noProof="0">
                          <a:ln>
                            <a:noFill/>
                          </a:ln>
                          <a:solidFill>
                            <a:srgbClr val="000000"/>
                          </a:solidFill>
                          <a:effectLst/>
                          <a:uLnTx/>
                          <a:uFillTx/>
                          <a:latin typeface="Segoe UI"/>
                          <a:ea typeface="+mn-ea"/>
                          <a:cs typeface="+mn-cs"/>
                        </a:rPr>
                        <a:t>TBD</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1224</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1029</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Unknown</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9525" marR="9525" marT="9525" marB="0" anchor="b"/>
                </a:tc>
                <a:extLst>
                  <a:ext uri="{0D108BD9-81ED-4DB2-BD59-A6C34878D82A}">
                    <a16:rowId xmlns:a16="http://schemas.microsoft.com/office/drawing/2014/main" val="3957036461"/>
                  </a:ext>
                </a:extLst>
              </a:tr>
              <a:tr h="208722">
                <a:tc>
                  <a:txBody>
                    <a:bodyPr/>
                    <a:lstStyle/>
                    <a:p>
                      <a:pPr algn="ctr" fontAlgn="b"/>
                      <a:r>
                        <a:rPr lang="en-US" sz="1000" b="0" u="none" strike="noStrike">
                          <a:effectLst/>
                          <a:latin typeface="+mn-lt"/>
                          <a:hlinkClick r:id="rId5"/>
                        </a:rPr>
                        <a:t>603158972</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3/4</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a:t>
                      </a:r>
                      <a:endParaRPr lang="en-US" sz="1000" b="0" i="0" u="none" strike="noStrike">
                        <a:effectLst/>
                        <a:latin typeface="+mn-lt"/>
                      </a:endParaRPr>
                    </a:p>
                  </a:txBody>
                  <a:tcPr marL="6350" marR="6350" marT="6350" marB="0" anchor="b"/>
                </a:tc>
                <a:tc>
                  <a:txBody>
                    <a:bodyPr/>
                    <a:lstStyle/>
                    <a:p>
                      <a:pPr lvl="0" algn="ctr">
                        <a:buNone/>
                      </a:pPr>
                      <a:r>
                        <a:rPr lang="en-US" sz="1000" b="0" i="0" u="none" strike="noStrike" noProof="0">
                          <a:solidFill>
                            <a:srgbClr val="000000"/>
                          </a:solidFill>
                          <a:effectLst/>
                          <a:latin typeface="Segoe UI"/>
                        </a:rPr>
                        <a:t>Peter Carlin</a:t>
                      </a:r>
                      <a:endParaRPr lang="en-US"/>
                    </a:p>
                  </a:txBody>
                  <a:tcPr marL="9525" marR="9525" marT="9525" marB="0" anchor="b"/>
                </a:tc>
                <a:tc>
                  <a:txBody>
                    <a:bodyPr/>
                    <a:lstStyle/>
                    <a:p>
                      <a:pPr algn="ctr" fontAlgn="b"/>
                      <a:r>
                        <a:rPr lang="en-US" sz="1000" b="0" u="none" strike="noStrike">
                          <a:effectLst/>
                          <a:latin typeface="+mn-lt"/>
                        </a:rPr>
                        <a:t>Fabric Platform Shared Services</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Fabric Platform Shared Services</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algn="ctr" fontAlgn="b"/>
                      <a:r>
                        <a:rPr lang="en-US" sz="1000" b="0" u="none" strike="noStrike">
                          <a:effectLst/>
                          <a:latin typeface="+mn-lt"/>
                        </a:rPr>
                        <a:t>True</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r>
                        <a:rPr lang="en-US" sz="1000" b="0" i="0" u="none" strike="noStrike">
                          <a:effectLst/>
                          <a:latin typeface="+mn-lt"/>
                        </a:rPr>
                        <a:t>N/A</a:t>
                      </a: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kumimoji="0" lang="en-US" sz="1000" b="0" i="0" u="none" strike="noStrike" kern="1200" cap="none" spc="0" normalizeH="0" baseline="0" noProof="0">
                          <a:ln>
                            <a:noFill/>
                          </a:ln>
                          <a:solidFill>
                            <a:srgbClr val="000000"/>
                          </a:solidFill>
                          <a:effectLst/>
                          <a:uLnTx/>
                          <a:uFillTx/>
                          <a:latin typeface="Segoe UI"/>
                          <a:ea typeface="+mn-ea"/>
                          <a:cs typeface="+mn-cs"/>
                        </a:rPr>
                        <a:t>TBD</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203</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49</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Roll Forward</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9525" marR="9525" marT="9525" marB="0" anchor="b"/>
                </a:tc>
                <a:extLst>
                  <a:ext uri="{0D108BD9-81ED-4DB2-BD59-A6C34878D82A}">
                    <a16:rowId xmlns:a16="http://schemas.microsoft.com/office/drawing/2014/main" val="1545454990"/>
                  </a:ext>
                </a:extLst>
              </a:tr>
              <a:tr h="208722">
                <a:tc>
                  <a:txBody>
                    <a:bodyPr/>
                    <a:lstStyle/>
                    <a:p>
                      <a:pPr algn="ctr" fontAlgn="b"/>
                      <a:r>
                        <a:rPr lang="en-US" sz="1000" b="0" i="0" u="none" strike="noStrike">
                          <a:effectLst/>
                          <a:latin typeface="+mn-lt"/>
                          <a:hlinkClick r:id="rId6"/>
                        </a:rPr>
                        <a:t>603473235</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3/5</a:t>
                      </a:r>
                    </a:p>
                  </a:txBody>
                  <a:tcPr marL="6350" marR="6350" marT="6350" marB="0" anchor="b"/>
                </a:tc>
                <a:tc>
                  <a:txBody>
                    <a:bodyPr/>
                    <a:lstStyle/>
                    <a:p>
                      <a:pPr algn="ctr" fontAlgn="b"/>
                      <a:r>
                        <a:rPr lang="en-US" sz="1000" b="0" i="0" u="none" strike="noStrike">
                          <a:effectLst/>
                          <a:latin typeface="+mn-lt"/>
                        </a:rPr>
                        <a:t>2</a:t>
                      </a:r>
                    </a:p>
                  </a:txBody>
                  <a:tcPr marL="6350" marR="6350" marT="6350" marB="0" anchor="b"/>
                </a:tc>
                <a:tc>
                  <a:txBody>
                    <a:bodyPr/>
                    <a:lstStyle/>
                    <a:p>
                      <a:pPr algn="ctr" fontAlgn="b"/>
                      <a:r>
                        <a:rPr lang="en-US" sz="1000" b="0" i="0" u="none" strike="noStrike">
                          <a:effectLst/>
                          <a:latin typeface="+mn-lt"/>
                        </a:rPr>
                        <a:t>Peter Carlin</a:t>
                      </a:r>
                    </a:p>
                  </a:txBody>
                  <a:tcPr marL="6350" marR="6350" marT="6350" marB="0" anchor="b"/>
                </a:tc>
                <a:tc>
                  <a:txBody>
                    <a:bodyPr/>
                    <a:lstStyle/>
                    <a:p>
                      <a:pPr algn="ctr" fontAlgn="b"/>
                      <a:r>
                        <a:rPr lang="en-US" sz="1000" b="0" i="0" u="none" strike="noStrike">
                          <a:effectLst/>
                          <a:latin typeface="+mn-lt"/>
                        </a:rPr>
                        <a:t>Azure Synapse Platform Service</a:t>
                      </a:r>
                    </a:p>
                  </a:txBody>
                  <a:tcPr marL="6350" marR="6350" marT="6350" marB="0" anchor="b"/>
                </a:tc>
                <a:tc>
                  <a:txBody>
                    <a:bodyPr/>
                    <a:lstStyle/>
                    <a:p>
                      <a:pPr algn="ctr" fontAlgn="b"/>
                      <a:r>
                        <a:rPr lang="en-US" sz="1000" b="0" i="0" u="none" strike="noStrike">
                          <a:effectLst/>
                          <a:latin typeface="+mn-lt"/>
                        </a:rPr>
                        <a:t>Azure Synapse Platform Service</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algn="ctr" fontAlgn="b"/>
                      <a:r>
                        <a:rPr lang="en-US" sz="1000" b="0" i="0" u="none" strike="noStrike">
                          <a:effectLst/>
                          <a:latin typeface="+mn-lt"/>
                        </a:rPr>
                        <a:t>True</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r>
                        <a:rPr lang="en-US" sz="1000" b="0" i="0" u="none" strike="noStrike">
                          <a:effectLst/>
                          <a:latin typeface="+mn-lt"/>
                        </a:rPr>
                        <a:t>N/A</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Orchestrated change </a:t>
                      </a:r>
                    </a:p>
                  </a:txBody>
                  <a:tcPr marL="6350" marR="6350" marT="6350" marB="0" anchor="b"/>
                </a:tc>
                <a:tc>
                  <a:txBody>
                    <a:bodyPr/>
                    <a:lstStyle/>
                    <a:p>
                      <a:pPr algn="ctr" fontAlgn="b"/>
                      <a:r>
                        <a:rPr lang="en-US" sz="1000" b="0" i="0" u="none" strike="noStrike">
                          <a:effectLst/>
                          <a:latin typeface="+mn-lt"/>
                        </a:rPr>
                        <a:t>Other</a:t>
                      </a: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122</a:t>
                      </a:r>
                    </a:p>
                  </a:txBody>
                  <a:tcPr marL="6350" marR="6350" marT="6350" marB="0" anchor="b"/>
                </a:tc>
                <a:tc>
                  <a:txBody>
                    <a:bodyPr/>
                    <a:lstStyle/>
                    <a:p>
                      <a:pPr algn="ctr" fontAlgn="b"/>
                      <a:r>
                        <a:rPr lang="en-US" sz="1000" b="0" i="0" u="none" strike="noStrike">
                          <a:effectLst/>
                          <a:latin typeface="+mn-lt"/>
                        </a:rPr>
                        <a:t>Roll Forward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extLst>
                  <a:ext uri="{0D108BD9-81ED-4DB2-BD59-A6C34878D82A}">
                    <a16:rowId xmlns:a16="http://schemas.microsoft.com/office/drawing/2014/main" val="2306339114"/>
                  </a:ext>
                </a:extLst>
              </a:tr>
              <a:tr h="208722">
                <a:tc>
                  <a:txBody>
                    <a:bodyPr/>
                    <a:lstStyle/>
                    <a:p>
                      <a:pPr algn="ctr" fontAlgn="b"/>
                      <a:r>
                        <a:rPr lang="en-US" sz="1000" b="0" i="0" u="none" strike="noStrike">
                          <a:effectLst/>
                          <a:latin typeface="+mn-lt"/>
                          <a:hlinkClick r:id="rId7"/>
                        </a:rPr>
                        <a:t>603482709</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3/5</a:t>
                      </a:r>
                    </a:p>
                  </a:txBody>
                  <a:tcPr marL="6350" marR="6350" marT="6350" marB="0" anchor="b"/>
                </a:tc>
                <a:tc>
                  <a:txBody>
                    <a:bodyPr/>
                    <a:lstStyle/>
                    <a:p>
                      <a:pPr algn="ctr" fontAlgn="b"/>
                      <a:r>
                        <a:rPr lang="en-US" sz="1000" b="0" i="0" u="none" strike="noStrike">
                          <a:effectLst/>
                          <a:latin typeface="+mn-lt"/>
                        </a:rPr>
                        <a:t>2</a:t>
                      </a:r>
                    </a:p>
                  </a:txBody>
                  <a:tcPr marL="6350" marR="6350" marT="6350" marB="0" anchor="b"/>
                </a:tc>
                <a:tc>
                  <a:txBody>
                    <a:bodyPr/>
                    <a:lstStyle/>
                    <a:p>
                      <a:pPr algn="ctr" fontAlgn="b"/>
                      <a:r>
                        <a:rPr lang="en-US" sz="1000" b="0" i="0" u="none" strike="noStrike">
                          <a:effectLst/>
                          <a:latin typeface="+mn-lt"/>
                        </a:rPr>
                        <a:t>Peter Carlin</a:t>
                      </a:r>
                    </a:p>
                  </a:txBody>
                  <a:tcPr marL="6350" marR="6350" marT="6350" marB="0" anchor="b"/>
                </a:tc>
                <a:tc>
                  <a:txBody>
                    <a:bodyPr/>
                    <a:lstStyle/>
                    <a:p>
                      <a:pPr algn="ctr" fontAlgn="b"/>
                      <a:r>
                        <a:rPr lang="en-US" sz="1000" b="0" i="0" u="none" strike="noStrike">
                          <a:effectLst/>
                          <a:latin typeface="+mn-lt"/>
                        </a:rPr>
                        <a:t>Azure Synapse Platform Service</a:t>
                      </a:r>
                    </a:p>
                  </a:txBody>
                  <a:tcPr marL="6350" marR="6350" marT="6350" marB="0" anchor="b"/>
                </a:tc>
                <a:tc>
                  <a:txBody>
                    <a:bodyPr/>
                    <a:lstStyle/>
                    <a:p>
                      <a:pPr algn="ctr" fontAlgn="b"/>
                      <a:r>
                        <a:rPr lang="en-US" sz="1000" b="0" i="0" u="none" strike="noStrike">
                          <a:effectLst/>
                          <a:latin typeface="+mn-lt"/>
                        </a:rPr>
                        <a:t>Azure Synapse Platform Service</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algn="ctr" fontAlgn="b"/>
                      <a:r>
                        <a:rPr lang="en-US" sz="1000" b="0" i="0" u="none" strike="noStrike">
                          <a:effectLst/>
                          <a:latin typeface="+mn-lt"/>
                        </a:rPr>
                        <a:t>True</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r>
                        <a:rPr lang="en-US" sz="1000" b="0" i="0" u="none" strike="noStrike">
                          <a:effectLst/>
                          <a:latin typeface="+mn-lt"/>
                        </a:rPr>
                        <a:t>N/A</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Orchestrated change </a:t>
                      </a:r>
                    </a:p>
                  </a:txBody>
                  <a:tcPr marL="6350" marR="6350" marT="6350" marB="0" anchor="b"/>
                </a:tc>
                <a:tc>
                  <a:txBody>
                    <a:bodyPr/>
                    <a:lstStyle/>
                    <a:p>
                      <a:pPr algn="ctr" fontAlgn="b"/>
                      <a:r>
                        <a:rPr lang="en-US" sz="1000" b="0" i="0" u="none" strike="noStrike">
                          <a:effectLst/>
                          <a:latin typeface="+mn-lt"/>
                        </a:rPr>
                        <a:t>Other</a:t>
                      </a: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93</a:t>
                      </a:r>
                    </a:p>
                  </a:txBody>
                  <a:tcPr marL="6350" marR="6350" marT="6350" marB="0" anchor="b"/>
                </a:tc>
                <a:tc>
                  <a:txBody>
                    <a:bodyPr/>
                    <a:lstStyle/>
                    <a:p>
                      <a:pPr algn="ctr" fontAlgn="b"/>
                      <a:r>
                        <a:rPr lang="en-US" sz="1000" b="0" i="0" u="none" strike="noStrike">
                          <a:effectLst/>
                          <a:latin typeface="+mn-lt"/>
                        </a:rPr>
                        <a:t>Roll Forward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extLst>
                  <a:ext uri="{0D108BD9-81ED-4DB2-BD59-A6C34878D82A}">
                    <a16:rowId xmlns:a16="http://schemas.microsoft.com/office/drawing/2014/main" val="2069437862"/>
                  </a:ext>
                </a:extLst>
              </a:tr>
              <a:tr h="208722">
                <a:tc>
                  <a:txBody>
                    <a:bodyPr/>
                    <a:lstStyle/>
                    <a:p>
                      <a:pPr algn="ctr" fontAlgn="b"/>
                      <a:r>
                        <a:rPr lang="en-US" sz="1000" b="0" u="none" strike="noStrike">
                          <a:effectLst/>
                          <a:latin typeface="+mn-lt"/>
                          <a:hlinkClick r:id="rId8"/>
                        </a:rPr>
                        <a:t>601243283</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2/27</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Peter Carlin</a:t>
                      </a:r>
                      <a:endParaRPr lang="en-US" sz="1000" b="0" i="0" u="none" strike="noStrike">
                        <a:effectLst/>
                        <a:latin typeface="+mn-lt"/>
                      </a:endParaRPr>
                    </a:p>
                  </a:txBody>
                  <a:tcPr marL="9525" marR="9525" marT="9525" marB="0" anchor="b"/>
                </a:tc>
                <a:tc>
                  <a:txBody>
                    <a:bodyPr/>
                    <a:lstStyle/>
                    <a:p>
                      <a:pPr algn="ctr" fontAlgn="b"/>
                      <a:r>
                        <a:rPr lang="en-US" sz="1000" b="0" u="none" strike="noStrike">
                          <a:effectLst/>
                          <a:latin typeface="+mn-lt"/>
                        </a:rPr>
                        <a:t>SOS/RG/CLR Host</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SOS/RG/CLR Host</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algn="ctr" fontAlgn="b"/>
                      <a:r>
                        <a:rPr lang="en-US" sz="1000" b="0" u="none" strike="noStrike">
                          <a:effectLst/>
                          <a:latin typeface="+mn-lt"/>
                        </a:rPr>
                        <a:t>True</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1</a:t>
                      </a: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r>
                        <a:rPr lang="en-US" sz="1000" b="0" i="0" u="none" strike="noStrike">
                          <a:effectLst/>
                          <a:latin typeface="+mn-lt"/>
                        </a:rPr>
                        <a:t>N/A</a:t>
                      </a:r>
                    </a:p>
                  </a:txBody>
                  <a:tcPr marL="6350" marR="6350" marT="6350" marB="0" anchor="b"/>
                </a:tc>
                <a:tc>
                  <a:txBody>
                    <a:bodyPr/>
                    <a:lstStyle/>
                    <a:p>
                      <a:pPr algn="ctr" fontAlgn="b"/>
                      <a:r>
                        <a:rPr lang="en-US" sz="1000" b="0" u="none" strike="noStrike">
                          <a:effectLst/>
                          <a:latin typeface="+mn-lt"/>
                        </a:rPr>
                        <a:t>Production manual touch (non-scripted)</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JIT</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5</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3386</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Roll Forward</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9525" marR="9525" marT="9525" marB="0" anchor="b"/>
                </a:tc>
                <a:extLst>
                  <a:ext uri="{0D108BD9-81ED-4DB2-BD59-A6C34878D82A}">
                    <a16:rowId xmlns:a16="http://schemas.microsoft.com/office/drawing/2014/main" val="1292792073"/>
                  </a:ext>
                </a:extLst>
              </a:tr>
              <a:tr h="208722">
                <a:tc gridSpan="20">
                  <a:txBody>
                    <a:bodyPr/>
                    <a:lstStyle/>
                    <a:p>
                      <a:pPr lvl="0" algn="l">
                        <a:lnSpc>
                          <a:spcPct val="100000"/>
                        </a:lnSpc>
                        <a:spcBef>
                          <a:spcPts val="0"/>
                        </a:spcBef>
                        <a:spcAft>
                          <a:spcPts val="0"/>
                        </a:spcAft>
                        <a:buNone/>
                      </a:pPr>
                      <a:r>
                        <a:rPr lang="en-US" sz="1000" b="0" i="0" u="none" strike="noStrike" kern="1200" cap="none" spc="0" normalizeH="0" baseline="0" noProof="0">
                          <a:ln>
                            <a:noFill/>
                          </a:ln>
                          <a:solidFill>
                            <a:srgbClr val="FFFFFF"/>
                          </a:solidFill>
                          <a:effectLst/>
                          <a:uLnTx/>
                          <a:uFillTx/>
                          <a:latin typeface="Segoe UI"/>
                        </a:rPr>
                        <a:t>AEP franchise – CVP John Sheehan                        13/561 services adopted R2D</a:t>
                      </a:r>
                      <a:r>
                        <a:rPr lang="en-US" sz="1000" b="0" i="0" u="none" strike="noStrike" kern="1200" cap="none" spc="0" normalizeH="0" baseline="0" noProof="0">
                          <a:ln>
                            <a:noFill/>
                          </a:ln>
                          <a:solidFill>
                            <a:srgbClr val="212121"/>
                          </a:solidFill>
                          <a:effectLst/>
                          <a:uLnTx/>
                          <a:uFillTx/>
                          <a:latin typeface="Segoe UI"/>
                        </a:rPr>
                        <a:t>TBD</a:t>
                      </a:r>
                      <a:endParaRPr lang="en-US"/>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endParaRPr lang="en-US"/>
                    </a:p>
                  </a:txBody>
                  <a:tcPr>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000" b="0" i="0" u="none" strike="noStrike">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algn="ctr" fontAlgn="b"/>
                      <a:endParaRPr lang="en-US" sz="1000" b="0" i="0" u="none" strike="noStrike">
                        <a:effectLst/>
                        <a:latin typeface="+mn-lt"/>
                      </a:endParaRPr>
                    </a:p>
                  </a:txBody>
                  <a:tcPr marL="9525" marR="9525" marT="9525" marB="0" anchor="b">
                    <a:solidFill>
                      <a:schemeClr val="tx1"/>
                    </a:solidFill>
                  </a:tcPr>
                </a:tc>
                <a:tc hMerge="1">
                  <a:txBody>
                    <a:bodyPr/>
                    <a:lstStyle/>
                    <a:p>
                      <a:pPr marL="0" algn="ctr" defTabSz="932742" rtl="0" eaLnBrk="1" fontAlgn="b" latinLnBrk="0" hangingPunct="1"/>
                      <a:endParaRPr lang="en-US" sz="1000" kern="1200">
                        <a:solidFill>
                          <a:srgbClr val="212121"/>
                        </a:solidFill>
                        <a:effectLst/>
                        <a:latin typeface="+mn-lt"/>
                      </a:endParaRPr>
                    </a:p>
                  </a:txBody>
                  <a:tcPr marL="6350" marR="6350" marT="6350" marB="0" anchor="b">
                    <a:solidFill>
                      <a:schemeClr val="tx1"/>
                    </a:solidFill>
                  </a:tcPr>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solidFill>
                      <a:schemeClr val="tx1"/>
                    </a:solidFill>
                  </a:tcPr>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solidFill>
                      <a:schemeClr val="tx1"/>
                    </a:solidFill>
                  </a:tcPr>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solidFill>
                      <a:schemeClr val="tx1"/>
                    </a:solidFill>
                  </a:tcPr>
                </a:tc>
                <a:extLst>
                  <a:ext uri="{0D108BD9-81ED-4DB2-BD59-A6C34878D82A}">
                    <a16:rowId xmlns:a16="http://schemas.microsoft.com/office/drawing/2014/main" val="1103256811"/>
                  </a:ext>
                </a:extLst>
              </a:tr>
              <a:tr h="208722">
                <a:tc>
                  <a:txBody>
                    <a:bodyPr/>
                    <a:lstStyle/>
                    <a:p>
                      <a:pPr algn="ctr" fontAlgn="b"/>
                      <a:r>
                        <a:rPr lang="en-US" sz="1000" b="0" u="none" strike="noStrike">
                          <a:effectLst/>
                          <a:latin typeface="+mn-lt"/>
                          <a:hlinkClick r:id="rId9"/>
                        </a:rPr>
                        <a:t>601283620</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2/27</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Irina Gorbach</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Cloud Transfer Service</a:t>
                      </a:r>
                    </a:p>
                  </a:txBody>
                  <a:tcPr marL="6350" marR="6350" marT="6350" marB="0" anchor="b"/>
                </a:tc>
                <a:tc>
                  <a:txBody>
                    <a:bodyPr/>
                    <a:lstStyle/>
                    <a:p>
                      <a:pPr algn="ctr" fontAlgn="b"/>
                      <a:r>
                        <a:rPr lang="en-US" sz="1000" b="0" i="0" u="none" strike="noStrike">
                          <a:effectLst/>
                          <a:latin typeface="+mn-lt"/>
                        </a:rPr>
                        <a:t>Cloud Transfer Service</a:t>
                      </a: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True</a:t>
                      </a: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r>
                        <a:rPr lang="en-US" sz="1000" b="0" i="0" u="none" strike="noStrike">
                          <a:effectLst/>
                          <a:latin typeface="+mn-lt"/>
                        </a:rPr>
                        <a:t>N/A</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Orchestrated change </a:t>
                      </a:r>
                    </a:p>
                  </a:txBody>
                  <a:tcPr marL="6350" marR="6350" marT="6350" marB="0" anchor="b"/>
                </a:tc>
                <a:tc>
                  <a:txBody>
                    <a:bodyPr/>
                    <a:lstStyle/>
                    <a:p>
                      <a:pPr algn="ctr" fontAlgn="b"/>
                      <a:r>
                        <a:rPr lang="en-US" sz="1000" b="0" i="0" u="none" strike="noStrike">
                          <a:effectLst/>
                          <a:latin typeface="+mn-lt"/>
                        </a:rPr>
                        <a:t>Manual Touch -  Portal</a:t>
                      </a:r>
                    </a:p>
                  </a:txBody>
                  <a:tcPr marL="6350" marR="6350" marT="6350" marB="0" anchor="b"/>
                </a:tc>
                <a:tc>
                  <a:txBody>
                    <a:bodyPr/>
                    <a:lstStyle/>
                    <a:p>
                      <a:pPr algn="ctr" fontAlgn="b"/>
                      <a:r>
                        <a:rPr lang="en-US" sz="1000" b="0" i="0" u="none" strike="noStrike">
                          <a:effectLst/>
                          <a:latin typeface="+mn-lt"/>
                        </a:rPr>
                        <a:t>1148</a:t>
                      </a:r>
                    </a:p>
                  </a:txBody>
                  <a:tcPr marL="6350" marR="6350" marT="6350" marB="0" anchor="b"/>
                </a:tc>
                <a:tc>
                  <a:txBody>
                    <a:bodyPr/>
                    <a:lstStyle/>
                    <a:p>
                      <a:pPr algn="ctr" fontAlgn="b"/>
                      <a:r>
                        <a:rPr lang="en-US" sz="1000" b="0" i="0" u="none" strike="noStrike">
                          <a:effectLst/>
                          <a:latin typeface="+mn-lt"/>
                        </a:rPr>
                        <a:t>1184</a:t>
                      </a:r>
                    </a:p>
                  </a:txBody>
                  <a:tcPr marL="6350" marR="6350" marT="6350" marB="0" anchor="b"/>
                </a:tc>
                <a:tc>
                  <a:txBody>
                    <a:bodyPr/>
                    <a:lstStyle/>
                    <a:p>
                      <a:pPr algn="ctr" fontAlgn="b"/>
                      <a:r>
                        <a:rPr lang="en-US" sz="1000" b="0" i="0" u="none" strike="noStrike">
                          <a:effectLst/>
                          <a:latin typeface="+mn-lt"/>
                        </a:rPr>
                        <a:t>Roll Forward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extLst>
                  <a:ext uri="{0D108BD9-81ED-4DB2-BD59-A6C34878D82A}">
                    <a16:rowId xmlns:a16="http://schemas.microsoft.com/office/drawing/2014/main" val="3198019508"/>
                  </a:ext>
                </a:extLst>
              </a:tr>
              <a:tr h="208722">
                <a:tc>
                  <a:txBody>
                    <a:bodyPr/>
                    <a:lstStyle/>
                    <a:p>
                      <a:pPr algn="ctr" fontAlgn="b"/>
                      <a:r>
                        <a:rPr lang="en-US" sz="1000" b="0" i="0" u="none" strike="noStrike">
                          <a:effectLst/>
                          <a:latin typeface="+mn-lt"/>
                          <a:hlinkClick r:id="rId10"/>
                        </a:rPr>
                        <a:t>603596417</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3/5</a:t>
                      </a:r>
                    </a:p>
                  </a:txBody>
                  <a:tcPr marL="6350" marR="6350" marT="6350" marB="0" anchor="b"/>
                </a:tc>
                <a:tc>
                  <a:txBody>
                    <a:bodyPr/>
                    <a:lstStyle/>
                    <a:p>
                      <a:pPr algn="ctr" fontAlgn="b"/>
                      <a:r>
                        <a:rPr lang="en-US" sz="1000" b="0" i="0" u="none" strike="noStrike">
                          <a:effectLst/>
                          <a:latin typeface="+mn-lt"/>
                        </a:rPr>
                        <a:t>2</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a:effectLst/>
                          <a:latin typeface="+mn-lt"/>
                        </a:rPr>
                        <a:t>Irina Gorbach</a:t>
                      </a:r>
                      <a:endParaRPr lang="en-US" sz="1000" b="0" i="0" u="none" strike="noStrike">
                        <a:effectLst/>
                        <a:latin typeface="+mn-lt"/>
                      </a:endParaRPr>
                    </a:p>
                  </a:txBody>
                  <a:tcPr marL="6350" marR="6350" marT="6350" marB="0" anchor="b"/>
                </a:tc>
                <a:tc>
                  <a:txBody>
                    <a:bodyPr/>
                    <a:lstStyle/>
                    <a:p>
                      <a:pPr algn="ctr" fontAlgn="b"/>
                      <a:r>
                        <a:rPr lang="en-US" sz="1000" b="0" i="0" u="none" strike="noStrike" err="1">
                          <a:effectLst/>
                          <a:latin typeface="+mn-lt"/>
                        </a:rPr>
                        <a:t>OneBranch</a:t>
                      </a:r>
                      <a:r>
                        <a:rPr lang="en-US" sz="1000" b="0" i="0" u="none" strike="noStrike">
                          <a:effectLst/>
                          <a:latin typeface="+mn-lt"/>
                        </a:rPr>
                        <a:t> Services</a:t>
                      </a:r>
                    </a:p>
                  </a:txBody>
                  <a:tcPr marL="6350" marR="6350" marT="6350" marB="0" anchor="b"/>
                </a:tc>
                <a:tc>
                  <a:txBody>
                    <a:bodyPr/>
                    <a:lstStyle/>
                    <a:p>
                      <a:pPr algn="ctr" fontAlgn="b"/>
                      <a:r>
                        <a:rPr lang="en-US" sz="1000" b="0" i="0" u="none" strike="noStrike">
                          <a:effectLst/>
                          <a:latin typeface="+mn-lt"/>
                        </a:rPr>
                        <a:t>OneBranch Services</a:t>
                      </a: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True</a:t>
                      </a: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Orchestrated change </a:t>
                      </a:r>
                    </a:p>
                  </a:txBody>
                  <a:tcPr marL="6350" marR="6350" marT="6350" marB="0" anchor="b"/>
                </a:tc>
                <a:tc>
                  <a:txBody>
                    <a:bodyPr/>
                    <a:lstStyle/>
                    <a:p>
                      <a:pPr algn="ctr" fontAlgn="b"/>
                      <a:r>
                        <a:rPr lang="en-US" sz="1000" b="0" i="0" u="none" strike="noStrike">
                          <a:effectLst/>
                          <a:latin typeface="+mn-lt"/>
                        </a:rPr>
                        <a:t>AzDeployer</a:t>
                      </a:r>
                    </a:p>
                  </a:txBody>
                  <a:tcPr marL="6350" marR="6350" marT="6350" marB="0" anchor="b"/>
                </a:tc>
                <a:tc>
                  <a:txBody>
                    <a:bodyPr/>
                    <a:lstStyle/>
                    <a:p>
                      <a:pPr algn="ctr" fontAlgn="b"/>
                      <a:r>
                        <a:rPr lang="en-US" sz="1000" b="0" i="0" u="none" strike="noStrike">
                          <a:effectLst/>
                          <a:latin typeface="+mn-lt"/>
                        </a:rPr>
                        <a:t>42</a:t>
                      </a:r>
                    </a:p>
                  </a:txBody>
                  <a:tcPr marL="6350" marR="6350" marT="6350" marB="0" anchor="b"/>
                </a:tc>
                <a:tc>
                  <a:txBody>
                    <a:bodyPr/>
                    <a:lstStyle/>
                    <a:p>
                      <a:pPr algn="ctr" fontAlgn="b"/>
                      <a:r>
                        <a:rPr lang="en-US" sz="1000" b="0" i="0" u="none" strike="noStrike">
                          <a:effectLst/>
                          <a:latin typeface="+mn-lt"/>
                        </a:rPr>
                        <a:t>95</a:t>
                      </a:r>
                    </a:p>
                  </a:txBody>
                  <a:tcPr marL="6350" marR="6350" marT="6350" marB="0" anchor="b"/>
                </a:tc>
                <a:tc>
                  <a:txBody>
                    <a:bodyPr/>
                    <a:lstStyle/>
                    <a:p>
                      <a:pPr algn="ctr" fontAlgn="b"/>
                      <a:r>
                        <a:rPr lang="en-US" sz="1000" b="0" i="0" u="none" strike="noStrike">
                          <a:effectLst/>
                          <a:latin typeface="+mn-lt"/>
                        </a:rPr>
                        <a:t>Rollback</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extLst>
                  <a:ext uri="{0D108BD9-81ED-4DB2-BD59-A6C34878D82A}">
                    <a16:rowId xmlns:a16="http://schemas.microsoft.com/office/drawing/2014/main" val="1059670620"/>
                  </a:ext>
                </a:extLst>
              </a:tr>
              <a:tr h="208722">
                <a:tc>
                  <a:txBody>
                    <a:bodyPr/>
                    <a:lstStyle/>
                    <a:p>
                      <a:pPr algn="ctr" fontAlgn="b"/>
                      <a:r>
                        <a:rPr lang="en-US" sz="1000" b="0" u="none" strike="noStrike">
                          <a:effectLst/>
                          <a:latin typeface="+mn-lt"/>
                          <a:hlinkClick r:id="rId11"/>
                        </a:rPr>
                        <a:t>601338879</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2/27</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Irina Gorbach</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Application Insights</a:t>
                      </a:r>
                    </a:p>
                  </a:txBody>
                  <a:tcPr marL="6350" marR="6350" marT="6350" marB="0" anchor="b"/>
                </a:tc>
                <a:tc>
                  <a:txBody>
                    <a:bodyPr/>
                    <a:lstStyle/>
                    <a:p>
                      <a:pPr algn="ctr" fontAlgn="b"/>
                      <a:r>
                        <a:rPr lang="en-US" sz="1000" b="0" i="0" u="none" strike="noStrike">
                          <a:effectLst/>
                          <a:latin typeface="+mn-lt"/>
                        </a:rPr>
                        <a:t>Application Insights</a:t>
                      </a:r>
                    </a:p>
                  </a:txBody>
                  <a:tcPr marL="6350" marR="6350" marT="6350" marB="0" anchor="b"/>
                </a:tc>
                <a:tc>
                  <a:txBody>
                    <a:bodyPr/>
                    <a:lstStyle/>
                    <a:p>
                      <a:pPr algn="ctr" fontAlgn="b"/>
                      <a:r>
                        <a:rPr lang="en-US" sz="1000" b="0" i="0" u="none" strike="noStrike">
                          <a:effectLst/>
                          <a:latin typeface="+mn-lt"/>
                        </a:rPr>
                        <a:t>Skip</a:t>
                      </a:r>
                    </a:p>
                  </a:txBody>
                  <a:tcPr marL="6350" marR="6350" marT="6350" marB="0" anchor="b"/>
                </a:tc>
                <a:tc>
                  <a:txBody>
                    <a:bodyPr/>
                    <a:lstStyle/>
                    <a:p>
                      <a:pPr algn="ctr" fontAlgn="b"/>
                      <a:r>
                        <a:rPr lang="en-US" sz="1000" b="0" i="0" u="none" strike="noStrike">
                          <a:effectLst/>
                          <a:latin typeface="+mn-lt"/>
                        </a:rPr>
                        <a:t>True</a:t>
                      </a:r>
                    </a:p>
                  </a:txBody>
                  <a:tcPr marL="6350" marR="6350" marT="6350" marB="0" anchor="b"/>
                </a:tc>
                <a:tc>
                  <a:txBody>
                    <a:bodyPr/>
                    <a:lstStyle/>
                    <a:p>
                      <a:pPr algn="ctr" fontAlgn="b"/>
                      <a:r>
                        <a:rPr lang="en-US" sz="1000" b="0" i="0" u="none" strike="noStrike">
                          <a:effectLst/>
                          <a:latin typeface="+mn-lt"/>
                        </a:rPr>
                        <a:t>1</a:t>
                      </a: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r>
                        <a:rPr lang="en-US" sz="1000" b="0" i="0" u="none" strike="noStrike">
                          <a:effectLst/>
                          <a:latin typeface="+mn-lt"/>
                        </a:rPr>
                        <a:t>N/A</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Orchestrated change </a:t>
                      </a:r>
                    </a:p>
                  </a:txBody>
                  <a:tcPr marL="6350" marR="6350" marT="6350" marB="0" anchor="b"/>
                </a:tc>
                <a:tc>
                  <a:txBody>
                    <a:bodyPr/>
                    <a:lstStyle/>
                    <a:p>
                      <a:pPr algn="ctr" fontAlgn="b"/>
                      <a:r>
                        <a:rPr lang="en-US" sz="1000" b="0" i="0" u="none" strike="noStrike">
                          <a:effectLst/>
                          <a:latin typeface="+mn-lt"/>
                        </a:rPr>
                        <a:t>Ev2</a:t>
                      </a:r>
                    </a:p>
                  </a:txBody>
                  <a:tcPr marL="6350" marR="6350" marT="6350" marB="0" anchor="b"/>
                </a:tc>
                <a:tc>
                  <a:txBody>
                    <a:bodyPr/>
                    <a:lstStyle/>
                    <a:p>
                      <a:pPr algn="ctr" fontAlgn="b"/>
                      <a:r>
                        <a:rPr lang="en-US" sz="1000" b="0" i="0" u="none" strike="noStrike">
                          <a:effectLst/>
                          <a:latin typeface="+mn-lt"/>
                        </a:rPr>
                        <a:t>28</a:t>
                      </a:r>
                    </a:p>
                  </a:txBody>
                  <a:tcPr marL="6350" marR="6350" marT="6350" marB="0" anchor="b"/>
                </a:tc>
                <a:tc>
                  <a:txBody>
                    <a:bodyPr/>
                    <a:lstStyle/>
                    <a:p>
                      <a:pPr algn="ctr" fontAlgn="b"/>
                      <a:r>
                        <a:rPr lang="en-US" sz="1000" b="0" i="0" u="none" strike="noStrike">
                          <a:effectLst/>
                          <a:latin typeface="+mn-lt"/>
                        </a:rPr>
                        <a:t>139</a:t>
                      </a:r>
                    </a:p>
                  </a:txBody>
                  <a:tcPr marL="6350" marR="6350" marT="6350" marB="0" anchor="b"/>
                </a:tc>
                <a:tc>
                  <a:txBody>
                    <a:bodyPr/>
                    <a:lstStyle/>
                    <a:p>
                      <a:pPr algn="ctr" fontAlgn="b"/>
                      <a:r>
                        <a:rPr lang="en-US" sz="1000" b="0" i="0" u="none" strike="noStrike">
                          <a:effectLst/>
                          <a:latin typeface="+mn-lt"/>
                        </a:rPr>
                        <a:t>Rollback</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extLst>
                  <a:ext uri="{0D108BD9-81ED-4DB2-BD59-A6C34878D82A}">
                    <a16:rowId xmlns:a16="http://schemas.microsoft.com/office/drawing/2014/main" val="2323190464"/>
                  </a:ext>
                </a:extLst>
              </a:tr>
              <a:tr h="208722">
                <a:tc>
                  <a:txBody>
                    <a:bodyPr/>
                    <a:lstStyle/>
                    <a:p>
                      <a:pPr algn="ctr" fontAlgn="b"/>
                      <a:r>
                        <a:rPr lang="en-US" sz="1000" b="0" i="0" u="none" strike="noStrike">
                          <a:effectLst/>
                          <a:latin typeface="+mn-lt"/>
                          <a:hlinkClick r:id="rId12"/>
                        </a:rPr>
                        <a:t>603533880</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3/5</a:t>
                      </a:r>
                    </a:p>
                  </a:txBody>
                  <a:tcPr marL="6350" marR="6350" marT="6350" marB="0" anchor="b"/>
                </a:tc>
                <a:tc>
                  <a:txBody>
                    <a:bodyPr/>
                    <a:lstStyle/>
                    <a:p>
                      <a:pPr algn="ctr" fontAlgn="b"/>
                      <a:r>
                        <a:rPr lang="en-US" sz="1000" b="0" i="0" u="none" strike="noStrike">
                          <a:effectLst/>
                          <a:latin typeface="+mn-lt"/>
                        </a:rPr>
                        <a:t>2</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Irina Gorbach</a:t>
                      </a:r>
                    </a:p>
                  </a:txBody>
                  <a:tcPr marL="6350" marR="6350" marT="6350" marB="0" anchor="b"/>
                </a:tc>
                <a:tc>
                  <a:txBody>
                    <a:bodyPr/>
                    <a:lstStyle/>
                    <a:p>
                      <a:pPr algn="ctr" fontAlgn="b"/>
                      <a:r>
                        <a:rPr lang="en-US" sz="1000" b="0" i="0" u="none" strike="noStrike">
                          <a:effectLst/>
                          <a:latin typeface="+mn-lt"/>
                        </a:rPr>
                        <a:t>Application Insights</a:t>
                      </a:r>
                    </a:p>
                  </a:txBody>
                  <a:tcPr marL="6350" marR="6350" marT="6350" marB="0" anchor="b"/>
                </a:tc>
                <a:tc>
                  <a:txBody>
                    <a:bodyPr/>
                    <a:lstStyle/>
                    <a:p>
                      <a:pPr algn="ctr" fontAlgn="b"/>
                      <a:r>
                        <a:rPr lang="en-US" sz="1000" b="0" i="0" u="none" strike="noStrike">
                          <a:effectLst/>
                          <a:latin typeface="+mn-lt"/>
                        </a:rPr>
                        <a:t>Application Insights</a:t>
                      </a:r>
                    </a:p>
                  </a:txBody>
                  <a:tcPr marL="6350" marR="6350" marT="6350" marB="0" anchor="b"/>
                </a:tc>
                <a:tc>
                  <a:txBody>
                    <a:bodyPr/>
                    <a:lstStyle/>
                    <a:p>
                      <a:pPr algn="ctr" fontAlgn="b"/>
                      <a:r>
                        <a:rPr lang="en-US" sz="1000" b="0" i="0" u="none" strike="noStrike">
                          <a:effectLst/>
                          <a:latin typeface="+mn-lt"/>
                        </a:rPr>
                        <a:t>None</a:t>
                      </a:r>
                    </a:p>
                  </a:txBody>
                  <a:tcPr marL="6350" marR="6350" marT="6350" marB="0" anchor="b"/>
                </a:tc>
                <a:tc>
                  <a:txBody>
                    <a:bodyPr/>
                    <a:lstStyle/>
                    <a:p>
                      <a:pPr algn="ctr" fontAlgn="b"/>
                      <a:r>
                        <a:rPr lang="en-US" sz="1000" b="0" i="0" u="none" strike="noStrike">
                          <a:effectLst/>
                          <a:latin typeface="+mn-lt"/>
                        </a:rPr>
                        <a:t>True</a:t>
                      </a:r>
                    </a:p>
                  </a:txBody>
                  <a:tcPr marL="6350" marR="6350" marT="6350" marB="0" anchor="b"/>
                </a:tc>
                <a:tc>
                  <a:txBody>
                    <a:bodyPr/>
                    <a:lstStyle/>
                    <a:p>
                      <a:pPr algn="ctr" fontAlgn="b"/>
                      <a:r>
                        <a:rPr lang="en-US" sz="1000" b="0" i="0" u="none" strike="noStrike">
                          <a:effectLst/>
                          <a:latin typeface="+mn-lt"/>
                        </a:rPr>
                        <a:t>1</a:t>
                      </a: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Orchestrated change </a:t>
                      </a:r>
                    </a:p>
                  </a:txBody>
                  <a:tcPr marL="6350" marR="6350" marT="6350" marB="0" anchor="b"/>
                </a:tc>
                <a:tc>
                  <a:txBody>
                    <a:bodyPr/>
                    <a:lstStyle/>
                    <a:p>
                      <a:pPr algn="ctr" fontAlgn="b"/>
                      <a:r>
                        <a:rPr lang="en-US" sz="1000" b="0" i="0" u="none" strike="noStrike">
                          <a:effectLst/>
                          <a:latin typeface="+mn-lt"/>
                        </a:rPr>
                        <a:t>Other</a:t>
                      </a:r>
                    </a:p>
                  </a:txBody>
                  <a:tcPr marL="6350" marR="6350" marT="6350" marB="0" anchor="b"/>
                </a:tc>
                <a:tc>
                  <a:txBody>
                    <a:bodyPr/>
                    <a:lstStyle/>
                    <a:p>
                      <a:pPr algn="ctr" fontAlgn="b"/>
                      <a:r>
                        <a:rPr lang="en-US" sz="1000" b="0" i="0" u="none" strike="noStrike">
                          <a:effectLst/>
                          <a:latin typeface="+mn-lt"/>
                        </a:rPr>
                        <a:t>20152</a:t>
                      </a:r>
                    </a:p>
                  </a:txBody>
                  <a:tcPr marL="6350" marR="6350" marT="6350" marB="0" anchor="b"/>
                </a:tc>
                <a:tc>
                  <a:txBody>
                    <a:bodyPr/>
                    <a:lstStyle/>
                    <a:p>
                      <a:pPr algn="ctr" fontAlgn="b"/>
                      <a:r>
                        <a:rPr lang="en-US" sz="1000" b="0" i="0" u="none" strike="noStrike">
                          <a:effectLst/>
                          <a:latin typeface="+mn-lt"/>
                        </a:rPr>
                        <a:t>20398</a:t>
                      </a:r>
                    </a:p>
                  </a:txBody>
                  <a:tcPr marL="6350" marR="6350" marT="6350" marB="0" anchor="b"/>
                </a:tc>
                <a:tc>
                  <a:txBody>
                    <a:bodyPr/>
                    <a:lstStyle/>
                    <a:p>
                      <a:pPr algn="ctr" fontAlgn="b"/>
                      <a:r>
                        <a:rPr lang="en-US" sz="1000" b="0" i="0" u="none" strike="noStrike">
                          <a:effectLst/>
                          <a:latin typeface="+mn-lt"/>
                        </a:rPr>
                        <a:t>Unknown</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extLst>
                  <a:ext uri="{0D108BD9-81ED-4DB2-BD59-A6C34878D82A}">
                    <a16:rowId xmlns:a16="http://schemas.microsoft.com/office/drawing/2014/main" val="448812231"/>
                  </a:ext>
                </a:extLst>
              </a:tr>
              <a:tr h="208722">
                <a:tc>
                  <a:txBody>
                    <a:bodyPr/>
                    <a:lstStyle/>
                    <a:p>
                      <a:pPr algn="ctr" fontAlgn="b"/>
                      <a:r>
                        <a:rPr lang="en-US" sz="1000" b="0" i="0" u="none" strike="noStrike">
                          <a:effectLst/>
                          <a:latin typeface="+mn-lt"/>
                          <a:hlinkClick r:id="rId13"/>
                        </a:rPr>
                        <a:t>602796551</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3/3</a:t>
                      </a:r>
                    </a:p>
                  </a:txBody>
                  <a:tcPr marL="6350" marR="6350" marT="6350" marB="0" anchor="b"/>
                </a:tc>
                <a:tc>
                  <a:txBody>
                    <a:bodyPr/>
                    <a:lstStyle/>
                    <a:p>
                      <a:pPr algn="ctr" fontAlgn="b"/>
                      <a:r>
                        <a:rPr lang="en-US" sz="1000" b="0" i="0" u="none" strike="noStrike">
                          <a:effectLst/>
                          <a:latin typeface="+mn-lt"/>
                        </a:rPr>
                        <a:t>2</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Irina Gorbach</a:t>
                      </a:r>
                    </a:p>
                  </a:txBody>
                  <a:tcPr marL="6350" marR="6350" marT="6350" marB="0" anchor="b"/>
                </a:tc>
                <a:tc>
                  <a:txBody>
                    <a:bodyPr/>
                    <a:lstStyle/>
                    <a:p>
                      <a:pPr algn="ctr" fontAlgn="b"/>
                      <a:r>
                        <a:rPr lang="en-US" sz="1000" b="0" i="0" u="none" strike="noStrike">
                          <a:effectLst/>
                          <a:latin typeface="+mn-lt"/>
                        </a:rPr>
                        <a:t>Service Map and VM Insights</a:t>
                      </a:r>
                    </a:p>
                  </a:txBody>
                  <a:tcPr marL="6350" marR="6350" marT="6350" marB="0" anchor="b"/>
                </a:tc>
                <a:tc>
                  <a:txBody>
                    <a:bodyPr/>
                    <a:lstStyle/>
                    <a:p>
                      <a:pPr algn="ctr" fontAlgn="b"/>
                      <a:r>
                        <a:rPr lang="en-US" sz="1000" b="0" i="0" u="none" strike="noStrike">
                          <a:effectLst/>
                          <a:latin typeface="+mn-lt"/>
                        </a:rPr>
                        <a:t>Service Map and VM Insights</a:t>
                      </a:r>
                    </a:p>
                  </a:txBody>
                  <a:tcPr marL="6350" marR="6350" marT="6350" marB="0" anchor="b"/>
                </a:tc>
                <a:tc>
                  <a:txBody>
                    <a:bodyPr/>
                    <a:lstStyle/>
                    <a:p>
                      <a:pPr algn="ctr" fontAlgn="b"/>
                      <a:r>
                        <a:rPr lang="en-US" sz="1000" b="0" i="0" u="none" strike="noStrike">
                          <a:effectLst/>
                          <a:latin typeface="+mn-lt"/>
                        </a:rPr>
                        <a:t>None</a:t>
                      </a:r>
                    </a:p>
                  </a:txBody>
                  <a:tcPr marL="6350" marR="6350" marT="6350" marB="0" anchor="b"/>
                </a:tc>
                <a:tc>
                  <a:txBody>
                    <a:bodyPr/>
                    <a:lstStyle/>
                    <a:p>
                      <a:pPr algn="ctr" fontAlgn="b"/>
                      <a:r>
                        <a:rPr lang="en-US" sz="1000" b="0" i="0" u="none" strike="noStrike">
                          <a:effectLst/>
                          <a:latin typeface="+mn-lt"/>
                        </a:rPr>
                        <a:t>True</a:t>
                      </a:r>
                    </a:p>
                  </a:txBody>
                  <a:tcPr marL="6350" marR="6350" marT="6350" marB="0" anchor="b"/>
                </a:tc>
                <a:tc>
                  <a:txBody>
                    <a:bodyPr/>
                    <a:lstStyle/>
                    <a:p>
                      <a:pPr algn="ctr" fontAlgn="b"/>
                      <a:r>
                        <a:rPr lang="en-US" sz="1000" b="0" i="0" u="none" strike="noStrike">
                          <a:effectLst/>
                          <a:latin typeface="+mn-lt"/>
                        </a:rPr>
                        <a:t>16</a:t>
                      </a: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ea typeface="+mn-ea"/>
                          <a:cs typeface="+mn-cs"/>
                        </a:rPr>
                        <a:t>Orchestrated change </a:t>
                      </a:r>
                    </a:p>
                  </a:txBody>
                  <a:tcPr marL="6350" marR="6350" marT="6350" marB="0" anchor="b"/>
                </a:tc>
                <a:tc>
                  <a:txBody>
                    <a:bodyPr/>
                    <a:lstStyle/>
                    <a:p>
                      <a:pPr algn="ctr" fontAlgn="b"/>
                      <a:r>
                        <a:rPr lang="en-US" sz="1000" b="0" i="0" u="none" strike="noStrike">
                          <a:effectLst/>
                          <a:latin typeface="+mn-lt"/>
                        </a:rPr>
                        <a:t>Ev2</a:t>
                      </a:r>
                    </a:p>
                  </a:txBody>
                  <a:tcPr marL="6350" marR="6350" marT="6350" marB="0" anchor="b"/>
                </a:tc>
                <a:tc>
                  <a:txBody>
                    <a:bodyPr/>
                    <a:lstStyle/>
                    <a:p>
                      <a:pPr algn="ctr" fontAlgn="b"/>
                      <a:r>
                        <a:rPr lang="en-US" sz="1000" b="0" i="0" u="none" strike="noStrike">
                          <a:effectLst/>
                          <a:latin typeface="+mn-lt"/>
                        </a:rPr>
                        <a:t>71829</a:t>
                      </a:r>
                    </a:p>
                  </a:txBody>
                  <a:tcPr marL="6350" marR="6350" marT="6350" marB="0" anchor="b"/>
                </a:tc>
                <a:tc>
                  <a:txBody>
                    <a:bodyPr/>
                    <a:lstStyle/>
                    <a:p>
                      <a:pPr algn="ctr" fontAlgn="b"/>
                      <a:r>
                        <a:rPr lang="en-US" sz="1000" b="0" i="0" u="none" strike="noStrike">
                          <a:effectLst/>
                          <a:latin typeface="+mn-lt"/>
                        </a:rPr>
                        <a:t>71100</a:t>
                      </a:r>
                    </a:p>
                  </a:txBody>
                  <a:tcPr marL="6350" marR="6350" marT="6350" marB="0" anchor="b"/>
                </a:tc>
                <a:tc>
                  <a:txBody>
                    <a:bodyPr/>
                    <a:lstStyle/>
                    <a:p>
                      <a:pPr algn="ctr" fontAlgn="b"/>
                      <a:r>
                        <a:rPr lang="en-US" sz="1000" b="0" i="0" u="none" strike="noStrike">
                          <a:effectLst/>
                          <a:latin typeface="+mn-lt"/>
                        </a:rPr>
                        <a:t>Roll Forward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extLst>
                  <a:ext uri="{0D108BD9-81ED-4DB2-BD59-A6C34878D82A}">
                    <a16:rowId xmlns:a16="http://schemas.microsoft.com/office/drawing/2014/main" val="3303534094"/>
                  </a:ext>
                </a:extLst>
              </a:tr>
            </a:tbl>
          </a:graphicData>
        </a:graphic>
      </p:graphicFrame>
      <p:sp>
        <p:nvSpPr>
          <p:cNvPr id="4" name="Rectangle 3">
            <a:extLst>
              <a:ext uri="{FF2B5EF4-FFF2-40B4-BE49-F238E27FC236}">
                <a16:creationId xmlns:a16="http://schemas.microsoft.com/office/drawing/2014/main" id="{7E338FAA-AAD9-5DF8-C973-07E7DBB89679}"/>
              </a:ext>
            </a:extLst>
          </p:cNvPr>
          <p:cNvSpPr/>
          <p:nvPr/>
        </p:nvSpPr>
        <p:spPr bwMode="auto">
          <a:xfrm>
            <a:off x="6067591" y="111356"/>
            <a:ext cx="6083221" cy="551591"/>
          </a:xfrm>
          <a:prstGeom prst="rect">
            <a:avLst/>
          </a:prstGeom>
          <a:solidFill>
            <a:srgbClr val="FF934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200" kern="0">
                <a:solidFill>
                  <a:srgbClr val="FFFFFF"/>
                </a:solidFill>
                <a:latin typeface="Segoe UI"/>
                <a:ea typeface="Segoe UI" pitchFamily="34" charset="0"/>
                <a:cs typeface="Segoe UI"/>
              </a:rPr>
              <a:t>In progress- </a:t>
            </a:r>
            <a:r>
              <a:rPr lang="en-US" sz="1200" kern="0" err="1">
                <a:solidFill>
                  <a:srgbClr val="FFFFFF"/>
                </a:solidFill>
                <a:latin typeface="Segoe UI"/>
                <a:ea typeface="Segoe UI" pitchFamily="34" charset="0"/>
                <a:cs typeface="Segoe UI"/>
              </a:rPr>
              <a:t>Sguardo</a:t>
            </a:r>
            <a:r>
              <a:rPr lang="en-US" sz="1200" kern="0">
                <a:solidFill>
                  <a:srgbClr val="FFFFFF"/>
                </a:solidFill>
                <a:latin typeface="Segoe UI"/>
                <a:ea typeface="Segoe UI" pitchFamily="34" charset="0"/>
                <a:cs typeface="Segoe UI"/>
              </a:rPr>
              <a:t> Update Only – </a:t>
            </a:r>
          </a:p>
          <a:p>
            <a:pPr marL="0" marR="0" lvl="0" indent="0" algn="ctr" defTabSz="932472" eaLnBrk="1" fontAlgn="base" latinLnBrk="0" hangingPunct="1">
              <a:lnSpc>
                <a:spcPct val="100000"/>
              </a:lnSpc>
              <a:spcBef>
                <a:spcPct val="0"/>
              </a:spcBef>
              <a:spcAft>
                <a:spcPct val="0"/>
              </a:spcAft>
              <a:buClrTx/>
              <a:buSzTx/>
              <a:buFontTx/>
              <a:buNone/>
              <a:tabLst/>
              <a:defRPr/>
            </a:pPr>
            <a:r>
              <a:rPr lang="en-US" sz="1200" kern="0">
                <a:solidFill>
                  <a:srgbClr val="FFFFFF"/>
                </a:solidFill>
                <a:latin typeface="Segoe UI"/>
                <a:ea typeface="Segoe UI" pitchFamily="34" charset="0"/>
                <a:cs typeface="Segoe UI"/>
              </a:rPr>
              <a:t>All changes should be made in </a:t>
            </a:r>
            <a:r>
              <a:rPr lang="en-US" sz="1200" kern="0" err="1">
                <a:solidFill>
                  <a:srgbClr val="FFFFFF"/>
                </a:solidFill>
                <a:latin typeface="Segoe UI"/>
                <a:ea typeface="Segoe UI" pitchFamily="34" charset="0"/>
                <a:cs typeface="Segoe UI"/>
              </a:rPr>
              <a:t>IcM</a:t>
            </a:r>
            <a:r>
              <a:rPr lang="en-US" sz="1200" kern="0">
                <a:solidFill>
                  <a:srgbClr val="FFFFFF"/>
                </a:solidFill>
                <a:latin typeface="Segoe UI"/>
                <a:ea typeface="Segoe UI" pitchFamily="34" charset="0"/>
                <a:cs typeface="Segoe UI"/>
              </a:rPr>
              <a:t> (source of truth).  Please add a comment for deltas</a:t>
            </a:r>
            <a:endParaRPr lang="en-US" sz="1200" b="0" i="0" u="none" strike="noStrike" kern="0" cap="none" spc="0" normalizeH="0" baseline="0" noProof="0">
              <a:ln>
                <a:noFill/>
              </a:ln>
              <a:solidFill>
                <a:srgbClr val="FFFFFF"/>
              </a:solidFill>
              <a:effectLst/>
              <a:uLnTx/>
              <a:uFillTx/>
              <a:latin typeface="Segoe UI"/>
              <a:ea typeface="Segoe UI" pitchFamily="34" charset="0"/>
              <a:cs typeface="Segoe UI"/>
            </a:endParaRPr>
          </a:p>
        </p:txBody>
      </p:sp>
      <p:sp>
        <p:nvSpPr>
          <p:cNvPr id="5" name="Rectangle 4">
            <a:extLst>
              <a:ext uri="{FF2B5EF4-FFF2-40B4-BE49-F238E27FC236}">
                <a16:creationId xmlns:a16="http://schemas.microsoft.com/office/drawing/2014/main" id="{A579B48F-2196-0AA3-CBE3-F45689058901}"/>
              </a:ext>
            </a:extLst>
          </p:cNvPr>
          <p:cNvSpPr/>
          <p:nvPr/>
        </p:nvSpPr>
        <p:spPr bwMode="auto">
          <a:xfrm>
            <a:off x="11536951" y="1201436"/>
            <a:ext cx="657956" cy="4684308"/>
          </a:xfrm>
          <a:prstGeom prst="rect">
            <a:avLst/>
          </a:prstGeom>
          <a:solidFill>
            <a:srgbClr val="737373">
              <a:alpha val="58000"/>
            </a:srgbClr>
          </a:solidFill>
          <a:ln w="9525" cap="flat" cmpd="sng" algn="ctr">
            <a:noFill/>
            <a:prstDash val="solid"/>
            <a:headEnd type="none" w="med" len="med"/>
            <a:tailEnd type="none" w="med" len="med"/>
          </a:ln>
          <a:effectLst/>
        </p:spPr>
        <p:txBody>
          <a:bodyPr rot="0" spcFirstLastPara="0" vertOverflow="overflow" horzOverflow="overflow" vert="horz" wrap="square" lIns="210050" tIns="168040" rIns="210050" bIns="168040" numCol="1" spcCol="0" rtlCol="0" fromWordArt="0" anchor="t" anchorCtr="0" forceAA="0" compatLnSpc="1">
            <a:prstTxWarp prst="textNoShape">
              <a:avLst/>
            </a:prstTxWarp>
            <a:noAutofit/>
          </a:bodyPr>
          <a:lstStyle/>
          <a:p>
            <a:pPr marL="0" marR="0" lvl="0" indent="0" algn="l" defTabSz="1071037" rtl="0" eaLnBrk="1" fontAlgn="base" latinLnBrk="0" hangingPunct="1">
              <a:lnSpc>
                <a:spcPct val="100000"/>
              </a:lnSpc>
              <a:spcBef>
                <a:spcPct val="0"/>
              </a:spcBef>
              <a:spcAft>
                <a:spcPct val="0"/>
              </a:spcAft>
              <a:buClrTx/>
              <a:buSzTx/>
              <a:buFontTx/>
              <a:buNone/>
              <a:tabLst/>
              <a:defRPr/>
            </a:pPr>
            <a:endParaRPr kumimoji="0" lang="en-US" sz="2297"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96746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63582-997C-A2C2-1A99-FB76E9A435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C37A0-3DEB-4091-A7F9-E5BA7ABECF3E}"/>
              </a:ext>
            </a:extLst>
          </p:cNvPr>
          <p:cNvSpPr>
            <a:spLocks noGrp="1"/>
          </p:cNvSpPr>
          <p:nvPr>
            <p:ph type="title"/>
          </p:nvPr>
        </p:nvSpPr>
        <p:spPr>
          <a:xfrm>
            <a:off x="297540" y="154092"/>
            <a:ext cx="11018520" cy="553998"/>
          </a:xfrm>
        </p:spPr>
        <p:txBody>
          <a:bodyPr>
            <a:normAutofit/>
          </a:bodyPr>
          <a:lstStyle/>
          <a:p>
            <a:r>
              <a:rPr lang="en-US" sz="2800">
                <a:solidFill>
                  <a:schemeClr val="bg1"/>
                </a:solidFill>
                <a:cs typeface="Segoe UI"/>
              </a:rPr>
              <a:t>R2D Skips and Escapes </a:t>
            </a:r>
            <a:r>
              <a:rPr kumimoji="0" lang="en-US" sz="2800" b="0" i="0" u="none" strike="noStrike" kern="1200" cap="none" spc="-49" normalizeH="0" baseline="0" noProof="0">
                <a:ln w="3175">
                  <a:noFill/>
                </a:ln>
                <a:solidFill>
                  <a:srgbClr val="FFFFFF"/>
                </a:solidFill>
                <a:effectLst/>
                <a:uLnTx/>
                <a:uFillTx/>
                <a:latin typeface="Segoe UI Semibold"/>
                <a:ea typeface="+mn-ea"/>
                <a:cs typeface="Segoe UI Semibold"/>
              </a:rPr>
              <a:t>(</a:t>
            </a:r>
            <a:r>
              <a:rPr lang="en-US" sz="2800">
                <a:solidFill>
                  <a:srgbClr val="FFFFFF"/>
                </a:solidFill>
                <a:latin typeface="Segoe UI Semibold"/>
                <a:cs typeface="Segoe UI Semibold"/>
              </a:rPr>
              <a:t>2/27</a:t>
            </a:r>
            <a:r>
              <a:rPr kumimoji="0" lang="en-US" sz="2800" b="0" i="0" u="none" strike="noStrike" kern="1200" cap="none" spc="-49" normalizeH="0" baseline="0" noProof="0">
                <a:ln w="3175">
                  <a:noFill/>
                </a:ln>
                <a:solidFill>
                  <a:srgbClr val="FFFFFF"/>
                </a:solidFill>
                <a:effectLst/>
                <a:uLnTx/>
                <a:uFillTx/>
                <a:latin typeface="Segoe UI Semibold"/>
                <a:ea typeface="+mn-ea"/>
                <a:cs typeface="Segoe UI Semibold"/>
              </a:rPr>
              <a:t> to </a:t>
            </a:r>
            <a:r>
              <a:rPr lang="en-US" sz="2800" spc="-49">
                <a:solidFill>
                  <a:srgbClr val="FFFFFF"/>
                </a:solidFill>
                <a:latin typeface="Segoe UI Semibold"/>
                <a:cs typeface="Segoe UI Semibold"/>
              </a:rPr>
              <a:t>3/5</a:t>
            </a:r>
            <a:r>
              <a:rPr kumimoji="0" lang="en-US" sz="2800" b="0" i="0" u="none" strike="noStrike" kern="1200" cap="none" spc="-49" normalizeH="0" baseline="0" noProof="0">
                <a:ln w="3175">
                  <a:noFill/>
                </a:ln>
                <a:solidFill>
                  <a:srgbClr val="FFFFFF"/>
                </a:solidFill>
                <a:effectLst/>
                <a:uLnTx/>
                <a:uFillTx/>
                <a:latin typeface="Segoe UI Semibold"/>
                <a:ea typeface="+mn-ea"/>
                <a:cs typeface="Segoe UI Semibold"/>
              </a:rPr>
              <a:t>)</a:t>
            </a:r>
            <a:r>
              <a:rPr lang="en-US" sz="2800">
                <a:solidFill>
                  <a:schemeClr val="bg1"/>
                </a:solidFill>
                <a:cs typeface="Segoe UI"/>
              </a:rPr>
              <a:t> </a:t>
            </a:r>
            <a:endParaRPr lang="en-US" sz="2800">
              <a:solidFill>
                <a:schemeClr val="bg1"/>
              </a:solidFill>
            </a:endParaRPr>
          </a:p>
        </p:txBody>
      </p:sp>
      <p:sp>
        <p:nvSpPr>
          <p:cNvPr id="8" name="Rectangle 7">
            <a:extLst>
              <a:ext uri="{FF2B5EF4-FFF2-40B4-BE49-F238E27FC236}">
                <a16:creationId xmlns:a16="http://schemas.microsoft.com/office/drawing/2014/main" id="{08C44BA2-A530-7A31-2B9D-F8BB4387E025}"/>
              </a:ext>
            </a:extLst>
          </p:cNvPr>
          <p:cNvSpPr/>
          <p:nvPr/>
        </p:nvSpPr>
        <p:spPr bwMode="auto">
          <a:xfrm>
            <a:off x="10869525" y="-11183"/>
            <a:ext cx="1317997" cy="390985"/>
          </a:xfrm>
          <a:prstGeom prst="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Jeff</a:t>
            </a:r>
          </a:p>
        </p:txBody>
      </p:sp>
      <p:graphicFrame>
        <p:nvGraphicFramePr>
          <p:cNvPr id="9" name="Table 8">
            <a:extLst>
              <a:ext uri="{FF2B5EF4-FFF2-40B4-BE49-F238E27FC236}">
                <a16:creationId xmlns:a16="http://schemas.microsoft.com/office/drawing/2014/main" id="{0C0D1AE8-8E65-AD77-1C08-E9F877CC7420}"/>
              </a:ext>
            </a:extLst>
          </p:cNvPr>
          <p:cNvGraphicFramePr>
            <a:graphicFrameLocks noGrp="1"/>
          </p:cNvGraphicFramePr>
          <p:nvPr/>
        </p:nvGraphicFramePr>
        <p:xfrm>
          <a:off x="-4479" y="1077422"/>
          <a:ext cx="12192001" cy="6187962"/>
        </p:xfrm>
        <a:graphic>
          <a:graphicData uri="http://schemas.openxmlformats.org/drawingml/2006/table">
            <a:tbl>
              <a:tblPr firstRow="1" bandRow="1">
                <a:tableStyleId>{073A0DAA-6AF3-43AB-8588-CEC1D06C72B9}</a:tableStyleId>
              </a:tblPr>
              <a:tblGrid>
                <a:gridCol w="823628">
                  <a:extLst>
                    <a:ext uri="{9D8B030D-6E8A-4147-A177-3AD203B41FA5}">
                      <a16:colId xmlns:a16="http://schemas.microsoft.com/office/drawing/2014/main" val="681086686"/>
                    </a:ext>
                  </a:extLst>
                </a:gridCol>
                <a:gridCol w="2278259">
                  <a:extLst>
                    <a:ext uri="{9D8B030D-6E8A-4147-A177-3AD203B41FA5}">
                      <a16:colId xmlns:a16="http://schemas.microsoft.com/office/drawing/2014/main" val="1374393894"/>
                    </a:ext>
                  </a:extLst>
                </a:gridCol>
                <a:gridCol w="890356">
                  <a:extLst>
                    <a:ext uri="{9D8B030D-6E8A-4147-A177-3AD203B41FA5}">
                      <a16:colId xmlns:a16="http://schemas.microsoft.com/office/drawing/2014/main" val="1877614037"/>
                    </a:ext>
                  </a:extLst>
                </a:gridCol>
                <a:gridCol w="8199758">
                  <a:extLst>
                    <a:ext uri="{9D8B030D-6E8A-4147-A177-3AD203B41FA5}">
                      <a16:colId xmlns:a16="http://schemas.microsoft.com/office/drawing/2014/main" val="3725809125"/>
                    </a:ext>
                  </a:extLst>
                </a:gridCol>
              </a:tblGrid>
              <a:tr h="0">
                <a:tc>
                  <a:txBody>
                    <a:bodyPr/>
                    <a:lstStyle/>
                    <a:p>
                      <a:pPr algn="ctr"/>
                      <a:r>
                        <a:rPr lang="en-US" sz="900">
                          <a:latin typeface="Aptos"/>
                        </a:rPr>
                        <a:t>Outage</a:t>
                      </a:r>
                    </a:p>
                  </a:txBody>
                  <a:tcPr marL="0" marR="82052" marT="41026" marB="41026" anchor="ctr"/>
                </a:tc>
                <a:tc>
                  <a:txBody>
                    <a:bodyPr/>
                    <a:lstStyle/>
                    <a:p>
                      <a:pPr algn="ctr"/>
                      <a:r>
                        <a:rPr lang="en-US" sz="900">
                          <a:latin typeface="Aptos"/>
                        </a:rPr>
                        <a:t>Franchise &amp; Service</a:t>
                      </a:r>
                    </a:p>
                  </a:txBody>
                  <a:tcPr marL="0" marR="82052" marT="41026" marB="41026" anchor="ctr"/>
                </a:tc>
                <a:tc>
                  <a:txBody>
                    <a:bodyPr/>
                    <a:lstStyle/>
                    <a:p>
                      <a:pPr algn="ctr"/>
                      <a:r>
                        <a:rPr lang="en-US" sz="900">
                          <a:latin typeface="Aptos"/>
                        </a:rPr>
                        <a:t> Skip / </a:t>
                      </a:r>
                    </a:p>
                    <a:p>
                      <a:pPr algn="ctr"/>
                      <a:r>
                        <a:rPr lang="en-US" sz="900">
                          <a:latin typeface="Aptos"/>
                        </a:rPr>
                        <a:t>Escape</a:t>
                      </a:r>
                    </a:p>
                  </a:txBody>
                  <a:tcPr marL="0" marR="82052" marT="41026" marB="41026" anchor="ctr"/>
                </a:tc>
                <a:tc>
                  <a:txBody>
                    <a:bodyPr/>
                    <a:lstStyle/>
                    <a:p>
                      <a:pPr algn="ctr"/>
                      <a:r>
                        <a:rPr lang="en-US" sz="900">
                          <a:latin typeface="Aptos"/>
                        </a:rPr>
                        <a:t>Comment</a:t>
                      </a:r>
                    </a:p>
                    <a:p>
                      <a:pPr lvl="0" algn="ctr">
                        <a:buNone/>
                      </a:pPr>
                      <a:r>
                        <a:rPr lang="en-US" sz="900" b="0">
                          <a:latin typeface="Aptos"/>
                        </a:rPr>
                        <a:t>Feedback from Franchise owner or delegate on what caused the skip or escape and what improvements are being made to reduce the likelihood of recurrence </a:t>
                      </a:r>
                    </a:p>
                  </a:txBody>
                  <a:tcPr marL="0" marR="82052" marT="41026" marB="41026" anchor="ctr"/>
                </a:tc>
                <a:extLst>
                  <a:ext uri="{0D108BD9-81ED-4DB2-BD59-A6C34878D82A}">
                    <a16:rowId xmlns:a16="http://schemas.microsoft.com/office/drawing/2014/main" val="836380163"/>
                  </a:ext>
                </a:extLst>
              </a:tr>
              <a:tr h="421933">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000" b="0" i="0" u="none" strike="noStrike">
                        <a:effectLst/>
                        <a:latin typeface="+mn-lt"/>
                      </a:endParaRPr>
                    </a:p>
                  </a:txBody>
                  <a:tcPr marL="9525" marR="9525" marT="9525" marB="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Franchise</a:t>
                      </a:r>
                      <a:r>
                        <a:rPr lang="en-US" sz="900" b="0" u="none" strike="noStrike">
                          <a:solidFill>
                            <a:srgbClr val="000000"/>
                          </a:solidFill>
                          <a:effectLst/>
                          <a:latin typeface="Aptos"/>
                        </a:rPr>
                        <a:t>: DevDiv-Franchise</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Service:</a:t>
                      </a:r>
                      <a:endParaRPr lang="en-US" sz="900" b="0" u="none" strike="noStrike" kern="1200">
                        <a:solidFill>
                          <a:srgbClr val="000000"/>
                        </a:solidFill>
                        <a:effectLst/>
                        <a:latin typeface="Aptos"/>
                        <a:ea typeface="+mn-ea"/>
                        <a:cs typeface="+mn-cs"/>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Aptos"/>
                        </a:rPr>
                        <a:t>Franchise Owner &amp; CVP: </a:t>
                      </a:r>
                      <a:endParaRPr lang="en-US" sz="900" b="0" u="none" strike="noStrike" kern="1200">
                        <a:solidFill>
                          <a:srgbClr val="000000"/>
                        </a:solidFill>
                        <a:effectLst/>
                        <a:latin typeface="Aptos"/>
                        <a:ea typeface="+mn-ea"/>
                        <a:cs typeface="+mn-cs"/>
                      </a:endParaRPr>
                    </a:p>
                  </a:txBody>
                  <a:tcPr marT="91440" marB="91440"/>
                </a:tc>
                <a:tc>
                  <a:txBody>
                    <a:bodyPr/>
                    <a:lstStyle/>
                    <a:p>
                      <a:pPr algn="l"/>
                      <a:endParaRPr lang="en-US" sz="900">
                        <a:solidFill>
                          <a:schemeClr val="tx1"/>
                        </a:solidFill>
                        <a:latin typeface="Aptos"/>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strike="noStrike">
                          <a:solidFill>
                            <a:schemeClr val="tx1"/>
                          </a:solidFill>
                          <a:latin typeface="Aptos"/>
                        </a:rPr>
                        <a:t>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a:solidFill>
                            <a:schemeClr val="tx1"/>
                          </a:solidFill>
                          <a:latin typeface="Aptos"/>
                          <a:ea typeface="+mn-ea"/>
                          <a:cs typeface="+mn-cs"/>
                        </a:rPr>
                        <a:t>Deployment Tool: </a:t>
                      </a:r>
                      <a:endParaRPr lang="en-US" sz="900" b="0" strike="noStrike" kern="1200">
                        <a:solidFill>
                          <a:schemeClr val="tx1"/>
                        </a:solidFill>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noProof="0">
                          <a:solidFill>
                            <a:schemeClr val="tx1"/>
                          </a:solidFill>
                          <a:latin typeface="Aptos"/>
                        </a:rPr>
                        <a:t>Change Safety Learnings</a:t>
                      </a:r>
                      <a:r>
                        <a:rPr lang="en-US" sz="900" b="0" strike="noStrike" kern="1200" noProof="0">
                          <a:solidFill>
                            <a:schemeClr val="tx1"/>
                          </a:solidFill>
                          <a:latin typeface="Aptos"/>
                          <a:ea typeface="+mn-ea"/>
                          <a:cs typeface="+mn-cs"/>
                        </a:rPr>
                        <a:t>:</a:t>
                      </a:r>
                      <a:r>
                        <a:rPr lang="en-US" sz="900" b="0" strike="noStrike" kern="1200" noProof="0">
                          <a:solidFill>
                            <a:srgbClr val="D83B01"/>
                          </a:solidFill>
                          <a:latin typeface="Aptos"/>
                          <a:ea typeface="+mn-ea"/>
                          <a:cs typeface="+mn-cs"/>
                        </a:rPr>
                        <a:t> [Franchise Owners Please Update]</a:t>
                      </a:r>
                      <a:endParaRPr lang="en-US" sz="900" b="0" strike="noStrike" kern="1200">
                        <a:solidFill>
                          <a:schemeClr val="tx1"/>
                        </a:solidFill>
                        <a:latin typeface="Aptos"/>
                        <a:ea typeface="+mn-ea"/>
                        <a:cs typeface="+mn-cs"/>
                      </a:endParaRPr>
                    </a:p>
                  </a:txBody>
                  <a:tcPr marT="91440" marB="91440"/>
                </a:tc>
                <a:extLst>
                  <a:ext uri="{0D108BD9-81ED-4DB2-BD59-A6C34878D82A}">
                    <a16:rowId xmlns:a16="http://schemas.microsoft.com/office/drawing/2014/main" val="2492603187"/>
                  </a:ext>
                </a:extLst>
              </a:tr>
              <a:tr h="421933">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000" b="0" i="0" u="none" strike="noStrike">
                        <a:effectLst/>
                        <a:latin typeface="+mn-lt"/>
                      </a:endParaRPr>
                    </a:p>
                  </a:txBody>
                  <a:tcPr marL="9525" marR="9525" marT="9525" marB="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Franchise</a:t>
                      </a:r>
                      <a:r>
                        <a:rPr lang="en-US" sz="900" b="0" u="none" strike="noStrike">
                          <a:solidFill>
                            <a:srgbClr val="000000"/>
                          </a:solidFill>
                          <a:effectLst/>
                          <a:latin typeface="Aptos"/>
                        </a:rPr>
                        <a:t>: DevDiv-Franchise</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Service:</a:t>
                      </a:r>
                      <a:endParaRPr lang="en-US" sz="900" b="0" u="none" strike="noStrike" kern="1200">
                        <a:solidFill>
                          <a:srgbClr val="000000"/>
                        </a:solidFill>
                        <a:effectLst/>
                        <a:latin typeface="Aptos"/>
                        <a:ea typeface="+mn-ea"/>
                        <a:cs typeface="+mn-cs"/>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Aptos"/>
                        </a:rPr>
                        <a:t>Franchise Owner &amp; CVP: </a:t>
                      </a:r>
                      <a:endParaRPr lang="en-US" sz="900" b="0" u="none" strike="noStrike" kern="1200">
                        <a:solidFill>
                          <a:srgbClr val="000000"/>
                        </a:solidFill>
                        <a:effectLst/>
                        <a:latin typeface="Aptos"/>
                        <a:ea typeface="+mn-ea"/>
                        <a:cs typeface="+mn-cs"/>
                      </a:endParaRPr>
                    </a:p>
                  </a:txBody>
                  <a:tcPr marT="91440" marB="91440"/>
                </a:tc>
                <a:tc>
                  <a:txBody>
                    <a:bodyPr/>
                    <a:lstStyle/>
                    <a:p>
                      <a:pPr algn="l"/>
                      <a:endParaRPr lang="en-US" sz="900">
                        <a:solidFill>
                          <a:schemeClr val="tx1"/>
                        </a:solidFill>
                        <a:latin typeface="Aptos"/>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strike="noStrike">
                          <a:solidFill>
                            <a:schemeClr val="tx1"/>
                          </a:solidFill>
                          <a:latin typeface="Aptos"/>
                        </a:rPr>
                        <a:t>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a:solidFill>
                            <a:schemeClr val="tx1"/>
                          </a:solidFill>
                          <a:latin typeface="Aptos"/>
                          <a:ea typeface="+mn-ea"/>
                          <a:cs typeface="+mn-cs"/>
                        </a:rPr>
                        <a:t>Deployment Tool: </a:t>
                      </a:r>
                      <a:endParaRPr lang="en-US" sz="900" b="0" strike="noStrike" kern="1200">
                        <a:solidFill>
                          <a:schemeClr val="tx1"/>
                        </a:solidFill>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noProof="0">
                          <a:solidFill>
                            <a:schemeClr val="tx1"/>
                          </a:solidFill>
                          <a:latin typeface="Aptos"/>
                        </a:rPr>
                        <a:t>Change Safety Learnings</a:t>
                      </a:r>
                      <a:r>
                        <a:rPr lang="en-US" sz="900" b="0" strike="noStrike" kern="1200" noProof="0">
                          <a:solidFill>
                            <a:schemeClr val="tx1"/>
                          </a:solidFill>
                          <a:latin typeface="Aptos"/>
                          <a:ea typeface="+mn-ea"/>
                          <a:cs typeface="+mn-cs"/>
                        </a:rPr>
                        <a:t>:</a:t>
                      </a:r>
                      <a:r>
                        <a:rPr lang="en-US" sz="900" b="0" strike="noStrike" kern="1200" noProof="0">
                          <a:solidFill>
                            <a:srgbClr val="D83B01"/>
                          </a:solidFill>
                          <a:latin typeface="Aptos"/>
                          <a:ea typeface="+mn-ea"/>
                          <a:cs typeface="+mn-cs"/>
                        </a:rPr>
                        <a:t> [Franchise Owners Please Update]</a:t>
                      </a:r>
                      <a:endParaRPr lang="en-US" sz="900" b="0" strike="noStrike" kern="1200">
                        <a:solidFill>
                          <a:schemeClr val="tx1"/>
                        </a:solidFill>
                        <a:latin typeface="Aptos"/>
                        <a:ea typeface="+mn-ea"/>
                        <a:cs typeface="+mn-cs"/>
                      </a:endParaRPr>
                    </a:p>
                  </a:txBody>
                  <a:tcPr marT="91440" marB="91440"/>
                </a:tc>
                <a:extLst>
                  <a:ext uri="{0D108BD9-81ED-4DB2-BD59-A6C34878D82A}">
                    <a16:rowId xmlns:a16="http://schemas.microsoft.com/office/drawing/2014/main" val="3306853749"/>
                  </a:ext>
                </a:extLst>
              </a:tr>
              <a:tr h="421933">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000" b="0" i="0" u="none" strike="noStrike">
                        <a:effectLst/>
                        <a:latin typeface="+mn-lt"/>
                      </a:endParaRPr>
                    </a:p>
                  </a:txBody>
                  <a:tcPr marL="9525" marR="9525" marT="9525" marB="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Franchise</a:t>
                      </a:r>
                      <a:r>
                        <a:rPr lang="en-US" sz="900" b="0" u="none" strike="noStrike">
                          <a:solidFill>
                            <a:srgbClr val="000000"/>
                          </a:solidFill>
                          <a:effectLst/>
                          <a:latin typeface="Aptos"/>
                        </a:rPr>
                        <a:t>: DevDiv-Franchise</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Service:</a:t>
                      </a:r>
                      <a:endParaRPr lang="en-US" sz="900" b="0" u="none" strike="noStrike" kern="1200">
                        <a:solidFill>
                          <a:srgbClr val="000000"/>
                        </a:solidFill>
                        <a:effectLst/>
                        <a:latin typeface="Aptos"/>
                        <a:ea typeface="+mn-ea"/>
                        <a:cs typeface="+mn-cs"/>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Aptos"/>
                        </a:rPr>
                        <a:t>Franchise Owner &amp; CVP: </a:t>
                      </a:r>
                      <a:endParaRPr lang="en-US" sz="900" b="0" u="none" strike="noStrike" kern="1200">
                        <a:solidFill>
                          <a:srgbClr val="000000"/>
                        </a:solidFill>
                        <a:effectLst/>
                        <a:latin typeface="Aptos"/>
                        <a:ea typeface="+mn-ea"/>
                        <a:cs typeface="+mn-cs"/>
                      </a:endParaRPr>
                    </a:p>
                  </a:txBody>
                  <a:tcPr marT="91440" marB="91440"/>
                </a:tc>
                <a:tc>
                  <a:txBody>
                    <a:bodyPr/>
                    <a:lstStyle/>
                    <a:p>
                      <a:pPr algn="l"/>
                      <a:endParaRPr lang="en-US" sz="900">
                        <a:solidFill>
                          <a:schemeClr val="tx1"/>
                        </a:solidFill>
                        <a:latin typeface="Aptos"/>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strike="noStrike">
                          <a:solidFill>
                            <a:schemeClr val="tx1"/>
                          </a:solidFill>
                          <a:latin typeface="Aptos"/>
                        </a:rPr>
                        <a:t>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a:solidFill>
                            <a:schemeClr val="tx1"/>
                          </a:solidFill>
                          <a:latin typeface="Aptos"/>
                          <a:ea typeface="+mn-ea"/>
                          <a:cs typeface="+mn-cs"/>
                        </a:rPr>
                        <a:t>Deployment Tool: </a:t>
                      </a:r>
                      <a:endParaRPr lang="en-US" sz="900" b="0" strike="noStrike" kern="1200">
                        <a:solidFill>
                          <a:schemeClr val="tx1"/>
                        </a:solidFill>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noProof="0">
                          <a:solidFill>
                            <a:schemeClr val="tx1"/>
                          </a:solidFill>
                          <a:latin typeface="Aptos"/>
                        </a:rPr>
                        <a:t>Change Safety Learnings</a:t>
                      </a:r>
                      <a:r>
                        <a:rPr lang="en-US" sz="900" b="0" strike="noStrike" kern="1200" noProof="0">
                          <a:solidFill>
                            <a:schemeClr val="tx1"/>
                          </a:solidFill>
                          <a:latin typeface="Aptos"/>
                          <a:ea typeface="+mn-ea"/>
                          <a:cs typeface="+mn-cs"/>
                        </a:rPr>
                        <a:t>:</a:t>
                      </a:r>
                      <a:r>
                        <a:rPr lang="en-US" sz="900" b="0" strike="noStrike" kern="1200" noProof="0">
                          <a:solidFill>
                            <a:srgbClr val="D83B01"/>
                          </a:solidFill>
                          <a:latin typeface="Aptos"/>
                          <a:ea typeface="+mn-ea"/>
                          <a:cs typeface="+mn-cs"/>
                        </a:rPr>
                        <a:t> [Franchise Owners Please Update]</a:t>
                      </a:r>
                      <a:endParaRPr lang="en-US" sz="900" b="0" strike="noStrike" kern="1200">
                        <a:solidFill>
                          <a:schemeClr val="tx1"/>
                        </a:solidFill>
                        <a:latin typeface="Aptos"/>
                        <a:ea typeface="+mn-ea"/>
                        <a:cs typeface="+mn-cs"/>
                      </a:endParaRPr>
                    </a:p>
                  </a:txBody>
                  <a:tcPr marT="91440" marB="91440"/>
                </a:tc>
                <a:extLst>
                  <a:ext uri="{0D108BD9-81ED-4DB2-BD59-A6C34878D82A}">
                    <a16:rowId xmlns:a16="http://schemas.microsoft.com/office/drawing/2014/main" val="3849401666"/>
                  </a:ext>
                </a:extLst>
              </a:tr>
              <a:tr h="421933">
                <a:tc>
                  <a:txBody>
                    <a:bodyPr/>
                    <a:lstStyle/>
                    <a:p>
                      <a:pPr algn="ctr" fontAlgn="b"/>
                      <a:endParaRPr lang="en-US" sz="1000" b="0" i="0" u="none" strike="noStrike" kern="1200">
                        <a:solidFill>
                          <a:schemeClr val="accent1"/>
                        </a:solidFill>
                        <a:effectLst/>
                        <a:latin typeface="+mn-lt"/>
                        <a:ea typeface="+mn-ea"/>
                        <a:cs typeface="+mn-cs"/>
                      </a:endParaRPr>
                    </a:p>
                  </a:txBody>
                  <a:tcPr marL="9525" marR="9525" marT="9525" marB="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Franchise</a:t>
                      </a:r>
                      <a:r>
                        <a:rPr lang="en-US" sz="900" b="0" u="none" strike="noStrike">
                          <a:solidFill>
                            <a:srgbClr val="000000"/>
                          </a:solidFill>
                          <a:effectLst/>
                          <a:latin typeface="Aptos"/>
                        </a:rPr>
                        <a:t>: Data </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Service</a:t>
                      </a:r>
                      <a:endParaRPr lang="en-US" sz="900" b="0" u="none" strike="noStrike" kern="1200">
                        <a:solidFill>
                          <a:srgbClr val="000000"/>
                        </a:solidFill>
                        <a:effectLst/>
                        <a:latin typeface="Aptos"/>
                        <a:ea typeface="+mn-ea"/>
                        <a:cs typeface="+mn-cs"/>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Aptos"/>
                        </a:rPr>
                        <a:t>Franchise Owner &amp; CVP: </a:t>
                      </a:r>
                      <a:r>
                        <a:rPr lang="en-US" sz="900" b="0" u="none" strike="noStrike" kern="1200">
                          <a:solidFill>
                            <a:srgbClr val="000000"/>
                          </a:solidFill>
                          <a:effectLst/>
                          <a:latin typeface="Aptos"/>
                          <a:ea typeface="+mn-ea"/>
                          <a:cs typeface="+mn-cs"/>
                        </a:rPr>
                        <a:t>Peter Carlin</a:t>
                      </a:r>
                    </a:p>
                  </a:txBody>
                  <a:tcPr marT="91440" marB="91440"/>
                </a:tc>
                <a:tc>
                  <a:txBody>
                    <a:bodyPr/>
                    <a:lstStyle/>
                    <a:p>
                      <a:pPr algn="l"/>
                      <a:endParaRPr lang="en-US" sz="900">
                        <a:solidFill>
                          <a:schemeClr val="accent1"/>
                        </a:solidFill>
                        <a:latin typeface="Aptos"/>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strike="noStrike">
                          <a:solidFill>
                            <a:schemeClr val="tx1"/>
                          </a:solidFill>
                          <a:latin typeface="Aptos"/>
                        </a:rPr>
                        <a:t>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a:solidFill>
                            <a:schemeClr val="tx1"/>
                          </a:solidFill>
                          <a:latin typeface="Aptos"/>
                          <a:ea typeface="+mn-ea"/>
                          <a:cs typeface="+mn-cs"/>
                        </a:rPr>
                        <a:t>Deployment Tool: </a:t>
                      </a:r>
                      <a:endParaRPr lang="en-US" sz="900" b="0" strike="noStrike" kern="1200">
                        <a:solidFill>
                          <a:schemeClr val="tx1"/>
                        </a:solidFill>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noProof="0">
                          <a:solidFill>
                            <a:schemeClr val="tx1"/>
                          </a:solidFill>
                          <a:latin typeface="Aptos"/>
                        </a:rPr>
                        <a:t>Change Safety Learnings</a:t>
                      </a:r>
                      <a:r>
                        <a:rPr lang="en-US" sz="900" b="0" strike="noStrike" kern="1200" noProof="0">
                          <a:solidFill>
                            <a:schemeClr val="tx1"/>
                          </a:solidFill>
                          <a:latin typeface="Aptos"/>
                          <a:ea typeface="+mn-ea"/>
                          <a:cs typeface="+mn-cs"/>
                        </a:rPr>
                        <a:t>:</a:t>
                      </a:r>
                      <a:r>
                        <a:rPr lang="en-US" sz="900" b="0" strike="noStrike" kern="1200" noProof="0">
                          <a:solidFill>
                            <a:srgbClr val="D83B01"/>
                          </a:solidFill>
                          <a:latin typeface="Aptos"/>
                          <a:ea typeface="+mn-ea"/>
                          <a:cs typeface="+mn-cs"/>
                        </a:rPr>
                        <a:t> [Franchise Owners Please Update]</a:t>
                      </a:r>
                      <a:endParaRPr lang="en-US" sz="900" b="0" strike="noStrike" kern="1200">
                        <a:solidFill>
                          <a:schemeClr val="tx1"/>
                        </a:solidFill>
                        <a:latin typeface="Aptos"/>
                        <a:ea typeface="+mn-ea"/>
                        <a:cs typeface="+mn-cs"/>
                      </a:endParaRPr>
                    </a:p>
                  </a:txBody>
                  <a:tcPr marT="91440" marB="91440"/>
                </a:tc>
                <a:extLst>
                  <a:ext uri="{0D108BD9-81ED-4DB2-BD59-A6C34878D82A}">
                    <a16:rowId xmlns:a16="http://schemas.microsoft.com/office/drawing/2014/main" val="1010109746"/>
                  </a:ext>
                </a:extLst>
              </a:tr>
              <a:tr h="724094">
                <a:tc>
                  <a:txBody>
                    <a:bodyPr/>
                    <a:lstStyle/>
                    <a:p>
                      <a:pPr algn="ctr" fontAlgn="b"/>
                      <a:endParaRPr lang="en-US" sz="1000" b="0" i="0" u="none" strike="noStrike" kern="1200">
                        <a:solidFill>
                          <a:schemeClr val="accent1"/>
                        </a:solidFill>
                        <a:effectLst/>
                        <a:latin typeface="+mn-lt"/>
                        <a:ea typeface="+mn-ea"/>
                        <a:cs typeface="+mn-cs"/>
                      </a:endParaRPr>
                    </a:p>
                  </a:txBody>
                  <a:tcPr marL="9525" marR="9525" marT="9525" marB="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Franchise</a:t>
                      </a:r>
                      <a:r>
                        <a:rPr lang="en-US" sz="900" b="0" u="none" strike="noStrike">
                          <a:solidFill>
                            <a:srgbClr val="000000"/>
                          </a:solidFill>
                          <a:effectLst/>
                          <a:latin typeface="Aptos"/>
                        </a:rPr>
                        <a:t>: Data </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Service</a:t>
                      </a:r>
                      <a:endParaRPr lang="en-US" sz="900" b="0" u="none" strike="noStrike" kern="1200">
                        <a:solidFill>
                          <a:srgbClr val="000000"/>
                        </a:solidFill>
                        <a:effectLst/>
                        <a:latin typeface="Aptos"/>
                        <a:ea typeface="+mn-ea"/>
                        <a:cs typeface="+mn-cs"/>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Aptos"/>
                        </a:rPr>
                        <a:t>Franchise Owner &amp; CVP: </a:t>
                      </a:r>
                      <a:r>
                        <a:rPr lang="en-US" sz="900" b="0" u="none" strike="noStrike" kern="1200">
                          <a:solidFill>
                            <a:srgbClr val="000000"/>
                          </a:solidFill>
                          <a:effectLst/>
                          <a:latin typeface="Aptos"/>
                          <a:ea typeface="+mn-ea"/>
                          <a:cs typeface="+mn-cs"/>
                        </a:rPr>
                        <a:t>Peter Carlin</a:t>
                      </a:r>
                    </a:p>
                  </a:txBody>
                  <a:tcPr marT="91440" marB="91440"/>
                </a:tc>
                <a:tc>
                  <a:txBody>
                    <a:bodyPr/>
                    <a:lstStyle/>
                    <a:p>
                      <a:pPr algn="l"/>
                      <a:endParaRPr lang="en-US" sz="900">
                        <a:solidFill>
                          <a:schemeClr val="accent1"/>
                        </a:solidFill>
                        <a:latin typeface="Aptos"/>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strike="noStrike">
                          <a:solidFill>
                            <a:schemeClr val="tx1"/>
                          </a:solidFill>
                          <a:latin typeface="Aptos"/>
                        </a:rPr>
                        <a:t>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a:solidFill>
                            <a:schemeClr val="tx1"/>
                          </a:solidFill>
                          <a:latin typeface="Aptos"/>
                          <a:ea typeface="+mn-ea"/>
                          <a:cs typeface="+mn-cs"/>
                        </a:rPr>
                        <a:t>Deployment Tool: </a:t>
                      </a:r>
                      <a:endParaRPr lang="en-US" sz="900" b="0" strike="noStrike" kern="1200">
                        <a:solidFill>
                          <a:schemeClr val="tx1"/>
                        </a:solidFill>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noProof="0">
                          <a:solidFill>
                            <a:schemeClr val="tx1"/>
                          </a:solidFill>
                          <a:latin typeface="Aptos"/>
                        </a:rPr>
                        <a:t>Change Safety Learnings</a:t>
                      </a:r>
                      <a:r>
                        <a:rPr lang="en-US" sz="900" b="0" strike="noStrike" kern="1200" noProof="0">
                          <a:solidFill>
                            <a:schemeClr val="tx1"/>
                          </a:solidFill>
                          <a:latin typeface="Aptos"/>
                          <a:ea typeface="+mn-ea"/>
                          <a:cs typeface="+mn-cs"/>
                        </a:rPr>
                        <a:t>:</a:t>
                      </a:r>
                      <a:r>
                        <a:rPr lang="en-US" sz="900" b="0" strike="noStrike" kern="1200" noProof="0">
                          <a:solidFill>
                            <a:srgbClr val="D83B01"/>
                          </a:solidFill>
                          <a:latin typeface="Aptos"/>
                          <a:ea typeface="+mn-ea"/>
                          <a:cs typeface="+mn-cs"/>
                        </a:rPr>
                        <a:t> [Franchise Owners Please Update]</a:t>
                      </a:r>
                      <a:endParaRPr lang="en-US" sz="900" b="0" strike="noStrike" kern="1200">
                        <a:solidFill>
                          <a:schemeClr val="tx1"/>
                        </a:solidFill>
                        <a:latin typeface="Aptos"/>
                        <a:ea typeface="+mn-ea"/>
                        <a:cs typeface="+mn-cs"/>
                      </a:endParaRPr>
                    </a:p>
                  </a:txBody>
                  <a:tcPr marT="91440" marB="91440"/>
                </a:tc>
                <a:extLst>
                  <a:ext uri="{0D108BD9-81ED-4DB2-BD59-A6C34878D82A}">
                    <a16:rowId xmlns:a16="http://schemas.microsoft.com/office/drawing/2014/main" val="3771222363"/>
                  </a:ext>
                </a:extLst>
              </a:tr>
              <a:tr h="724094">
                <a:tc>
                  <a:txBody>
                    <a:bodyPr/>
                    <a:lstStyle/>
                    <a:p>
                      <a:pPr algn="ctr" fontAlgn="b"/>
                      <a:endParaRPr lang="en-US" sz="1000" b="0" i="0" u="none" strike="noStrike" kern="1200">
                        <a:solidFill>
                          <a:schemeClr val="accent1"/>
                        </a:solidFill>
                        <a:effectLst/>
                        <a:latin typeface="+mn-lt"/>
                        <a:ea typeface="+mn-ea"/>
                        <a:cs typeface="+mn-cs"/>
                      </a:endParaRPr>
                    </a:p>
                  </a:txBody>
                  <a:tcPr marL="9525" marR="9525" marT="9525" marB="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Franchise</a:t>
                      </a:r>
                      <a:r>
                        <a:rPr lang="en-US" sz="900" b="0" u="none" strike="noStrike">
                          <a:solidFill>
                            <a:srgbClr val="000000"/>
                          </a:solidFill>
                          <a:effectLst/>
                          <a:latin typeface="Aptos"/>
                        </a:rPr>
                        <a:t>: Data </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Service</a:t>
                      </a:r>
                      <a:endParaRPr lang="en-US" sz="900" b="0" u="none" strike="noStrike" kern="1200">
                        <a:solidFill>
                          <a:srgbClr val="000000"/>
                        </a:solidFill>
                        <a:effectLst/>
                        <a:latin typeface="Aptos"/>
                        <a:ea typeface="+mn-ea"/>
                        <a:cs typeface="+mn-cs"/>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Aptos"/>
                        </a:rPr>
                        <a:t>Franchise Owner &amp; CVP: </a:t>
                      </a:r>
                      <a:r>
                        <a:rPr lang="en-US" sz="900" b="0" u="none" strike="noStrike" kern="1200">
                          <a:solidFill>
                            <a:srgbClr val="000000"/>
                          </a:solidFill>
                          <a:effectLst/>
                          <a:latin typeface="Aptos"/>
                          <a:ea typeface="+mn-ea"/>
                          <a:cs typeface="+mn-cs"/>
                        </a:rPr>
                        <a:t>Peter Carlin</a:t>
                      </a:r>
                    </a:p>
                  </a:txBody>
                  <a:tcPr marT="91440" marB="91440"/>
                </a:tc>
                <a:tc>
                  <a:txBody>
                    <a:bodyPr/>
                    <a:lstStyle/>
                    <a:p>
                      <a:pPr algn="l"/>
                      <a:endParaRPr lang="en-US" sz="900">
                        <a:solidFill>
                          <a:schemeClr val="accent1"/>
                        </a:solidFill>
                        <a:latin typeface="Aptos"/>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strike="noStrike">
                          <a:solidFill>
                            <a:schemeClr val="tx1"/>
                          </a:solidFill>
                          <a:latin typeface="Aptos"/>
                        </a:rPr>
                        <a:t>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a:solidFill>
                            <a:schemeClr val="tx1"/>
                          </a:solidFill>
                          <a:latin typeface="Aptos"/>
                          <a:ea typeface="+mn-ea"/>
                          <a:cs typeface="+mn-cs"/>
                        </a:rPr>
                        <a:t>Deployment Tool: </a:t>
                      </a:r>
                      <a:endParaRPr lang="en-US" sz="900" b="0" strike="noStrike" kern="1200">
                        <a:solidFill>
                          <a:schemeClr val="tx1"/>
                        </a:solidFill>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noProof="0">
                          <a:solidFill>
                            <a:schemeClr val="tx1"/>
                          </a:solidFill>
                          <a:latin typeface="Aptos"/>
                        </a:rPr>
                        <a:t>Change Safety Learnings</a:t>
                      </a:r>
                      <a:r>
                        <a:rPr lang="en-US" sz="900" b="0" strike="noStrike" kern="1200" noProof="0">
                          <a:solidFill>
                            <a:schemeClr val="tx1"/>
                          </a:solidFill>
                          <a:latin typeface="Aptos"/>
                          <a:ea typeface="+mn-ea"/>
                          <a:cs typeface="+mn-cs"/>
                        </a:rPr>
                        <a:t>:</a:t>
                      </a:r>
                      <a:r>
                        <a:rPr lang="en-US" sz="900" b="0" strike="noStrike" kern="1200" noProof="0">
                          <a:solidFill>
                            <a:srgbClr val="D83B01"/>
                          </a:solidFill>
                          <a:latin typeface="Aptos"/>
                          <a:ea typeface="+mn-ea"/>
                          <a:cs typeface="+mn-cs"/>
                        </a:rPr>
                        <a:t> [Franchise Owners Please Update]</a:t>
                      </a:r>
                      <a:endParaRPr lang="en-US" sz="900" b="0" strike="noStrike" kern="1200">
                        <a:solidFill>
                          <a:schemeClr val="tx1"/>
                        </a:solidFill>
                        <a:latin typeface="Aptos"/>
                        <a:ea typeface="+mn-ea"/>
                        <a:cs typeface="+mn-cs"/>
                      </a:endParaRPr>
                    </a:p>
                  </a:txBody>
                  <a:tcPr marT="91440" marB="91440"/>
                </a:tc>
                <a:extLst>
                  <a:ext uri="{0D108BD9-81ED-4DB2-BD59-A6C34878D82A}">
                    <a16:rowId xmlns:a16="http://schemas.microsoft.com/office/drawing/2014/main" val="2065331650"/>
                  </a:ext>
                </a:extLst>
              </a:tr>
              <a:tr h="724094">
                <a:tc>
                  <a:txBody>
                    <a:bodyPr/>
                    <a:lstStyle/>
                    <a:p>
                      <a:pPr algn="ctr" fontAlgn="b"/>
                      <a:endParaRPr lang="en-US" sz="1000" b="0" i="0" u="none" strike="noStrike" kern="1200">
                        <a:solidFill>
                          <a:schemeClr val="accent1"/>
                        </a:solidFill>
                        <a:effectLst/>
                        <a:latin typeface="+mn-lt"/>
                        <a:ea typeface="+mn-ea"/>
                        <a:cs typeface="+mn-cs"/>
                      </a:endParaRPr>
                    </a:p>
                  </a:txBody>
                  <a:tcPr marL="9525" marR="9525" marT="9525" marB="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Franchise</a:t>
                      </a:r>
                      <a:r>
                        <a:rPr lang="en-US" sz="900" b="0" u="none" strike="noStrike">
                          <a:solidFill>
                            <a:srgbClr val="000000"/>
                          </a:solidFill>
                          <a:effectLst/>
                          <a:latin typeface="Aptos"/>
                        </a:rPr>
                        <a:t>: Data </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Service</a:t>
                      </a:r>
                      <a:endParaRPr lang="en-US" sz="900" b="0" u="none" strike="noStrike" kern="1200">
                        <a:solidFill>
                          <a:srgbClr val="000000"/>
                        </a:solidFill>
                        <a:effectLst/>
                        <a:latin typeface="Aptos"/>
                        <a:ea typeface="+mn-ea"/>
                        <a:cs typeface="+mn-cs"/>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Aptos"/>
                        </a:rPr>
                        <a:t>Franchise Owner &amp; CVP: </a:t>
                      </a:r>
                      <a:r>
                        <a:rPr lang="en-US" sz="900" b="0" u="none" strike="noStrike" kern="1200">
                          <a:solidFill>
                            <a:srgbClr val="000000"/>
                          </a:solidFill>
                          <a:effectLst/>
                          <a:latin typeface="Aptos"/>
                          <a:ea typeface="+mn-ea"/>
                          <a:cs typeface="+mn-cs"/>
                        </a:rPr>
                        <a:t>Peter Carlin</a:t>
                      </a:r>
                    </a:p>
                  </a:txBody>
                  <a:tcPr marT="91440" marB="91440"/>
                </a:tc>
                <a:tc>
                  <a:txBody>
                    <a:bodyPr/>
                    <a:lstStyle/>
                    <a:p>
                      <a:pPr algn="l"/>
                      <a:endParaRPr lang="en-US" sz="900">
                        <a:solidFill>
                          <a:schemeClr val="accent1"/>
                        </a:solidFill>
                        <a:latin typeface="Aptos"/>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strike="noStrike">
                          <a:solidFill>
                            <a:schemeClr val="tx1"/>
                          </a:solidFill>
                          <a:latin typeface="Aptos"/>
                        </a:rPr>
                        <a:t>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a:solidFill>
                            <a:schemeClr val="tx1"/>
                          </a:solidFill>
                          <a:latin typeface="Aptos"/>
                          <a:ea typeface="+mn-ea"/>
                          <a:cs typeface="+mn-cs"/>
                        </a:rPr>
                        <a:t>Deployment Tool: </a:t>
                      </a:r>
                      <a:endParaRPr lang="en-US" sz="900" b="0" strike="noStrike" kern="1200">
                        <a:solidFill>
                          <a:schemeClr val="tx1"/>
                        </a:solidFill>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noProof="0">
                          <a:solidFill>
                            <a:schemeClr val="tx1"/>
                          </a:solidFill>
                          <a:latin typeface="Aptos"/>
                        </a:rPr>
                        <a:t>Change Safety Learnings</a:t>
                      </a:r>
                      <a:r>
                        <a:rPr lang="en-US" sz="900" b="0" strike="noStrike" kern="1200" noProof="0">
                          <a:solidFill>
                            <a:schemeClr val="tx1"/>
                          </a:solidFill>
                          <a:latin typeface="Aptos"/>
                          <a:ea typeface="+mn-ea"/>
                          <a:cs typeface="+mn-cs"/>
                        </a:rPr>
                        <a:t>:</a:t>
                      </a:r>
                      <a:r>
                        <a:rPr lang="en-US" sz="900" b="0" strike="noStrike" kern="1200" noProof="0">
                          <a:solidFill>
                            <a:srgbClr val="D83B01"/>
                          </a:solidFill>
                          <a:latin typeface="Aptos"/>
                          <a:ea typeface="+mn-ea"/>
                          <a:cs typeface="+mn-cs"/>
                        </a:rPr>
                        <a:t> [Franchise Owners Please Update]</a:t>
                      </a:r>
                      <a:endParaRPr lang="en-US" sz="900" b="0" strike="noStrike" kern="1200">
                        <a:solidFill>
                          <a:schemeClr val="tx1"/>
                        </a:solidFill>
                        <a:latin typeface="Aptos"/>
                        <a:ea typeface="+mn-ea"/>
                        <a:cs typeface="+mn-cs"/>
                      </a:endParaRPr>
                    </a:p>
                  </a:txBody>
                  <a:tcPr marT="91440" marB="91440"/>
                </a:tc>
                <a:extLst>
                  <a:ext uri="{0D108BD9-81ED-4DB2-BD59-A6C34878D82A}">
                    <a16:rowId xmlns:a16="http://schemas.microsoft.com/office/drawing/2014/main" val="2637254595"/>
                  </a:ext>
                </a:extLst>
              </a:tr>
              <a:tr h="640934">
                <a:tc>
                  <a:txBody>
                    <a:bodyPr/>
                    <a:lstStyle/>
                    <a:p>
                      <a:pPr algn="ctr" fontAlgn="b"/>
                      <a:endParaRPr lang="en-US" sz="1000" b="0" i="0" u="none" strike="noStrike" kern="1200">
                        <a:solidFill>
                          <a:schemeClr val="accent1"/>
                        </a:solidFill>
                        <a:effectLst/>
                        <a:latin typeface="+mn-lt"/>
                        <a:ea typeface="+mn-ea"/>
                        <a:cs typeface="+mn-cs"/>
                      </a:endParaRPr>
                    </a:p>
                  </a:txBody>
                  <a:tcPr marL="9525" marR="9525" marT="9525" marB="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Franchise</a:t>
                      </a:r>
                      <a:r>
                        <a:rPr lang="en-US" sz="900" b="0" u="none" strike="noStrike">
                          <a:solidFill>
                            <a:srgbClr val="000000"/>
                          </a:solidFill>
                          <a:effectLst/>
                          <a:latin typeface="Aptos"/>
                        </a:rPr>
                        <a:t>: Data </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Service</a:t>
                      </a:r>
                      <a:endParaRPr lang="en-US" sz="900" b="0" u="none" strike="noStrike" kern="1200">
                        <a:solidFill>
                          <a:srgbClr val="000000"/>
                        </a:solidFill>
                        <a:effectLst/>
                        <a:latin typeface="Aptos"/>
                        <a:ea typeface="+mn-ea"/>
                        <a:cs typeface="+mn-cs"/>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Aptos"/>
                        </a:rPr>
                        <a:t>Franchise Owner &amp; CVP: </a:t>
                      </a:r>
                      <a:r>
                        <a:rPr lang="en-US" sz="900" b="0" u="none" strike="noStrike" kern="1200">
                          <a:solidFill>
                            <a:srgbClr val="000000"/>
                          </a:solidFill>
                          <a:effectLst/>
                          <a:latin typeface="Aptos"/>
                          <a:ea typeface="+mn-ea"/>
                          <a:cs typeface="+mn-cs"/>
                        </a:rPr>
                        <a:t>Peter Carlin</a:t>
                      </a:r>
                    </a:p>
                  </a:txBody>
                  <a:tcPr marT="91440" marB="91440"/>
                </a:tc>
                <a:tc>
                  <a:txBody>
                    <a:bodyPr/>
                    <a:lstStyle/>
                    <a:p>
                      <a:pPr algn="l"/>
                      <a:endParaRPr lang="en-US" sz="900">
                        <a:solidFill>
                          <a:schemeClr val="accent1"/>
                        </a:solidFill>
                        <a:latin typeface="Aptos"/>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strike="noStrike">
                          <a:solidFill>
                            <a:schemeClr val="tx1"/>
                          </a:solidFill>
                          <a:latin typeface="Aptos"/>
                        </a:rPr>
                        <a:t>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a:solidFill>
                            <a:schemeClr val="tx1"/>
                          </a:solidFill>
                          <a:latin typeface="Aptos"/>
                          <a:ea typeface="+mn-ea"/>
                          <a:cs typeface="+mn-cs"/>
                        </a:rPr>
                        <a:t>Deployment Tool: </a:t>
                      </a:r>
                      <a:endParaRPr lang="en-US" sz="900" b="0" strike="noStrike" kern="1200">
                        <a:solidFill>
                          <a:schemeClr val="tx1"/>
                        </a:solidFill>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noProof="0">
                          <a:solidFill>
                            <a:schemeClr val="tx1"/>
                          </a:solidFill>
                          <a:latin typeface="Aptos"/>
                        </a:rPr>
                        <a:t>Change Safety Learnings</a:t>
                      </a:r>
                      <a:r>
                        <a:rPr lang="en-US" sz="900" b="0" strike="noStrike" kern="1200" noProof="0">
                          <a:solidFill>
                            <a:schemeClr val="tx1"/>
                          </a:solidFill>
                          <a:latin typeface="Aptos"/>
                          <a:ea typeface="+mn-ea"/>
                          <a:cs typeface="+mn-cs"/>
                        </a:rPr>
                        <a:t>:</a:t>
                      </a:r>
                      <a:r>
                        <a:rPr lang="en-US" sz="900" b="0" strike="noStrike" kern="1200" noProof="0">
                          <a:solidFill>
                            <a:srgbClr val="D83B01"/>
                          </a:solidFill>
                          <a:latin typeface="Aptos"/>
                          <a:ea typeface="+mn-ea"/>
                          <a:cs typeface="+mn-cs"/>
                        </a:rPr>
                        <a:t> [Franchise Owners Please Update]</a:t>
                      </a:r>
                      <a:endParaRPr lang="en-US" sz="900" b="0" strike="noStrike" kern="1200">
                        <a:solidFill>
                          <a:schemeClr val="tx1"/>
                        </a:solidFill>
                        <a:latin typeface="Aptos"/>
                        <a:ea typeface="+mn-ea"/>
                        <a:cs typeface="+mn-cs"/>
                      </a:endParaRPr>
                    </a:p>
                  </a:txBody>
                  <a:tcPr marT="91440" marB="91440"/>
                </a:tc>
                <a:extLst>
                  <a:ext uri="{0D108BD9-81ED-4DB2-BD59-A6C34878D82A}">
                    <a16:rowId xmlns:a16="http://schemas.microsoft.com/office/drawing/2014/main" val="4054571101"/>
                  </a:ext>
                </a:extLst>
              </a:tr>
              <a:tr h="640934">
                <a:tc>
                  <a:txBody>
                    <a:bodyPr/>
                    <a:lstStyle/>
                    <a:p>
                      <a:pPr algn="ctr" fontAlgn="b"/>
                      <a:endParaRPr lang="en-US" sz="1000" b="0" i="0" u="none" strike="noStrike" kern="1200">
                        <a:solidFill>
                          <a:schemeClr val="accent1"/>
                        </a:solidFill>
                        <a:effectLst/>
                        <a:latin typeface="+mn-lt"/>
                        <a:ea typeface="+mn-ea"/>
                        <a:cs typeface="+mn-cs"/>
                      </a:endParaRPr>
                    </a:p>
                  </a:txBody>
                  <a:tcPr marL="9525" marR="9525" marT="9525" marB="0"/>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Franchise</a:t>
                      </a:r>
                      <a:r>
                        <a:rPr lang="en-US" sz="900" b="0" u="none" strike="noStrike">
                          <a:solidFill>
                            <a:srgbClr val="000000"/>
                          </a:solidFill>
                          <a:effectLst/>
                          <a:latin typeface="Aptos"/>
                        </a:rPr>
                        <a:t>: Data </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Aptos"/>
                        </a:rPr>
                        <a:t>Service</a:t>
                      </a:r>
                      <a:endParaRPr lang="en-US" sz="900" b="0" u="none" strike="noStrike" kern="1200">
                        <a:solidFill>
                          <a:srgbClr val="000000"/>
                        </a:solidFill>
                        <a:effectLst/>
                        <a:latin typeface="Aptos"/>
                        <a:ea typeface="+mn-ea"/>
                        <a:cs typeface="+mn-cs"/>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Aptos"/>
                        </a:rPr>
                        <a:t>Franchise Owner &amp; CVP: </a:t>
                      </a:r>
                      <a:r>
                        <a:rPr lang="en-US" sz="900" b="0" u="none" strike="noStrike" kern="1200">
                          <a:solidFill>
                            <a:srgbClr val="000000"/>
                          </a:solidFill>
                          <a:effectLst/>
                          <a:latin typeface="Aptos"/>
                          <a:ea typeface="+mn-ea"/>
                          <a:cs typeface="+mn-cs"/>
                        </a:rPr>
                        <a:t>Peter Carlin</a:t>
                      </a:r>
                    </a:p>
                  </a:txBody>
                  <a:tcPr marT="91440" marB="91440"/>
                </a:tc>
                <a:tc>
                  <a:txBody>
                    <a:bodyPr/>
                    <a:lstStyle/>
                    <a:p>
                      <a:pPr algn="l"/>
                      <a:endParaRPr lang="en-US" sz="900">
                        <a:solidFill>
                          <a:schemeClr val="accent1"/>
                        </a:solidFill>
                        <a:latin typeface="Aptos"/>
                      </a:endParaRPr>
                    </a:p>
                  </a:txBody>
                  <a:tcPr marT="91440" marB="914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strike="noStrike">
                          <a:solidFill>
                            <a:schemeClr val="tx1"/>
                          </a:solidFill>
                          <a:latin typeface="Aptos"/>
                        </a:rPr>
                        <a:t>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a:solidFill>
                            <a:schemeClr val="tx1"/>
                          </a:solidFill>
                          <a:latin typeface="Aptos"/>
                          <a:ea typeface="+mn-ea"/>
                          <a:cs typeface="+mn-cs"/>
                        </a:rPr>
                        <a:t>Deployment Tool: </a:t>
                      </a:r>
                      <a:endParaRPr lang="en-US" sz="900" b="0" strike="noStrike" kern="1200">
                        <a:solidFill>
                          <a:schemeClr val="tx1"/>
                        </a:solidFill>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noProof="0">
                          <a:solidFill>
                            <a:schemeClr val="tx1"/>
                          </a:solidFill>
                          <a:latin typeface="Aptos"/>
                        </a:rPr>
                        <a:t>Change Safety Learnings</a:t>
                      </a:r>
                      <a:r>
                        <a:rPr lang="en-US" sz="900" b="0" strike="noStrike" kern="1200" noProof="0">
                          <a:solidFill>
                            <a:schemeClr val="tx1"/>
                          </a:solidFill>
                          <a:latin typeface="Aptos"/>
                          <a:ea typeface="+mn-ea"/>
                          <a:cs typeface="+mn-cs"/>
                        </a:rPr>
                        <a:t>:</a:t>
                      </a:r>
                      <a:r>
                        <a:rPr lang="en-US" sz="900" b="0" strike="noStrike" kern="1200" noProof="0">
                          <a:solidFill>
                            <a:srgbClr val="D83B01"/>
                          </a:solidFill>
                          <a:latin typeface="Aptos"/>
                          <a:ea typeface="+mn-ea"/>
                          <a:cs typeface="+mn-cs"/>
                        </a:rPr>
                        <a:t> [Franchise Owners Please Update]</a:t>
                      </a:r>
                      <a:endParaRPr lang="en-US" sz="900" b="0" strike="noStrike" kern="1200">
                        <a:solidFill>
                          <a:schemeClr val="tx1"/>
                        </a:solidFill>
                        <a:latin typeface="Aptos"/>
                        <a:ea typeface="+mn-ea"/>
                        <a:cs typeface="+mn-cs"/>
                      </a:endParaRPr>
                    </a:p>
                  </a:txBody>
                  <a:tcPr marT="91440" marB="91440"/>
                </a:tc>
                <a:extLst>
                  <a:ext uri="{0D108BD9-81ED-4DB2-BD59-A6C34878D82A}">
                    <a16:rowId xmlns:a16="http://schemas.microsoft.com/office/drawing/2014/main" val="3575235328"/>
                  </a:ext>
                </a:extLst>
              </a:tr>
            </a:tbl>
          </a:graphicData>
        </a:graphic>
      </p:graphicFrame>
      <p:sp>
        <p:nvSpPr>
          <p:cNvPr id="4" name="TextBox 3">
            <a:extLst>
              <a:ext uri="{FF2B5EF4-FFF2-40B4-BE49-F238E27FC236}">
                <a16:creationId xmlns:a16="http://schemas.microsoft.com/office/drawing/2014/main" id="{B38D01D3-F25B-D015-456A-9A3380862F1E}"/>
              </a:ext>
            </a:extLst>
          </p:cNvPr>
          <p:cNvSpPr txBox="1"/>
          <p:nvPr/>
        </p:nvSpPr>
        <p:spPr>
          <a:xfrm>
            <a:off x="-4478" y="708090"/>
            <a:ext cx="12192000" cy="369332"/>
          </a:xfrm>
          <a:prstGeom prst="rect">
            <a:avLst/>
          </a:prstGeom>
          <a:solidFill>
            <a:schemeClr val="bg2"/>
          </a:solidFill>
        </p:spPr>
        <p:txBody>
          <a:bodyPr wrap="square" lIns="91440" tIns="91440" rIns="91440" bIns="91440" rtlCol="0" anchor="t">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Insights - </a:t>
            </a:r>
            <a:r>
              <a:rPr lang="en-US" sz="1200">
                <a:solidFill>
                  <a:srgbClr val="000000"/>
                </a:solidFill>
                <a:latin typeface="Segoe UI"/>
              </a:rPr>
              <a:t> Need to enhance awareness with the Franchises through the Owners for following through the R2D review process towards SDP. </a:t>
            </a:r>
          </a:p>
        </p:txBody>
      </p:sp>
      <p:sp>
        <p:nvSpPr>
          <p:cNvPr id="3" name="Rectangle 2">
            <a:extLst>
              <a:ext uri="{FF2B5EF4-FFF2-40B4-BE49-F238E27FC236}">
                <a16:creationId xmlns:a16="http://schemas.microsoft.com/office/drawing/2014/main" id="{0E721004-3C0E-57DC-5369-FAB48832A904}"/>
              </a:ext>
            </a:extLst>
          </p:cNvPr>
          <p:cNvSpPr/>
          <p:nvPr/>
        </p:nvSpPr>
        <p:spPr bwMode="auto">
          <a:xfrm>
            <a:off x="8815437" y="529908"/>
            <a:ext cx="3290423" cy="1049768"/>
          </a:xfrm>
          <a:prstGeom prst="rect">
            <a:avLst/>
          </a:prstGeom>
          <a:solidFill>
            <a:srgbClr val="FF934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600" kern="0">
                <a:solidFill>
                  <a:srgbClr val="FFFFFF"/>
                </a:solidFill>
                <a:latin typeface="Segoe UI"/>
                <a:ea typeface="Segoe UI" pitchFamily="34" charset="0"/>
                <a:cs typeface="Segoe UI" pitchFamily="34" charset="0"/>
              </a:rPr>
              <a:t>Hari In progress- Franchise Owners – please provide Change Safety learnings – thank you so much!</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497718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53965-D586-4EBD-554A-314EBA94A9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99884-4304-025E-DDC8-EE9B4BF7E0A2}"/>
              </a:ext>
            </a:extLst>
          </p:cNvPr>
          <p:cNvSpPr>
            <a:spLocks noGrp="1"/>
          </p:cNvSpPr>
          <p:nvPr>
            <p:ph type="title"/>
          </p:nvPr>
        </p:nvSpPr>
        <p:spPr>
          <a:xfrm>
            <a:off x="297540" y="154092"/>
            <a:ext cx="11018520" cy="553998"/>
          </a:xfrm>
        </p:spPr>
        <p:txBody>
          <a:bodyPr>
            <a:normAutofit/>
          </a:bodyPr>
          <a:lstStyle/>
          <a:p>
            <a:r>
              <a:rPr lang="en-US" sz="2800">
                <a:solidFill>
                  <a:schemeClr val="bg1"/>
                </a:solidFill>
                <a:cs typeface="Segoe UI"/>
              </a:rPr>
              <a:t>R2D Skips and Escapes </a:t>
            </a:r>
            <a:r>
              <a:rPr kumimoji="0" lang="en-US" sz="2800" b="0" i="0" u="none" strike="noStrike" kern="1200" cap="none" spc="-49" normalizeH="0" baseline="0" noProof="0">
                <a:ln w="3175">
                  <a:noFill/>
                </a:ln>
                <a:solidFill>
                  <a:srgbClr val="FFFFFF"/>
                </a:solidFill>
                <a:effectLst/>
                <a:uLnTx/>
                <a:uFillTx/>
                <a:latin typeface="Segoe UI Semibold"/>
                <a:ea typeface="+mn-ea"/>
                <a:cs typeface="Segoe UI Semibold"/>
              </a:rPr>
              <a:t>(</a:t>
            </a:r>
            <a:r>
              <a:rPr lang="en-US" sz="2800">
                <a:solidFill>
                  <a:srgbClr val="FFFFFF"/>
                </a:solidFill>
                <a:latin typeface="Segoe UI Semibold"/>
                <a:cs typeface="Segoe UI Semibold"/>
              </a:rPr>
              <a:t>2/27</a:t>
            </a:r>
            <a:r>
              <a:rPr kumimoji="0" lang="en-US" sz="2800" b="0" i="0" u="none" strike="noStrike" kern="1200" cap="none" spc="-49" normalizeH="0" baseline="0" noProof="0">
                <a:ln w="3175">
                  <a:noFill/>
                </a:ln>
                <a:solidFill>
                  <a:srgbClr val="FFFFFF"/>
                </a:solidFill>
                <a:effectLst/>
                <a:uLnTx/>
                <a:uFillTx/>
                <a:latin typeface="Segoe UI Semibold"/>
                <a:ea typeface="+mn-ea"/>
                <a:cs typeface="Segoe UI Semibold"/>
              </a:rPr>
              <a:t> to </a:t>
            </a:r>
            <a:r>
              <a:rPr lang="en-US" sz="2800" spc="-49">
                <a:solidFill>
                  <a:srgbClr val="FFFFFF"/>
                </a:solidFill>
                <a:latin typeface="Segoe UI Semibold"/>
                <a:cs typeface="Segoe UI Semibold"/>
              </a:rPr>
              <a:t>3/5</a:t>
            </a:r>
            <a:r>
              <a:rPr kumimoji="0" lang="en-US" sz="2800" b="0" i="0" u="none" strike="noStrike" kern="1200" cap="none" spc="-49" normalizeH="0" baseline="0" noProof="0">
                <a:ln w="3175">
                  <a:noFill/>
                </a:ln>
                <a:solidFill>
                  <a:srgbClr val="FFFFFF"/>
                </a:solidFill>
                <a:effectLst/>
                <a:uLnTx/>
                <a:uFillTx/>
                <a:latin typeface="Segoe UI Semibold"/>
                <a:ea typeface="+mn-ea"/>
                <a:cs typeface="Segoe UI Semibold"/>
              </a:rPr>
              <a:t>)</a:t>
            </a:r>
            <a:r>
              <a:rPr lang="en-US" sz="2800">
                <a:solidFill>
                  <a:schemeClr val="bg1"/>
                </a:solidFill>
                <a:cs typeface="Segoe UI"/>
              </a:rPr>
              <a:t> </a:t>
            </a:r>
            <a:endParaRPr lang="en-US" sz="2800">
              <a:solidFill>
                <a:schemeClr val="bg1"/>
              </a:solidFill>
            </a:endParaRPr>
          </a:p>
        </p:txBody>
      </p:sp>
      <p:sp>
        <p:nvSpPr>
          <p:cNvPr id="8" name="Rectangle 7">
            <a:extLst>
              <a:ext uri="{FF2B5EF4-FFF2-40B4-BE49-F238E27FC236}">
                <a16:creationId xmlns:a16="http://schemas.microsoft.com/office/drawing/2014/main" id="{84EA1FE7-2D4A-B87B-6C7A-5578C3C1A6C5}"/>
              </a:ext>
            </a:extLst>
          </p:cNvPr>
          <p:cNvSpPr/>
          <p:nvPr/>
        </p:nvSpPr>
        <p:spPr bwMode="auto">
          <a:xfrm>
            <a:off x="10869525" y="-11183"/>
            <a:ext cx="1317997" cy="390985"/>
          </a:xfrm>
          <a:prstGeom prst="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Jeff</a:t>
            </a:r>
          </a:p>
        </p:txBody>
      </p:sp>
      <p:graphicFrame>
        <p:nvGraphicFramePr>
          <p:cNvPr id="9" name="Table 8">
            <a:extLst>
              <a:ext uri="{FF2B5EF4-FFF2-40B4-BE49-F238E27FC236}">
                <a16:creationId xmlns:a16="http://schemas.microsoft.com/office/drawing/2014/main" id="{93B365B0-B071-3EBC-FB6F-A8D3493C840A}"/>
              </a:ext>
            </a:extLst>
          </p:cNvPr>
          <p:cNvGraphicFramePr>
            <a:graphicFrameLocks noGrp="1"/>
          </p:cNvGraphicFramePr>
          <p:nvPr/>
        </p:nvGraphicFramePr>
        <p:xfrm>
          <a:off x="-4479" y="1077422"/>
          <a:ext cx="12192001" cy="1819412"/>
        </p:xfrm>
        <a:graphic>
          <a:graphicData uri="http://schemas.openxmlformats.org/drawingml/2006/table">
            <a:tbl>
              <a:tblPr firstRow="1" bandRow="1">
                <a:tableStyleId>{073A0DAA-6AF3-43AB-8588-CEC1D06C72B9}</a:tableStyleId>
              </a:tblPr>
              <a:tblGrid>
                <a:gridCol w="823628">
                  <a:extLst>
                    <a:ext uri="{9D8B030D-6E8A-4147-A177-3AD203B41FA5}">
                      <a16:colId xmlns:a16="http://schemas.microsoft.com/office/drawing/2014/main" val="681086686"/>
                    </a:ext>
                  </a:extLst>
                </a:gridCol>
                <a:gridCol w="2278259">
                  <a:extLst>
                    <a:ext uri="{9D8B030D-6E8A-4147-A177-3AD203B41FA5}">
                      <a16:colId xmlns:a16="http://schemas.microsoft.com/office/drawing/2014/main" val="1374393894"/>
                    </a:ext>
                  </a:extLst>
                </a:gridCol>
                <a:gridCol w="890356">
                  <a:extLst>
                    <a:ext uri="{9D8B030D-6E8A-4147-A177-3AD203B41FA5}">
                      <a16:colId xmlns:a16="http://schemas.microsoft.com/office/drawing/2014/main" val="1877614037"/>
                    </a:ext>
                  </a:extLst>
                </a:gridCol>
                <a:gridCol w="8199758">
                  <a:extLst>
                    <a:ext uri="{9D8B030D-6E8A-4147-A177-3AD203B41FA5}">
                      <a16:colId xmlns:a16="http://schemas.microsoft.com/office/drawing/2014/main" val="3725809125"/>
                    </a:ext>
                  </a:extLst>
                </a:gridCol>
              </a:tblGrid>
              <a:tr h="0">
                <a:tc>
                  <a:txBody>
                    <a:bodyPr/>
                    <a:lstStyle/>
                    <a:p>
                      <a:pPr algn="ctr"/>
                      <a:r>
                        <a:rPr lang="en-US" sz="900">
                          <a:latin typeface="Aptos"/>
                        </a:rPr>
                        <a:t>Outage</a:t>
                      </a:r>
                    </a:p>
                  </a:txBody>
                  <a:tcPr marL="0" marR="82052" marT="41026" marB="41026" anchor="ctr"/>
                </a:tc>
                <a:tc>
                  <a:txBody>
                    <a:bodyPr/>
                    <a:lstStyle/>
                    <a:p>
                      <a:pPr algn="ctr"/>
                      <a:r>
                        <a:rPr lang="en-US" sz="900">
                          <a:latin typeface="Aptos"/>
                        </a:rPr>
                        <a:t>Franchise &amp; Service</a:t>
                      </a:r>
                    </a:p>
                  </a:txBody>
                  <a:tcPr marL="0" marR="82052" marT="41026" marB="41026" anchor="ctr"/>
                </a:tc>
                <a:tc>
                  <a:txBody>
                    <a:bodyPr/>
                    <a:lstStyle/>
                    <a:p>
                      <a:pPr algn="ctr"/>
                      <a:r>
                        <a:rPr lang="en-US" sz="900">
                          <a:latin typeface="Aptos"/>
                        </a:rPr>
                        <a:t> Skip / </a:t>
                      </a:r>
                    </a:p>
                    <a:p>
                      <a:pPr algn="ctr"/>
                      <a:r>
                        <a:rPr lang="en-US" sz="900">
                          <a:latin typeface="Aptos"/>
                        </a:rPr>
                        <a:t>Escape</a:t>
                      </a:r>
                    </a:p>
                  </a:txBody>
                  <a:tcPr marL="0" marR="82052" marT="41026" marB="41026" anchor="ctr"/>
                </a:tc>
                <a:tc>
                  <a:txBody>
                    <a:bodyPr/>
                    <a:lstStyle/>
                    <a:p>
                      <a:pPr algn="ctr"/>
                      <a:r>
                        <a:rPr lang="en-US" sz="900">
                          <a:latin typeface="Aptos"/>
                        </a:rPr>
                        <a:t>Comment</a:t>
                      </a:r>
                    </a:p>
                    <a:p>
                      <a:pPr lvl="0" algn="ctr">
                        <a:buNone/>
                      </a:pPr>
                      <a:r>
                        <a:rPr lang="en-US" sz="900" b="0">
                          <a:latin typeface="Aptos"/>
                        </a:rPr>
                        <a:t>Feedback from Franchise owner or delegate on what caused the skip or escape and what improvements are being made to reduce the likelihood of recurrence </a:t>
                      </a:r>
                    </a:p>
                  </a:txBody>
                  <a:tcPr marL="0" marR="82052" marT="41026" marB="41026" anchor="ctr"/>
                </a:tc>
                <a:extLst>
                  <a:ext uri="{0D108BD9-81ED-4DB2-BD59-A6C34878D82A}">
                    <a16:rowId xmlns:a16="http://schemas.microsoft.com/office/drawing/2014/main" val="836380163"/>
                  </a:ext>
                </a:extLst>
              </a:tr>
              <a:tr h="724094">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900" b="0" i="0" u="none" strike="noStrike">
                        <a:effectLst/>
                        <a:latin typeface="+mn-lt"/>
                      </a:endParaRPr>
                    </a:p>
                  </a:txBody>
                  <a:tcPr marL="9525" marR="9525" marT="9525" marB="0" anchor="b"/>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mn-lt"/>
                        </a:rPr>
                        <a:t>Franchise</a:t>
                      </a:r>
                      <a:r>
                        <a:rPr lang="en-US" sz="900" b="0" u="none" strike="noStrike">
                          <a:solidFill>
                            <a:srgbClr val="000000"/>
                          </a:solidFill>
                          <a:effectLst/>
                          <a:latin typeface="+mn-lt"/>
                        </a:rPr>
                        <a:t>: AEP-Franchise</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mn-lt"/>
                        </a:rPr>
                        <a:t>Service: </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mn-lt"/>
                        </a:rPr>
                        <a:t>Franchise Owner &amp; CVP:  </a:t>
                      </a:r>
                      <a:r>
                        <a:rPr lang="en-US" sz="900" b="0" i="0" u="none" strike="noStrike">
                          <a:solidFill>
                            <a:srgbClr val="000000"/>
                          </a:solidFill>
                          <a:effectLst/>
                          <a:latin typeface="+mn-lt"/>
                        </a:rPr>
                        <a:t> Irina Gorbach &amp; John Sheehan</a:t>
                      </a:r>
                    </a:p>
                  </a:txBody>
                  <a:tcPr marT="91440" marB="91440" anchor="b"/>
                </a:tc>
                <a:tc>
                  <a:txBody>
                    <a:bodyPr/>
                    <a:lstStyle/>
                    <a:p>
                      <a:pPr algn="l"/>
                      <a:endParaRPr lang="en-US" sz="900">
                        <a:solidFill>
                          <a:schemeClr val="tx1"/>
                        </a:solidFill>
                        <a:latin typeface="+mn-lt"/>
                      </a:endParaRPr>
                    </a:p>
                  </a:txBody>
                  <a:tcPr marT="91440" marB="9144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strike="noStrike">
                          <a:solidFill>
                            <a:schemeClr val="tx1"/>
                          </a:solidFill>
                          <a:latin typeface="Aptos"/>
                        </a:rPr>
                        <a:t>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a:solidFill>
                            <a:schemeClr val="tx1"/>
                          </a:solidFill>
                          <a:latin typeface="Aptos"/>
                          <a:ea typeface="+mn-ea"/>
                          <a:cs typeface="+mn-cs"/>
                        </a:rPr>
                        <a:t>Deployment Tool: </a:t>
                      </a:r>
                      <a:endParaRPr lang="en-US" sz="900" b="0" strike="noStrike" kern="1200">
                        <a:solidFill>
                          <a:schemeClr val="tx1"/>
                        </a:solidFill>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noProof="0">
                          <a:solidFill>
                            <a:schemeClr val="tx1"/>
                          </a:solidFill>
                          <a:latin typeface="Aptos"/>
                        </a:rPr>
                        <a:t>Change Safety Learnings</a:t>
                      </a:r>
                      <a:r>
                        <a:rPr lang="en-US" sz="900" b="0" strike="noStrike" kern="1200" noProof="0">
                          <a:solidFill>
                            <a:schemeClr val="tx1"/>
                          </a:solidFill>
                          <a:latin typeface="Aptos"/>
                          <a:ea typeface="+mn-ea"/>
                          <a:cs typeface="+mn-cs"/>
                        </a:rPr>
                        <a:t>:</a:t>
                      </a:r>
                      <a:r>
                        <a:rPr lang="en-US" sz="900" b="0" strike="noStrike" kern="1200" noProof="0">
                          <a:solidFill>
                            <a:srgbClr val="D83B01"/>
                          </a:solidFill>
                          <a:latin typeface="Aptos"/>
                          <a:ea typeface="+mn-ea"/>
                          <a:cs typeface="+mn-cs"/>
                        </a:rPr>
                        <a:t> [Franchise Owners Please Update]</a:t>
                      </a:r>
                      <a:endParaRPr lang="en-US" sz="900" b="0" strike="noStrike" kern="1200">
                        <a:solidFill>
                          <a:schemeClr val="tx1"/>
                        </a:solidFill>
                        <a:latin typeface="Aptos"/>
                        <a:ea typeface="+mn-ea"/>
                        <a:cs typeface="+mn-cs"/>
                      </a:endParaRPr>
                    </a:p>
                  </a:txBody>
                  <a:tcPr marT="91440" marB="91440" anchor="b"/>
                </a:tc>
                <a:extLst>
                  <a:ext uri="{0D108BD9-81ED-4DB2-BD59-A6C34878D82A}">
                    <a16:rowId xmlns:a16="http://schemas.microsoft.com/office/drawing/2014/main" val="3276170642"/>
                  </a:ext>
                </a:extLst>
              </a:tr>
              <a:tr h="724094">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900" b="0" i="0" u="none" strike="noStrike">
                        <a:effectLst/>
                        <a:latin typeface="+mn-lt"/>
                      </a:endParaRPr>
                    </a:p>
                  </a:txBody>
                  <a:tcPr marL="9525" marR="9525" marT="9525" marB="0" anchor="b"/>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mn-lt"/>
                        </a:rPr>
                        <a:t>Franchise</a:t>
                      </a:r>
                      <a:r>
                        <a:rPr lang="en-US" sz="900" b="0" u="none" strike="noStrike">
                          <a:solidFill>
                            <a:srgbClr val="000000"/>
                          </a:solidFill>
                          <a:effectLst/>
                          <a:latin typeface="+mn-lt"/>
                        </a:rPr>
                        <a:t>: AEP-Franchise</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u="none" strike="noStrike">
                          <a:solidFill>
                            <a:srgbClr val="000000"/>
                          </a:solidFill>
                          <a:effectLst/>
                          <a:latin typeface="+mn-lt"/>
                        </a:rPr>
                        <a:t>Service: </a:t>
                      </a:r>
                    </a:p>
                    <a:p>
                      <a:pPr marL="0" marR="0" lvl="0" indent="0" algn="l" defTabSz="932742" rtl="0" eaLnBrk="1" fontAlgn="t"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mn-lt"/>
                        </a:rPr>
                        <a:t>Franchise Owner &amp; CVP:  </a:t>
                      </a:r>
                      <a:r>
                        <a:rPr lang="en-US" sz="900" b="0" i="0" u="none" strike="noStrike">
                          <a:solidFill>
                            <a:srgbClr val="000000"/>
                          </a:solidFill>
                          <a:effectLst/>
                          <a:latin typeface="+mn-lt"/>
                        </a:rPr>
                        <a:t> Irina Gorbach &amp; John Sheehan</a:t>
                      </a:r>
                    </a:p>
                  </a:txBody>
                  <a:tcPr marT="91440" marB="91440" anchor="b"/>
                </a:tc>
                <a:tc>
                  <a:txBody>
                    <a:bodyPr/>
                    <a:lstStyle/>
                    <a:p>
                      <a:pPr algn="l"/>
                      <a:endParaRPr lang="en-US" sz="900">
                        <a:solidFill>
                          <a:schemeClr val="tx1"/>
                        </a:solidFill>
                        <a:latin typeface="+mn-lt"/>
                      </a:endParaRPr>
                    </a:p>
                  </a:txBody>
                  <a:tcPr marT="91440" marB="9144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strike="noStrike">
                          <a:solidFill>
                            <a:schemeClr val="tx1"/>
                          </a:solidFill>
                          <a:latin typeface="Aptos"/>
                        </a:rPr>
                        <a:t>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a:solidFill>
                            <a:schemeClr val="tx1"/>
                          </a:solidFill>
                          <a:latin typeface="Aptos"/>
                          <a:ea typeface="+mn-ea"/>
                          <a:cs typeface="+mn-cs"/>
                        </a:rPr>
                        <a:t>Deployment Tool: </a:t>
                      </a:r>
                      <a:endParaRPr lang="en-US" sz="900" b="0" strike="noStrike" kern="1200">
                        <a:solidFill>
                          <a:schemeClr val="tx1"/>
                        </a:solidFill>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kern="1200" noProof="0">
                          <a:solidFill>
                            <a:schemeClr val="tx1"/>
                          </a:solidFill>
                          <a:latin typeface="Aptos"/>
                        </a:rPr>
                        <a:t>Change Safety Learnings</a:t>
                      </a:r>
                      <a:r>
                        <a:rPr lang="en-US" sz="900" b="0" strike="noStrike" kern="1200" noProof="0">
                          <a:solidFill>
                            <a:schemeClr val="tx1"/>
                          </a:solidFill>
                          <a:latin typeface="Aptos"/>
                          <a:ea typeface="+mn-ea"/>
                          <a:cs typeface="+mn-cs"/>
                        </a:rPr>
                        <a:t>:</a:t>
                      </a:r>
                      <a:r>
                        <a:rPr lang="en-US" sz="900" b="0" strike="noStrike" kern="1200" noProof="0">
                          <a:solidFill>
                            <a:srgbClr val="D83B01"/>
                          </a:solidFill>
                          <a:latin typeface="Aptos"/>
                          <a:ea typeface="+mn-ea"/>
                          <a:cs typeface="+mn-cs"/>
                        </a:rPr>
                        <a:t> [Franchise Owners Please Update]</a:t>
                      </a:r>
                      <a:endParaRPr lang="en-US" sz="900" b="0" strike="noStrike" kern="1200">
                        <a:solidFill>
                          <a:schemeClr val="tx1"/>
                        </a:solidFill>
                        <a:latin typeface="Aptos"/>
                        <a:ea typeface="+mn-ea"/>
                        <a:cs typeface="+mn-cs"/>
                      </a:endParaRPr>
                    </a:p>
                  </a:txBody>
                  <a:tcPr marT="91440" marB="91440" anchor="b"/>
                </a:tc>
                <a:extLst>
                  <a:ext uri="{0D108BD9-81ED-4DB2-BD59-A6C34878D82A}">
                    <a16:rowId xmlns:a16="http://schemas.microsoft.com/office/drawing/2014/main" val="3936727517"/>
                  </a:ext>
                </a:extLst>
              </a:tr>
            </a:tbl>
          </a:graphicData>
        </a:graphic>
      </p:graphicFrame>
      <p:sp>
        <p:nvSpPr>
          <p:cNvPr id="3" name="Rectangle 2">
            <a:extLst>
              <a:ext uri="{FF2B5EF4-FFF2-40B4-BE49-F238E27FC236}">
                <a16:creationId xmlns:a16="http://schemas.microsoft.com/office/drawing/2014/main" id="{E0625833-0124-6E26-0BB2-E63A8DB83C59}"/>
              </a:ext>
            </a:extLst>
          </p:cNvPr>
          <p:cNvSpPr/>
          <p:nvPr/>
        </p:nvSpPr>
        <p:spPr bwMode="auto">
          <a:xfrm>
            <a:off x="8815437" y="529908"/>
            <a:ext cx="3290423" cy="1049768"/>
          </a:xfrm>
          <a:prstGeom prst="rect">
            <a:avLst/>
          </a:prstGeom>
          <a:solidFill>
            <a:srgbClr val="FF934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600" kern="0">
                <a:solidFill>
                  <a:srgbClr val="FFFFFF"/>
                </a:solidFill>
                <a:latin typeface="Segoe UI"/>
                <a:ea typeface="Segoe UI" pitchFamily="34" charset="0"/>
                <a:cs typeface="Segoe UI" pitchFamily="34" charset="0"/>
              </a:rPr>
              <a:t>Hari In progress- Franchise Owners – please provide Change Safety learnings – thank you so much!</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60086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2CC0F-1156-DFEB-D9B2-413661341D1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9FDDDE1-7A36-32C2-ED8F-BBD1B32A70A0}"/>
              </a:ext>
            </a:extLst>
          </p:cNvPr>
          <p:cNvSpPr/>
          <p:nvPr/>
        </p:nvSpPr>
        <p:spPr bwMode="auto">
          <a:xfrm>
            <a:off x="3763" y="-19756"/>
            <a:ext cx="12193881" cy="88617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EF96683-6DD1-AED3-A6DE-14F6808AE687}"/>
              </a:ext>
            </a:extLst>
          </p:cNvPr>
          <p:cNvSpPr>
            <a:spLocks noGrp="1"/>
          </p:cNvSpPr>
          <p:nvPr>
            <p:ph type="title"/>
          </p:nvPr>
        </p:nvSpPr>
        <p:spPr>
          <a:xfrm>
            <a:off x="402659" y="379802"/>
            <a:ext cx="11785578" cy="485327"/>
          </a:xfrm>
        </p:spPr>
        <p:txBody>
          <a:bodyPr>
            <a:noAutofit/>
          </a:bodyPr>
          <a:lstStyle/>
          <a:p>
            <a:r>
              <a:rPr lang="en-US" sz="2800">
                <a:solidFill>
                  <a:srgbClr val="FFFFFF"/>
                </a:solidFill>
                <a:cs typeface="Segoe UI"/>
              </a:rPr>
              <a:t>TSG “</a:t>
            </a:r>
            <a:r>
              <a:rPr lang="en-US" sz="2800" err="1">
                <a:solidFill>
                  <a:srgbClr val="FFFFFF"/>
                </a:solidFill>
                <a:cs typeface="Segoe UI"/>
              </a:rPr>
              <a:t>ClickTouch</a:t>
            </a:r>
            <a:r>
              <a:rPr lang="en-US" sz="2800">
                <a:solidFill>
                  <a:srgbClr val="FFFFFF"/>
                </a:solidFill>
                <a:cs typeface="Segoe UI"/>
              </a:rPr>
              <a:t>” Remediation Status Update                            3-03-2025</a:t>
            </a:r>
          </a:p>
        </p:txBody>
      </p:sp>
      <p:sp>
        <p:nvSpPr>
          <p:cNvPr id="4" name="Rectangle 3">
            <a:extLst>
              <a:ext uri="{FF2B5EF4-FFF2-40B4-BE49-F238E27FC236}">
                <a16:creationId xmlns:a16="http://schemas.microsoft.com/office/drawing/2014/main" id="{C45B5B3F-DD8E-52E7-F009-630EEAB260D4}"/>
              </a:ext>
            </a:extLst>
          </p:cNvPr>
          <p:cNvSpPr/>
          <p:nvPr/>
        </p:nvSpPr>
        <p:spPr bwMode="auto">
          <a:xfrm>
            <a:off x="10876010" y="-11183"/>
            <a:ext cx="1317997" cy="3909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Jeff</a:t>
            </a:r>
          </a:p>
        </p:txBody>
      </p:sp>
      <p:graphicFrame>
        <p:nvGraphicFramePr>
          <p:cNvPr id="5" name="Table 4">
            <a:extLst>
              <a:ext uri="{FF2B5EF4-FFF2-40B4-BE49-F238E27FC236}">
                <a16:creationId xmlns:a16="http://schemas.microsoft.com/office/drawing/2014/main" id="{2AA4B71E-B93E-6B09-C0CE-77F9F1A41467}"/>
              </a:ext>
            </a:extLst>
          </p:cNvPr>
          <p:cNvGraphicFramePr>
            <a:graphicFrameLocks noGrp="1"/>
          </p:cNvGraphicFramePr>
          <p:nvPr>
            <p:extLst>
              <p:ext uri="{D42A27DB-BD31-4B8C-83A1-F6EECF244321}">
                <p14:modId xmlns:p14="http://schemas.microsoft.com/office/powerpoint/2010/main" val="1414441372"/>
              </p:ext>
            </p:extLst>
          </p:nvPr>
        </p:nvGraphicFramePr>
        <p:xfrm>
          <a:off x="498322" y="1095807"/>
          <a:ext cx="11195356" cy="2087242"/>
        </p:xfrm>
        <a:graphic>
          <a:graphicData uri="http://schemas.openxmlformats.org/drawingml/2006/table">
            <a:tbl>
              <a:tblPr/>
              <a:tblGrid>
                <a:gridCol w="1920240">
                  <a:extLst>
                    <a:ext uri="{9D8B030D-6E8A-4147-A177-3AD203B41FA5}">
                      <a16:colId xmlns:a16="http://schemas.microsoft.com/office/drawing/2014/main" val="605627146"/>
                    </a:ext>
                  </a:extLst>
                </a:gridCol>
                <a:gridCol w="1280160">
                  <a:extLst>
                    <a:ext uri="{9D8B030D-6E8A-4147-A177-3AD203B41FA5}">
                      <a16:colId xmlns:a16="http://schemas.microsoft.com/office/drawing/2014/main" val="3599613281"/>
                    </a:ext>
                  </a:extLst>
                </a:gridCol>
                <a:gridCol w="1280160">
                  <a:extLst>
                    <a:ext uri="{9D8B030D-6E8A-4147-A177-3AD203B41FA5}">
                      <a16:colId xmlns:a16="http://schemas.microsoft.com/office/drawing/2014/main" val="206447659"/>
                    </a:ext>
                  </a:extLst>
                </a:gridCol>
                <a:gridCol w="1280160">
                  <a:extLst>
                    <a:ext uri="{9D8B030D-6E8A-4147-A177-3AD203B41FA5}">
                      <a16:colId xmlns:a16="http://schemas.microsoft.com/office/drawing/2014/main" val="1627503297"/>
                    </a:ext>
                  </a:extLst>
                </a:gridCol>
                <a:gridCol w="156998">
                  <a:extLst>
                    <a:ext uri="{9D8B030D-6E8A-4147-A177-3AD203B41FA5}">
                      <a16:colId xmlns:a16="http://schemas.microsoft.com/office/drawing/2014/main" val="1181609684"/>
                    </a:ext>
                  </a:extLst>
                </a:gridCol>
                <a:gridCol w="1280160">
                  <a:extLst>
                    <a:ext uri="{9D8B030D-6E8A-4147-A177-3AD203B41FA5}">
                      <a16:colId xmlns:a16="http://schemas.microsoft.com/office/drawing/2014/main" val="3144203729"/>
                    </a:ext>
                  </a:extLst>
                </a:gridCol>
                <a:gridCol w="1280160">
                  <a:extLst>
                    <a:ext uri="{9D8B030D-6E8A-4147-A177-3AD203B41FA5}">
                      <a16:colId xmlns:a16="http://schemas.microsoft.com/office/drawing/2014/main" val="2335410958"/>
                    </a:ext>
                  </a:extLst>
                </a:gridCol>
                <a:gridCol w="156998">
                  <a:extLst>
                    <a:ext uri="{9D8B030D-6E8A-4147-A177-3AD203B41FA5}">
                      <a16:colId xmlns:a16="http://schemas.microsoft.com/office/drawing/2014/main" val="3495129385"/>
                    </a:ext>
                  </a:extLst>
                </a:gridCol>
                <a:gridCol w="1280160">
                  <a:extLst>
                    <a:ext uri="{9D8B030D-6E8A-4147-A177-3AD203B41FA5}">
                      <a16:colId xmlns:a16="http://schemas.microsoft.com/office/drawing/2014/main" val="242834307"/>
                    </a:ext>
                  </a:extLst>
                </a:gridCol>
                <a:gridCol w="1280160">
                  <a:extLst>
                    <a:ext uri="{9D8B030D-6E8A-4147-A177-3AD203B41FA5}">
                      <a16:colId xmlns:a16="http://schemas.microsoft.com/office/drawing/2014/main" val="300693696"/>
                    </a:ext>
                  </a:extLst>
                </a:gridCol>
              </a:tblGrid>
              <a:tr h="182880">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a:noFill/>
                    </a:lnL>
                    <a:lnR>
                      <a:noFill/>
                    </a:lnR>
                    <a:lnT>
                      <a:noFill/>
                    </a:lnT>
                    <a:lnB w="6350" cap="flat" cmpd="sng" algn="ctr">
                      <a:solidFill>
                        <a:srgbClr val="80808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a:noFill/>
                    </a:lnL>
                    <a:lnR>
                      <a:noFill/>
                    </a:lnR>
                    <a:lnT>
                      <a:noFill/>
                    </a:lnT>
                    <a:lnB w="6350" cap="flat" cmpd="sng" algn="ctr">
                      <a:solidFill>
                        <a:srgbClr val="80808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a:noFill/>
                    </a:lnL>
                    <a:lnR>
                      <a:noFill/>
                    </a:lnR>
                    <a:lnT>
                      <a:noFill/>
                    </a:lnT>
                    <a:lnB w="6350" cap="flat" cmpd="sng" algn="ctr">
                      <a:solidFill>
                        <a:srgbClr val="80808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a:noFill/>
                    </a:lnL>
                    <a:lnR>
                      <a:noFill/>
                    </a:lnR>
                    <a:lnT>
                      <a:noFill/>
                    </a:lnT>
                    <a:lnB w="6350" cap="flat" cmpd="sng" algn="ctr">
                      <a:solidFill>
                        <a:srgbClr val="80808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a:noFill/>
                    </a:lnL>
                    <a:lnR w="6350" cap="flat" cmpd="sng" algn="ctr">
                      <a:solidFill>
                        <a:srgbClr val="000000"/>
                      </a:solidFill>
                      <a:prstDash val="solid"/>
                      <a:round/>
                      <a:headEnd type="none" w="med" len="med"/>
                      <a:tailEnd type="none" w="med" len="med"/>
                    </a:lnR>
                    <a:lnT>
                      <a:noFill/>
                    </a:lnT>
                    <a:lnB>
                      <a:noFill/>
                    </a:lnB>
                    <a:noFill/>
                  </a:tcPr>
                </a:tc>
                <a:tc gridSpan="2">
                  <a:txBody>
                    <a:bodyPr/>
                    <a:lstStyle/>
                    <a:p>
                      <a:pPr algn="ctr" fontAlgn="b"/>
                      <a:r>
                        <a:rPr lang="en-US" sz="1100" b="0" i="1" u="none" strike="noStrike">
                          <a:solidFill>
                            <a:srgbClr val="808080"/>
                          </a:solidFill>
                          <a:effectLst/>
                          <a:latin typeface="Aptos Narrow" panose="020B0004020202020204" pitchFamily="34" charset="0"/>
                        </a:rPr>
                        <a:t>TSG Risk Awareness &amp; Reduction</a:t>
                      </a:r>
                    </a:p>
                  </a:txBody>
                  <a:tcPr marL="5902" marR="5902" marT="59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5902" marR="5902" marT="59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gridSpan="2">
                  <a:txBody>
                    <a:bodyPr/>
                    <a:lstStyle/>
                    <a:p>
                      <a:pPr algn="ctr" fontAlgn="b"/>
                      <a:r>
                        <a:rPr lang="en-US" sz="1100" b="0" i="1" u="none" strike="noStrike">
                          <a:solidFill>
                            <a:srgbClr val="808080"/>
                          </a:solidFill>
                          <a:effectLst/>
                          <a:latin typeface="Aptos Narrow" panose="020B0004020202020204" pitchFamily="34" charset="0"/>
                        </a:rPr>
                        <a:t>TSG Risk Mitigation</a:t>
                      </a:r>
                    </a:p>
                  </a:txBody>
                  <a:tcPr marL="5902" marR="5902" marT="590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657639876"/>
                  </a:ext>
                </a:extLst>
              </a:tr>
              <a:tr h="640080">
                <a:tc>
                  <a:txBody>
                    <a:bodyPr/>
                    <a:lstStyle/>
                    <a:p>
                      <a:pPr algn="ctr" fontAlgn="b"/>
                      <a:r>
                        <a:rPr lang="en-US" sz="1400" b="1" i="0" u="none" strike="noStrike">
                          <a:solidFill>
                            <a:srgbClr val="FFFFFF"/>
                          </a:solidFill>
                          <a:effectLst/>
                          <a:latin typeface="Aptos Narrow" panose="020B0004020202020204" pitchFamily="34" charset="0"/>
                        </a:rPr>
                        <a:t>TSG Type/Category</a:t>
                      </a: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ctr" fontAlgn="b"/>
                      <a:r>
                        <a:rPr lang="en-US" sz="1400" b="1" i="0" u="none" strike="noStrike">
                          <a:solidFill>
                            <a:srgbClr val="FFFFFF"/>
                          </a:solidFill>
                          <a:effectLst/>
                          <a:latin typeface="Aptos Narrow" panose="020B0004020202020204" pitchFamily="34" charset="0"/>
                        </a:rPr>
                        <a:t>Denominator</a:t>
                      </a: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ctr" fontAlgn="b"/>
                      <a:r>
                        <a:rPr lang="en-US" sz="1400" b="1" i="0" u="none" strike="noStrike">
                          <a:solidFill>
                            <a:srgbClr val="FFFFFF"/>
                          </a:solidFill>
                          <a:effectLst/>
                          <a:latin typeface="Aptos Narrow" panose="020B0004020202020204" pitchFamily="34" charset="0"/>
                        </a:rPr>
                        <a:t>Total TSGs Scanned</a:t>
                      </a: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ctr" fontAlgn="b"/>
                      <a:r>
                        <a:rPr lang="en-US" sz="1400" b="1" i="0" u="none" strike="noStrike">
                          <a:solidFill>
                            <a:srgbClr val="FFFFFF"/>
                          </a:solidFill>
                          <a:effectLst/>
                          <a:latin typeface="Aptos Narrow" panose="020B0004020202020204" pitchFamily="34" charset="0"/>
                        </a:rPr>
                        <a:t>ClickTouch Detected</a:t>
                      </a: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noFill/>
                  </a:tcPr>
                </a:tc>
                <a:tc>
                  <a:txBody>
                    <a:bodyPr/>
                    <a:lstStyle/>
                    <a:p>
                      <a:pPr algn="ctr" fontAlgn="b"/>
                      <a:r>
                        <a:rPr lang="en-US" sz="1400" b="1" i="0" u="none" strike="noStrike">
                          <a:solidFill>
                            <a:srgbClr val="FFFFFF"/>
                          </a:solidFill>
                          <a:effectLst/>
                          <a:latin typeface="Aptos Narrow" panose="020B0004020202020204" pitchFamily="34" charset="0"/>
                        </a:rPr>
                        <a:t>SafeFly </a:t>
                      </a:r>
                    </a:p>
                    <a:p>
                      <a:pPr algn="ctr" fontAlgn="b"/>
                      <a:r>
                        <a:rPr lang="en-US" sz="1400" b="1" i="0" u="none" strike="noStrike">
                          <a:solidFill>
                            <a:srgbClr val="FFFFFF"/>
                          </a:solidFill>
                          <a:effectLst/>
                          <a:latin typeface="Aptos Narrow" panose="020B0004020202020204" pitchFamily="34" charset="0"/>
                        </a:rPr>
                        <a:t>Banner</a:t>
                      </a: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ctr" fontAlgn="b"/>
                      <a:r>
                        <a:rPr lang="en-US" sz="1400" b="1" i="0" u="none" strike="noStrike">
                          <a:solidFill>
                            <a:srgbClr val="FFFFFF"/>
                          </a:solidFill>
                          <a:effectLst/>
                          <a:latin typeface="Aptos Narrow" panose="020B0004020202020204" pitchFamily="34" charset="0"/>
                        </a:rPr>
                        <a:t>Safe Alternative(s) Suggested</a:t>
                      </a: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noFill/>
                  </a:tcPr>
                </a:tc>
                <a:tc>
                  <a:txBody>
                    <a:bodyPr/>
                    <a:lstStyle/>
                    <a:p>
                      <a:pPr algn="ctr" fontAlgn="b"/>
                      <a:r>
                        <a:rPr lang="en-US" sz="1400" b="1" i="0" u="none" strike="noStrike">
                          <a:solidFill>
                            <a:srgbClr val="FFFFFF"/>
                          </a:solidFill>
                          <a:effectLst/>
                          <a:latin typeface="Aptos Narrow" panose="020B0004020202020204" pitchFamily="34" charset="0"/>
                        </a:rPr>
                        <a:t>Orchestration Tool Template(s)</a:t>
                      </a: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ctr" fontAlgn="b"/>
                      <a:r>
                        <a:rPr lang="en-US" sz="1400" b="1" i="0" u="none" strike="noStrike">
                          <a:solidFill>
                            <a:srgbClr val="FFFFFF"/>
                          </a:solidFill>
                          <a:effectLst/>
                          <a:latin typeface="Aptos Narrow" panose="020B0004020202020204" pitchFamily="34" charset="0"/>
                        </a:rPr>
                        <a:t>ClickTouch Elimination</a:t>
                      </a: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extLst>
                  <a:ext uri="{0D108BD9-81ED-4DB2-BD59-A6C34878D82A}">
                    <a16:rowId xmlns:a16="http://schemas.microsoft.com/office/drawing/2014/main" val="4183563781"/>
                  </a:ext>
                </a:extLst>
              </a:tr>
              <a:tr h="274320">
                <a:tc>
                  <a:txBody>
                    <a:bodyPr/>
                    <a:lstStyle/>
                    <a:p>
                      <a:pPr algn="ctr" fontAlgn="ctr"/>
                      <a:r>
                        <a:rPr lang="en-US" sz="1400" b="1" i="0" u="none" strike="noStrike">
                          <a:solidFill>
                            <a:srgbClr val="000000"/>
                          </a:solidFill>
                          <a:effectLst/>
                          <a:latin typeface="Aptos Narrow" panose="020B0004020202020204" pitchFamily="34" charset="0"/>
                        </a:rPr>
                        <a:t>SFI</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Aptos Narrow" panose="020B0004020202020204" pitchFamily="34" charset="0"/>
                        </a:rPr>
                        <a:t>115 KPIs</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Aptos Narrow"/>
                        </a:rPr>
                        <a:t>137</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Aptos Narrow"/>
                        </a:rPr>
                        <a:t>110</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noFill/>
                  </a:tcPr>
                </a:tc>
                <a:tc>
                  <a:txBody>
                    <a:bodyPr/>
                    <a:lstStyle/>
                    <a:p>
                      <a:pPr algn="ctr" fontAlgn="ctr"/>
                      <a:r>
                        <a:rPr lang="en-US" sz="1400" b="0" i="0" u="none" strike="noStrike">
                          <a:solidFill>
                            <a:srgbClr val="000000"/>
                          </a:solidFill>
                          <a:effectLst/>
                          <a:latin typeface="Aptos Narrow"/>
                        </a:rPr>
                        <a:t>110</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50"/>
                    </a:solidFill>
                  </a:tcPr>
                </a:tc>
                <a:tc>
                  <a:txBody>
                    <a:bodyPr/>
                    <a:lstStyle/>
                    <a:p>
                      <a:pPr algn="ctr" fontAlgn="ctr"/>
                      <a:r>
                        <a:rPr lang="en-US" sz="1400" b="0" i="0" u="none" strike="noStrike">
                          <a:solidFill>
                            <a:srgbClr val="000000"/>
                          </a:solidFill>
                          <a:effectLst/>
                          <a:latin typeface="Aptos Narrow"/>
                        </a:rPr>
                        <a:t>20</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noFill/>
                  </a:tcPr>
                </a:tc>
                <a:tc>
                  <a:txBody>
                    <a:bodyPr/>
                    <a:lstStyle/>
                    <a:p>
                      <a:pPr algn="ctr" fontAlgn="ctr"/>
                      <a:r>
                        <a:rPr lang="en-US" sz="1400" b="0" i="0" u="none" strike="noStrike">
                          <a:solidFill>
                            <a:srgbClr val="000000"/>
                          </a:solidFill>
                          <a:effectLst/>
                          <a:latin typeface="Aptos Narrow"/>
                        </a:rPr>
                        <a:t>11</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fontAlgn="ctr"/>
                      <a:r>
                        <a:rPr lang="en-US" sz="1400" b="0" i="0" u="none" strike="noStrike">
                          <a:solidFill>
                            <a:srgbClr val="000000"/>
                          </a:solidFill>
                          <a:effectLst/>
                          <a:latin typeface="Aptos Narrow"/>
                        </a:rPr>
                        <a:t>20</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extLst>
                  <a:ext uri="{0D108BD9-81ED-4DB2-BD59-A6C34878D82A}">
                    <a16:rowId xmlns:a16="http://schemas.microsoft.com/office/drawing/2014/main" val="2089948217"/>
                  </a:ext>
                </a:extLst>
              </a:tr>
              <a:tr h="274320">
                <a:tc>
                  <a:txBody>
                    <a:bodyPr/>
                    <a:lstStyle/>
                    <a:p>
                      <a:pPr algn="ctr" fontAlgn="ctr"/>
                      <a:r>
                        <a:rPr lang="en-US" sz="1400" b="1" i="0" u="none" strike="noStrike">
                          <a:solidFill>
                            <a:srgbClr val="000000"/>
                          </a:solidFill>
                          <a:effectLst/>
                          <a:latin typeface="Aptos Narrow" panose="020B0004020202020204" pitchFamily="34" charset="0"/>
                        </a:rPr>
                        <a:t>QEI</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Aptos Narrow" panose="020B0004020202020204" pitchFamily="34" charset="0"/>
                        </a:rPr>
                        <a:t>22 KPIs</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Aptos Narrow"/>
                        </a:rPr>
                        <a:t>34</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Aptos Narrow"/>
                        </a:rPr>
                        <a:t>18</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noFill/>
                  </a:tcPr>
                </a:tc>
                <a:tc>
                  <a:txBody>
                    <a:bodyPr/>
                    <a:lstStyle/>
                    <a:p>
                      <a:pPr algn="ctr" fontAlgn="ctr"/>
                      <a:r>
                        <a:rPr lang="en-US" sz="1400" b="0" i="0" u="none" strike="noStrike">
                          <a:solidFill>
                            <a:srgbClr val="000000"/>
                          </a:solidFill>
                          <a:effectLst/>
                          <a:latin typeface="Aptos Narrow"/>
                        </a:rPr>
                        <a:t>15</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fontAlgn="ctr"/>
                      <a:r>
                        <a:rPr lang="en-US" sz="1400" b="0" i="0" u="none" strike="noStrike">
                          <a:solidFill>
                            <a:srgbClr val="000000"/>
                          </a:solidFill>
                          <a:effectLst/>
                          <a:latin typeface="Aptos Narrow"/>
                        </a:rPr>
                        <a:t>2</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noFill/>
                  </a:tcPr>
                </a:tc>
                <a:tc>
                  <a:txBody>
                    <a:bodyPr/>
                    <a:lstStyle/>
                    <a:p>
                      <a:pPr algn="ctr" fontAlgn="ctr"/>
                      <a:r>
                        <a:rPr lang="en-US" sz="1400" b="0" i="0" u="none" strike="noStrike">
                          <a:solidFill>
                            <a:srgbClr val="000000"/>
                          </a:solidFill>
                          <a:effectLst/>
                          <a:latin typeface="Aptos Narrow"/>
                        </a:rPr>
                        <a:t>0</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fontAlgn="ctr"/>
                      <a:r>
                        <a:rPr lang="en-US" sz="1400" b="0" i="0" u="none" strike="noStrike">
                          <a:solidFill>
                            <a:srgbClr val="000000"/>
                          </a:solidFill>
                          <a:effectLst/>
                          <a:latin typeface="Aptos Narrow"/>
                        </a:rPr>
                        <a:t>3</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extLst>
                  <a:ext uri="{0D108BD9-81ED-4DB2-BD59-A6C34878D82A}">
                    <a16:rowId xmlns:a16="http://schemas.microsoft.com/office/drawing/2014/main" val="4078667466"/>
                  </a:ext>
                </a:extLst>
              </a:tr>
              <a:tr h="434495">
                <a:tc>
                  <a:txBody>
                    <a:bodyPr/>
                    <a:lstStyle/>
                    <a:p>
                      <a:pPr algn="ctr" fontAlgn="ctr"/>
                      <a:r>
                        <a:rPr lang="en-US" sz="1400" b="1" i="0" u="none" strike="noStrike">
                          <a:solidFill>
                            <a:srgbClr val="000000"/>
                          </a:solidFill>
                          <a:effectLst/>
                          <a:latin typeface="Aptos Narrow" panose="020B0004020202020204" pitchFamily="34" charset="0"/>
                        </a:rPr>
                        <a:t>ICM TSG Links</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Aptos Narrow" panose="020B0004020202020204" pitchFamily="34" charset="0"/>
                        </a:rPr>
                        <a:t>n/a</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ctr"/>
                      <a:r>
                        <a:rPr lang="en-US" sz="1400" b="0" i="0" u="none" strike="noStrike">
                          <a:solidFill>
                            <a:srgbClr val="000000"/>
                          </a:solidFill>
                          <a:effectLst/>
                          <a:latin typeface="Aptos Narrow"/>
                        </a:rPr>
                        <a:t>276</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ctr" fontAlgn="ctr"/>
                      <a:r>
                        <a:rPr lang="en-US" sz="1400" b="0" i="0" u="none" strike="noStrike" kern="1200">
                          <a:solidFill>
                            <a:srgbClr val="000000"/>
                          </a:solidFill>
                          <a:effectLst/>
                          <a:latin typeface="Aptos Narrow"/>
                          <a:ea typeface="+mn-ea"/>
                          <a:cs typeface="+mn-cs"/>
                        </a:rPr>
                        <a:t>119</a:t>
                      </a:r>
                      <a:endParaRPr lang="en-US" sz="1400" b="0" i="1" u="none" strike="noStrike">
                        <a:solidFill>
                          <a:srgbClr val="808080"/>
                        </a:solidFill>
                        <a:effectLst/>
                        <a:latin typeface="Aptos Narrow"/>
                      </a:endParaRP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noFill/>
                  </a:tcPr>
                </a:tc>
                <a:tc>
                  <a:txBody>
                    <a:bodyPr/>
                    <a:lstStyle/>
                    <a:p>
                      <a:pPr algn="ctr" fontAlgn="ctr"/>
                      <a:r>
                        <a:rPr lang="en-US" sz="1400" b="0" i="0" u="none" strike="noStrike" kern="1200">
                          <a:solidFill>
                            <a:srgbClr val="000000"/>
                          </a:solidFill>
                          <a:effectLst/>
                          <a:latin typeface="Aptos Narrow"/>
                          <a:ea typeface="+mn-ea"/>
                          <a:cs typeface="+mn-cs"/>
                        </a:rPr>
                        <a:t>0</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ctr" fontAlgn="ctr"/>
                      <a:r>
                        <a:rPr lang="en-US" sz="1400" b="0" i="0" u="none" strike="noStrike" kern="1200">
                          <a:solidFill>
                            <a:srgbClr val="000000"/>
                          </a:solidFill>
                          <a:effectLst/>
                          <a:latin typeface="Aptos Narrow"/>
                          <a:ea typeface="+mn-ea"/>
                          <a:cs typeface="+mn-cs"/>
                        </a:rPr>
                        <a:t>104</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FFF00"/>
                    </a:solid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noFill/>
                  </a:tcPr>
                </a:tc>
                <a:tc>
                  <a:txBody>
                    <a:bodyPr/>
                    <a:lstStyle/>
                    <a:p>
                      <a:pPr algn="ctr" fontAlgn="ctr"/>
                      <a:endParaRPr lang="en-US" sz="1400" b="0" i="1" u="none" strike="noStrike">
                        <a:solidFill>
                          <a:srgbClr val="808080"/>
                        </a:solidFill>
                        <a:effectLst/>
                        <a:latin typeface="Aptos Narrow"/>
                      </a:endParaRP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9D9D9"/>
                    </a:solidFill>
                  </a:tcPr>
                </a:tc>
                <a:tc>
                  <a:txBody>
                    <a:bodyPr/>
                    <a:lstStyle/>
                    <a:p>
                      <a:pPr algn="ctr" fontAlgn="ctr"/>
                      <a:endParaRPr lang="en-US" sz="1400" b="0" i="1" u="none" strike="noStrike">
                        <a:solidFill>
                          <a:srgbClr val="808080"/>
                        </a:solidFill>
                        <a:effectLst/>
                        <a:latin typeface="Aptos Narrow"/>
                      </a:endParaRP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9D9D9"/>
                    </a:solidFill>
                  </a:tcPr>
                </a:tc>
                <a:extLst>
                  <a:ext uri="{0D108BD9-81ED-4DB2-BD59-A6C34878D82A}">
                    <a16:rowId xmlns:a16="http://schemas.microsoft.com/office/drawing/2014/main" val="828158341"/>
                  </a:ext>
                </a:extLst>
              </a:tr>
              <a:tr h="238863">
                <a:tc>
                  <a:txBody>
                    <a:bodyPr/>
                    <a:lstStyle/>
                    <a:p>
                      <a:pPr algn="ctr" fontAlgn="ctr"/>
                      <a:r>
                        <a:rPr lang="en-US" sz="1400" b="1" i="0" u="none" strike="noStrike">
                          <a:solidFill>
                            <a:srgbClr val="FFFFFF"/>
                          </a:solidFill>
                          <a:effectLst/>
                          <a:latin typeface="Aptos Narrow" panose="020B0004020202020204" pitchFamily="34" charset="0"/>
                        </a:rPr>
                        <a:t>Total</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ctr" fontAlgn="ctr"/>
                      <a:r>
                        <a:rPr lang="en-US" sz="1400" b="1" i="0" u="none" strike="noStrike">
                          <a:solidFill>
                            <a:srgbClr val="FFFFFF"/>
                          </a:solidFill>
                          <a:effectLst/>
                          <a:latin typeface="Aptos Narrow" panose="020B0004020202020204" pitchFamily="34" charset="0"/>
                        </a:rPr>
                        <a:t>137 KPIs</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ctr" fontAlgn="ctr"/>
                      <a:r>
                        <a:rPr lang="en-US" sz="1400" b="1" i="0" u="none" strike="noStrike">
                          <a:solidFill>
                            <a:srgbClr val="FFFFFF"/>
                          </a:solidFill>
                          <a:effectLst/>
                          <a:latin typeface="Aptos Narrow"/>
                        </a:rPr>
                        <a:t>447</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ctr" fontAlgn="ctr"/>
                      <a:r>
                        <a:rPr lang="en-US" sz="1400" b="1" i="0" u="none" strike="noStrike">
                          <a:solidFill>
                            <a:srgbClr val="FFFFFF"/>
                          </a:solidFill>
                          <a:effectLst/>
                          <a:latin typeface="Aptos Narrow"/>
                        </a:rPr>
                        <a:t>247</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noFill/>
                  </a:tcPr>
                </a:tc>
                <a:tc>
                  <a:txBody>
                    <a:bodyPr/>
                    <a:lstStyle/>
                    <a:p>
                      <a:pPr algn="ctr" fontAlgn="ctr"/>
                      <a:r>
                        <a:rPr lang="en-US" sz="1400" b="1" i="0" u="none" strike="noStrike">
                          <a:solidFill>
                            <a:srgbClr val="FFFFFF"/>
                          </a:solidFill>
                          <a:effectLst/>
                          <a:latin typeface="Aptos Narrow"/>
                        </a:rPr>
                        <a:t>115</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ctr" fontAlgn="ctr"/>
                      <a:r>
                        <a:rPr lang="en-US" sz="1400" b="1" i="0" u="none" strike="noStrike">
                          <a:solidFill>
                            <a:srgbClr val="FFFFFF"/>
                          </a:solidFill>
                          <a:effectLst/>
                          <a:latin typeface="Aptos Narrow"/>
                        </a:rPr>
                        <a:t>126</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l" fontAlgn="b"/>
                      <a:endParaRPr lang="en-US" sz="1400" b="0" i="0" u="none" strike="noStrike">
                        <a:solidFill>
                          <a:srgbClr val="000000"/>
                        </a:solidFill>
                        <a:effectLst/>
                        <a:latin typeface="Aptos Narrow" panose="020B0004020202020204" pitchFamily="34" charset="0"/>
                      </a:endParaRPr>
                    </a:p>
                  </a:txBody>
                  <a:tcPr marL="5902" marR="5902" marT="5902"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a:noFill/>
                    </a:lnT>
                    <a:lnB>
                      <a:noFill/>
                    </a:lnB>
                    <a:noFill/>
                  </a:tcPr>
                </a:tc>
                <a:tc>
                  <a:txBody>
                    <a:bodyPr/>
                    <a:lstStyle/>
                    <a:p>
                      <a:pPr algn="ctr" fontAlgn="ctr"/>
                      <a:r>
                        <a:rPr lang="en-US" sz="1400" b="1" i="0" u="none" strike="noStrike">
                          <a:solidFill>
                            <a:srgbClr val="FFFFFF"/>
                          </a:solidFill>
                          <a:effectLst/>
                          <a:latin typeface="Aptos Narrow"/>
                        </a:rPr>
                        <a:t>11</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tc>
                  <a:txBody>
                    <a:bodyPr/>
                    <a:lstStyle/>
                    <a:p>
                      <a:pPr algn="ctr" fontAlgn="ctr"/>
                      <a:r>
                        <a:rPr lang="en-US" sz="1400" b="1" i="0" u="none" strike="noStrike">
                          <a:solidFill>
                            <a:srgbClr val="FFFFFF"/>
                          </a:solidFill>
                          <a:effectLst/>
                          <a:latin typeface="Aptos Narrow"/>
                        </a:rPr>
                        <a:t>9</a:t>
                      </a:r>
                    </a:p>
                  </a:txBody>
                  <a:tcPr marL="5902" marR="5902" marT="5902"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B3040"/>
                    </a:solidFill>
                  </a:tcPr>
                </a:tc>
                <a:extLst>
                  <a:ext uri="{0D108BD9-81ED-4DB2-BD59-A6C34878D82A}">
                    <a16:rowId xmlns:a16="http://schemas.microsoft.com/office/drawing/2014/main" val="459909863"/>
                  </a:ext>
                </a:extLst>
              </a:tr>
            </a:tbl>
          </a:graphicData>
        </a:graphic>
      </p:graphicFrame>
      <p:sp>
        <p:nvSpPr>
          <p:cNvPr id="10" name="TextBox 9">
            <a:extLst>
              <a:ext uri="{FF2B5EF4-FFF2-40B4-BE49-F238E27FC236}">
                <a16:creationId xmlns:a16="http://schemas.microsoft.com/office/drawing/2014/main" id="{F202E95B-C591-4FC0-9A21-7B1902D909E6}"/>
              </a:ext>
            </a:extLst>
          </p:cNvPr>
          <p:cNvSpPr txBox="1"/>
          <p:nvPr/>
        </p:nvSpPr>
        <p:spPr>
          <a:xfrm>
            <a:off x="516684" y="5368342"/>
            <a:ext cx="11451039" cy="1046440"/>
          </a:xfrm>
          <a:prstGeom prst="rect">
            <a:avLst/>
          </a:prstGeom>
          <a:noFill/>
        </p:spPr>
        <p:txBody>
          <a:bodyPr wrap="square" lIns="91440" tIns="45720" rIns="91440" bIns="45720" rtlCol="0" anchor="t">
            <a:spAutoFit/>
          </a:bodyPr>
          <a:lstStyle/>
          <a:p>
            <a:pPr defTabSz="914400">
              <a:defRPr/>
            </a:pPr>
            <a:r>
              <a:rPr kumimoji="0" lang="en-US" sz="1400" b="1" i="0" u="none" strike="noStrike" kern="1200" cap="none" spc="0" normalizeH="0" baseline="0" noProof="0">
                <a:ln>
                  <a:noFill/>
                </a:ln>
                <a:solidFill>
                  <a:srgbClr val="000000"/>
                </a:solidFill>
                <a:effectLst/>
                <a:uLnTx/>
                <a:uFillTx/>
                <a:latin typeface="Segoe UI"/>
                <a:ea typeface="+mn-ea"/>
                <a:cs typeface="+mn-cs"/>
              </a:rPr>
              <a:t>Prevention</a:t>
            </a:r>
            <a:r>
              <a:rPr lang="en-US" sz="1400" b="1">
                <a:solidFill>
                  <a:srgbClr val="000000"/>
                </a:solidFill>
                <a:latin typeface="Segoe UI"/>
              </a:rPr>
              <a:t> (stay green)</a:t>
            </a:r>
            <a:endParaRPr kumimoji="0" lang="en-US" sz="1400" b="1" i="0" u="none" strike="noStrike" kern="1200" cap="none" spc="0" normalizeH="0" baseline="0" noProof="0">
              <a:ln>
                <a:noFill/>
              </a:ln>
              <a:solidFill>
                <a:srgbClr val="000000"/>
              </a:solidFill>
              <a:effectLst/>
              <a:uLnTx/>
              <a:uFillTx/>
              <a:latin typeface="Segoe UI"/>
              <a:ea typeface="+mn-ea"/>
              <a:cs typeface="Segoe UI"/>
            </a:endParaRPr>
          </a:p>
          <a:p>
            <a:pPr marL="171450" indent="-171450">
              <a:buFont typeface="Arial" panose="020B0604020202020204" pitchFamily="34" charset="0"/>
              <a:buChar char="•"/>
              <a:defRPr/>
            </a:pPr>
            <a:r>
              <a:rPr lang="en-US" sz="1200">
                <a:solidFill>
                  <a:srgbClr val="000000"/>
                </a:solidFill>
                <a:latin typeface="Segoe UI"/>
                <a:cs typeface="Segoe UI"/>
              </a:rPr>
              <a:t>Templatized safe guidance that can be re-used for many TSGs that gives required safe tool guidance (done 3/3)</a:t>
            </a:r>
            <a:endParaRPr lang="en-US">
              <a:ea typeface="+mn-ea"/>
            </a:endParaRPr>
          </a:p>
          <a:p>
            <a:pPr marL="171450" indent="-171450">
              <a:buFont typeface="Arial" panose="020B0604020202020204" pitchFamily="34" charset="0"/>
              <a:buChar char="•"/>
              <a:defRPr/>
            </a:pPr>
            <a:r>
              <a:rPr kumimoji="0" lang="en-US" sz="1200" b="0" i="0" u="none" strike="noStrike" kern="1200" cap="none" spc="0" normalizeH="0" baseline="0" noProof="0">
                <a:ln>
                  <a:noFill/>
                </a:ln>
                <a:solidFill>
                  <a:srgbClr val="000000"/>
                </a:solidFill>
                <a:effectLst/>
                <a:uLnTx/>
                <a:uFillTx/>
                <a:latin typeface="Segoe UI"/>
                <a:ea typeface="+mn-ea"/>
                <a:cs typeface="+mn-cs"/>
              </a:rPr>
              <a:t>SRE </a:t>
            </a:r>
            <a:r>
              <a:rPr kumimoji="0" lang="en-US" sz="1200" b="0" i="0" u="none" strike="noStrike" kern="1200" cap="none" spc="0" normalizeH="0" baseline="0" noProof="0" err="1">
                <a:ln>
                  <a:noFill/>
                </a:ln>
                <a:solidFill>
                  <a:srgbClr val="000000"/>
                </a:solidFill>
                <a:effectLst/>
                <a:uLnTx/>
                <a:uFillTx/>
                <a:latin typeface="Segoe UI"/>
                <a:ea typeface="+mn-ea"/>
                <a:cs typeface="+mn-cs"/>
              </a:rPr>
              <a:t>GitOps</a:t>
            </a:r>
            <a:r>
              <a:rPr kumimoji="0" lang="en-US" sz="1200" b="0" i="0" u="none" strike="noStrike" kern="1200" cap="none" spc="0" normalizeH="0" baseline="0" noProof="0">
                <a:ln>
                  <a:noFill/>
                </a:ln>
                <a:solidFill>
                  <a:srgbClr val="000000"/>
                </a:solidFill>
                <a:effectLst/>
                <a:uLnTx/>
                <a:uFillTx/>
                <a:latin typeface="Segoe UI"/>
                <a:ea typeface="+mn-ea"/>
                <a:cs typeface="+mn-cs"/>
              </a:rPr>
              <a:t> Bot solution (scans for unsafe TSG guidance during each step of the dev process and blocks non-safe PRs) will publish to pre-prod – ETA: 3/14.</a:t>
            </a:r>
          </a:p>
          <a:p>
            <a:pPr marL="628650" lvl="1" indent="-171450">
              <a:buFont typeface="Arial" panose="020B0604020202020204" pitchFamily="34" charset="0"/>
              <a:buChar char="•"/>
              <a:defRPr/>
            </a:pPr>
            <a:r>
              <a:rPr kumimoji="0" lang="en-US" sz="1200" b="1" i="0" u="none" strike="noStrike" kern="1200" cap="none" spc="0" normalizeH="0" baseline="0" noProof="0">
                <a:ln>
                  <a:noFill/>
                </a:ln>
                <a:solidFill>
                  <a:srgbClr val="000000"/>
                </a:solidFill>
                <a:effectLst/>
                <a:uLnTx/>
                <a:uFillTx/>
                <a:latin typeface="Segoe UI"/>
                <a:ea typeface="+mn-ea"/>
                <a:cs typeface="+mn-cs"/>
              </a:rPr>
              <a:t>Next steps</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err="1">
                <a:ln>
                  <a:noFill/>
                </a:ln>
                <a:solidFill>
                  <a:srgbClr val="000000"/>
                </a:solidFill>
                <a:effectLst/>
                <a:uLnTx/>
                <a:uFillTx/>
                <a:latin typeface="Segoe UI"/>
                <a:ea typeface="+mn-ea"/>
                <a:cs typeface="+mn-cs"/>
              </a:rPr>
              <a:t>GitOps</a:t>
            </a:r>
            <a:r>
              <a:rPr kumimoji="0" lang="en-US" sz="1200" b="0" i="0" u="none" strike="noStrike" kern="1200" cap="none" spc="0" normalizeH="0" baseline="0" noProof="0">
                <a:ln>
                  <a:noFill/>
                </a:ln>
                <a:solidFill>
                  <a:srgbClr val="000000"/>
                </a:solidFill>
                <a:effectLst/>
                <a:uLnTx/>
                <a:uFillTx/>
                <a:latin typeface="Segoe UI"/>
                <a:ea typeface="+mn-ea"/>
                <a:cs typeface="+mn-cs"/>
              </a:rPr>
              <a:t> Bot running </a:t>
            </a:r>
            <a:r>
              <a:rPr lang="en-US" sz="1200">
                <a:solidFill>
                  <a:srgbClr val="000000"/>
                </a:solidFill>
                <a:latin typeface="Segoe UI"/>
              </a:rPr>
              <a:t>on Managed Identity, building CI/CD Pipeline, API dev &amp; Integration with TSG Analyzer, Event handling + response rendering. </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628650" lvl="1" indent="-171450">
              <a:buFont typeface="Arial" panose="020B0604020202020204" pitchFamily="34" charset="0"/>
              <a:buChar char="•"/>
              <a:defRPr/>
            </a:pPr>
            <a:r>
              <a:rPr kumimoji="0" lang="en-US" sz="1200" b="1" i="0" u="none" strike="noStrike" kern="1200" cap="none" spc="0" normalizeH="0" baseline="0" noProof="0">
                <a:ln>
                  <a:noFill/>
                </a:ln>
                <a:solidFill>
                  <a:srgbClr val="000000"/>
                </a:solidFill>
                <a:effectLst/>
                <a:uLnTx/>
                <a:uFillTx/>
                <a:latin typeface="Segoe UI"/>
                <a:ea typeface="+mn-ea"/>
                <a:cs typeface="+mn-cs"/>
              </a:rPr>
              <a:t>Private Preview estimated</a:t>
            </a:r>
            <a:r>
              <a:rPr kumimoji="0" lang="en-US" sz="1200" b="0" i="0" u="none" strike="noStrike" kern="1200" cap="none" spc="0" normalizeH="0" baseline="0" noProof="0">
                <a:ln>
                  <a:noFill/>
                </a:ln>
                <a:solidFill>
                  <a:srgbClr val="000000"/>
                </a:solidFill>
                <a:effectLst/>
                <a:uLnTx/>
                <a:uFillTx/>
                <a:latin typeface="Segoe UI"/>
                <a:ea typeface="+mn-ea"/>
                <a:cs typeface="+mn-cs"/>
              </a:rPr>
              <a:t>: April 2025. </a:t>
            </a:r>
          </a:p>
        </p:txBody>
      </p:sp>
      <p:sp>
        <p:nvSpPr>
          <p:cNvPr id="14" name="TextBox 13">
            <a:extLst>
              <a:ext uri="{FF2B5EF4-FFF2-40B4-BE49-F238E27FC236}">
                <a16:creationId xmlns:a16="http://schemas.microsoft.com/office/drawing/2014/main" id="{E6D0DC94-2A96-A367-0CDF-0786D6CEBDF7}"/>
              </a:ext>
            </a:extLst>
          </p:cNvPr>
          <p:cNvSpPr txBox="1"/>
          <p:nvPr/>
        </p:nvSpPr>
        <p:spPr>
          <a:xfrm>
            <a:off x="541139" y="3545341"/>
            <a:ext cx="11152539" cy="1815882"/>
          </a:xfrm>
          <a:prstGeom prst="rect">
            <a:avLst/>
          </a:prstGeom>
          <a:noFill/>
        </p:spPr>
        <p:txBody>
          <a:bodyPr wrap="square" lIns="91440" tIns="45720" rIns="91440" bIns="45720" anchor="t">
            <a:spAutoFit/>
          </a:bodyPr>
          <a:lstStyle/>
          <a:p>
            <a:pPr defTabSz="914400">
              <a:defRPr/>
            </a:pPr>
            <a:r>
              <a:rPr kumimoji="0" lang="en-US" sz="1400" b="1" i="0" u="none" strike="noStrike" kern="1200" cap="none" spc="0" normalizeH="0" baseline="0" noProof="0">
                <a:ln>
                  <a:noFill/>
                </a:ln>
                <a:solidFill>
                  <a:srgbClr val="000000"/>
                </a:solidFill>
                <a:effectLst/>
                <a:uLnTx/>
                <a:uFillTx/>
                <a:latin typeface="Segoe UI"/>
                <a:ea typeface="+mn-ea"/>
                <a:cs typeface="+mn-cs"/>
              </a:rPr>
              <a:t>SFI/QEI/ICM TSG Links Progress</a:t>
            </a:r>
            <a:r>
              <a:rPr lang="en-US" sz="1400" b="1">
                <a:solidFill>
                  <a:srgbClr val="000000"/>
                </a:solidFill>
                <a:latin typeface="Segoe UI"/>
              </a:rPr>
              <a:t> (get green)</a:t>
            </a:r>
          </a:p>
          <a:p>
            <a:pPr defTabSz="914400">
              <a:defRPr/>
            </a:pPr>
            <a:endParaRPr kumimoji="0" lang="en-US" sz="1400" b="1" i="0" u="none" strike="noStrike" kern="1200" cap="none" spc="0" normalizeH="0" baseline="0" noProof="0">
              <a:ln>
                <a:noFill/>
              </a:ln>
              <a:solidFill>
                <a:srgbClr val="000000"/>
              </a:solidFill>
              <a:effectLst/>
              <a:uLnTx/>
              <a:uFillTx/>
              <a:latin typeface="Segoe UI"/>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TSG ClickTouch </a:t>
            </a:r>
            <a:r>
              <a:rPr kumimoji="0" lang="en-US" sz="1200" b="1" i="0" u="none" strike="noStrike" kern="1200" cap="none" spc="0" normalizeH="0" baseline="0" noProof="0">
                <a:ln>
                  <a:noFill/>
                </a:ln>
                <a:solidFill>
                  <a:srgbClr val="000000"/>
                </a:solidFill>
                <a:effectLst/>
                <a:uLnTx/>
                <a:uFillTx/>
                <a:latin typeface="Segoe UI"/>
                <a:ea typeface="+mn-ea"/>
                <a:cs typeface="+mn-cs"/>
              </a:rPr>
              <a:t>risk mitigation achieved for 15% of KPIs </a:t>
            </a:r>
            <a:r>
              <a:rPr kumimoji="0" lang="en-US" sz="1200" i="0" u="none" strike="noStrike" kern="1200" cap="none" spc="0" normalizeH="0" baseline="0" noProof="0">
                <a:ln>
                  <a:noFill/>
                </a:ln>
                <a:solidFill>
                  <a:srgbClr val="000000"/>
                </a:solidFill>
                <a:effectLst/>
                <a:uLnTx/>
                <a:uFillTx/>
                <a:latin typeface="Segoe UI"/>
                <a:ea typeface="+mn-ea"/>
                <a:cs typeface="+mn-cs"/>
              </a:rPr>
              <a:t>(</a:t>
            </a:r>
            <a:r>
              <a:rPr lang="en-US" sz="1200">
                <a:solidFill>
                  <a:srgbClr val="000000"/>
                </a:solidFill>
                <a:latin typeface="Segoe UI"/>
              </a:rPr>
              <a:t>20 of 137</a:t>
            </a:r>
            <a:r>
              <a:rPr kumimoji="0" lang="en-US" sz="1200" i="0" u="none" strike="noStrike" kern="1200" cap="none" spc="0" normalizeH="0" baseline="0" noProof="0">
                <a:ln>
                  <a:noFill/>
                </a:ln>
                <a:solidFill>
                  <a:srgbClr val="000000"/>
                </a:solidFill>
                <a:effectLst/>
                <a:uLnTx/>
                <a:uFillTx/>
                <a:latin typeface="Segoe UI"/>
                <a:ea typeface="+mn-ea"/>
                <a:cs typeface="+mn-cs"/>
              </a:rPr>
              <a:t>).</a:t>
            </a:r>
          </a:p>
          <a:p>
            <a:pPr marL="228600" indent="-228600" defTabSz="914400">
              <a:buAutoNum type="arabicPeriod"/>
              <a:defRPr/>
            </a:pPr>
            <a:r>
              <a:rPr lang="en-US" sz="1200">
                <a:solidFill>
                  <a:srgbClr val="000000"/>
                </a:solidFill>
                <a:latin typeface="Segoe UI"/>
                <a:cs typeface="Segoe UI"/>
              </a:rPr>
              <a:t>Click touches eliminated from 20 TSGs (+9 this week)</a:t>
            </a:r>
            <a:endParaRPr lang="en-US" sz="1200">
              <a:solidFill>
                <a:srgbClr val="000000"/>
              </a:solidFill>
              <a:latin typeface="Segoe UI"/>
            </a:endParaRPr>
          </a:p>
          <a:p>
            <a:pPr marL="228600" indent="-228600" defTabSz="914400">
              <a:buFont typeface="+mj-lt"/>
              <a:buAutoNum type="arabicPeriod"/>
              <a:defRPr/>
            </a:pPr>
            <a:r>
              <a:rPr lang="en-US" sz="1200">
                <a:solidFill>
                  <a:srgbClr val="000000"/>
                </a:solidFill>
                <a:latin typeface="Segoe UI"/>
              </a:rPr>
              <a:t>Completed ICM TSG Scan and found 119 TSGs with click touch</a:t>
            </a:r>
            <a:endParaRPr kumimoji="0" lang="en-US" sz="1200" i="0" u="none" strike="noStrike" kern="1200" cap="none" spc="0" normalizeH="0" baseline="0" noProof="0">
              <a:ln>
                <a:noFill/>
              </a:ln>
              <a:solidFill>
                <a:srgbClr val="000000"/>
              </a:solidFill>
              <a:effectLst/>
              <a:uLnTx/>
              <a:uFillTx/>
              <a:latin typeface="Segoe UI"/>
              <a:ea typeface="+mn-ea"/>
              <a:cs typeface="+mn-cs"/>
            </a:endParaRPr>
          </a:p>
          <a:p>
            <a:pPr marL="685165" lvl="1" indent="-228600" defTabSz="914400">
              <a:buFont typeface="Courier New"/>
              <a:buChar char="o"/>
              <a:defRPr/>
            </a:pPr>
            <a:r>
              <a:rPr lang="en-US" sz="1200">
                <a:solidFill>
                  <a:srgbClr val="000000"/>
                </a:solidFill>
                <a:latin typeface="Segoe UI"/>
                <a:cs typeface="Segoe UI"/>
              </a:rPr>
              <a:t>Safer suggestions added 104 of the TSGs (+104/119 this week)</a:t>
            </a:r>
            <a:endParaRPr lang="en-US" sz="1200">
              <a:solidFill>
                <a:srgbClr val="000000"/>
              </a:solidFill>
              <a:latin typeface="Segoe UI"/>
            </a:endParaRPr>
          </a:p>
          <a:p>
            <a:pPr marL="228600" indent="-228600" defTabSz="914400">
              <a:buAutoNum type="arabicPeriod"/>
              <a:defRPr/>
            </a:pPr>
            <a:r>
              <a:rPr lang="en-US" sz="1200">
                <a:solidFill>
                  <a:srgbClr val="000000"/>
                </a:solidFill>
                <a:latin typeface="Segoe UI"/>
              </a:rPr>
              <a:t>Identified # of TSGs with resource</a:t>
            </a:r>
            <a:r>
              <a:rPr kumimoji="0" lang="en-US" sz="1200" b="0" i="0" u="none" strike="noStrike" kern="1200" cap="none" spc="0" normalizeH="0" baseline="0" noProof="0">
                <a:ln>
                  <a:noFill/>
                </a:ln>
                <a:solidFill>
                  <a:srgbClr val="000000"/>
                </a:solidFill>
                <a:effectLst/>
                <a:uLnTx/>
                <a:uFillTx/>
                <a:latin typeface="Segoe UI"/>
                <a:ea typeface="+mn-ea"/>
                <a:cs typeface="+mn-cs"/>
              </a:rPr>
              <a:t> delete count – SFI 42, QEI 1</a:t>
            </a:r>
            <a:endParaRPr lang="en-US" sz="1200" b="0" i="0" u="none" strike="noStrike" kern="1200" cap="none" spc="0" normalizeH="0" baseline="0" noProof="0">
              <a:ln>
                <a:noFill/>
              </a:ln>
              <a:solidFill>
                <a:srgbClr val="000000"/>
              </a:solidFill>
              <a:effectLst/>
              <a:uLnTx/>
              <a:uFillTx/>
              <a:latin typeface="Segoe UI"/>
              <a:cs typeface="Segoe UI"/>
            </a:endParaRPr>
          </a:p>
          <a:p>
            <a:pPr marL="685165" lvl="1" indent="-228600" defTabSz="914400">
              <a:buFont typeface="Courier New"/>
              <a:buChar char="o"/>
              <a:defRPr/>
            </a:pPr>
            <a:r>
              <a:rPr lang="en-US" sz="1200">
                <a:solidFill>
                  <a:srgbClr val="000000"/>
                </a:solidFill>
                <a:latin typeface="Segoe UI"/>
                <a:cs typeface="Segoe UI"/>
              </a:rPr>
              <a:t>Prioritizing remediation this week</a:t>
            </a:r>
            <a:endParaRPr lang="en-US" sz="1200" b="0" i="0" u="none" strike="noStrike" kern="1200" cap="none" spc="0" normalizeH="0" baseline="0" noProof="0">
              <a:ln>
                <a:noFill/>
              </a:ln>
              <a:solidFill>
                <a:srgbClr val="000000"/>
              </a:solidFill>
              <a:effectLst/>
              <a:uLnTx/>
              <a:uFillTx/>
              <a:latin typeface="Segoe UI"/>
              <a:cs typeface="Segoe UI"/>
            </a:endParaRPr>
          </a:p>
          <a:p>
            <a:pPr marR="0" lvl="0" algn="l" defTabSz="914400" rtl="0" eaLnBrk="1" fontAlgn="auto" latinLnBrk="0" hangingPunct="1">
              <a:lnSpc>
                <a:spcPct val="100000"/>
              </a:lnSpc>
              <a:spcBef>
                <a:spcPts val="0"/>
              </a:spcBef>
              <a:spcAft>
                <a:spcPts val="0"/>
              </a:spcAft>
              <a:buClrTx/>
              <a:buSzTx/>
              <a:tabLst/>
              <a:defRPr/>
            </a:pPr>
            <a:endParaRPr kumimoji="0" lang="en-US" sz="120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79142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C654B-7DF9-AFE1-2504-C3E17DD0D31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B47D984-B06C-26E9-2E26-BF3AE570E342}"/>
              </a:ext>
            </a:extLst>
          </p:cNvPr>
          <p:cNvSpPr>
            <a:spLocks noGrp="1"/>
          </p:cNvSpPr>
          <p:nvPr>
            <p:ph type="title"/>
          </p:nvPr>
        </p:nvSpPr>
        <p:spPr>
          <a:xfrm>
            <a:off x="613690" y="2490378"/>
            <a:ext cx="10507948" cy="3477875"/>
          </a:xfrm>
        </p:spPr>
        <p:txBody>
          <a:bodyPr/>
          <a:lstStyle/>
          <a:p>
            <a:r>
              <a:rPr lang="en-US" sz="3200">
                <a:solidFill>
                  <a:srgbClr val="FFFFFF"/>
                </a:solidFill>
                <a:cs typeface="Segoe UI Semibold"/>
              </a:rPr>
              <a:t>Production Touch Improvements Plan</a:t>
            </a:r>
          </a:p>
          <a:p>
            <a:br>
              <a:rPr lang="en-US" sz="2000" b="1">
                <a:latin typeface="Segoe UI"/>
                <a:cs typeface="Segoe UI Semibold"/>
              </a:rPr>
            </a:br>
            <a:br>
              <a:rPr lang="en-US" sz="2000" b="1">
                <a:latin typeface="Segoe UI"/>
                <a:cs typeface="Segoe UI Semibold"/>
              </a:rPr>
            </a:br>
            <a:r>
              <a:rPr lang="en-US" sz="1400" b="1">
                <a:solidFill>
                  <a:srgbClr val="FFFFFF"/>
                </a:solidFill>
                <a:latin typeface="Segoe UI"/>
                <a:cs typeface="Segoe UI Semibold"/>
              </a:rPr>
              <a:t>Risk Assessment:</a:t>
            </a:r>
            <a:r>
              <a:rPr lang="en-US" sz="1400">
                <a:solidFill>
                  <a:srgbClr val="FFFFFF"/>
                </a:solidFill>
                <a:latin typeface="Segoe UI"/>
                <a:cs typeface="Segoe UI Semibold"/>
              </a:rPr>
              <a:t>   			</a:t>
            </a:r>
            <a:r>
              <a:rPr lang="en-US" sz="1400" err="1">
                <a:solidFill>
                  <a:srgbClr val="FFFFFF"/>
                </a:solidFill>
                <a:latin typeface="Segoe UI"/>
                <a:cs typeface="Segoe UI Semibold"/>
              </a:rPr>
              <a:t>Safefly</a:t>
            </a:r>
            <a:r>
              <a:rPr lang="en-US" sz="1400">
                <a:solidFill>
                  <a:srgbClr val="FFFFFF"/>
                </a:solidFill>
                <a:latin typeface="Segoe UI"/>
                <a:cs typeface="Segoe UI Semibold"/>
              </a:rPr>
              <a:t>/R2D improvements</a:t>
            </a:r>
          </a:p>
          <a:p>
            <a:r>
              <a:rPr lang="en-US" sz="1400">
                <a:solidFill>
                  <a:srgbClr val="FFFFFF"/>
                </a:solidFill>
                <a:latin typeface="Segoe UI"/>
                <a:cs typeface="Segoe UI Semibold"/>
              </a:rPr>
              <a:t>         			Developer code of conduct</a:t>
            </a:r>
          </a:p>
          <a:p>
            <a:r>
              <a:rPr lang="en-US" sz="1400">
                <a:solidFill>
                  <a:srgbClr val="FFFFFF"/>
                </a:solidFill>
                <a:latin typeface="Segoe UI"/>
                <a:cs typeface="Segoe UI Semibold"/>
              </a:rPr>
              <a:t>         			R2D skips</a:t>
            </a:r>
            <a:br>
              <a:rPr lang="en-US" sz="1400">
                <a:latin typeface="Segoe UI"/>
                <a:cs typeface="Segoe UI Semibold"/>
              </a:rPr>
            </a:br>
            <a:endParaRPr lang="en-US" sz="1400">
              <a:solidFill>
                <a:srgbClr val="FFFFFF"/>
              </a:solidFill>
              <a:latin typeface="Segoe UI"/>
              <a:cs typeface="Segoe UI Semibold"/>
            </a:endParaRPr>
          </a:p>
          <a:p>
            <a:r>
              <a:rPr lang="en-US" sz="1400" b="1">
                <a:solidFill>
                  <a:srgbClr val="FFFFFF"/>
                </a:solidFill>
                <a:latin typeface="Segoe UI"/>
                <a:cs typeface="Segoe UI Semibold"/>
              </a:rPr>
              <a:t>Safe Approval:</a:t>
            </a:r>
            <a:r>
              <a:rPr lang="en-US" sz="1400">
                <a:solidFill>
                  <a:srgbClr val="FFFFFF"/>
                </a:solidFill>
                <a:latin typeface="Segoe UI"/>
                <a:cs typeface="Segoe UI Semibold"/>
              </a:rPr>
              <a:t>   			JIT improvements</a:t>
            </a:r>
            <a:br>
              <a:rPr lang="en-US" sz="1400">
                <a:latin typeface="Segoe UI"/>
                <a:cs typeface="Segoe UI Semibold"/>
              </a:rPr>
            </a:br>
            <a:endParaRPr lang="en-US" sz="1400">
              <a:solidFill>
                <a:srgbClr val="FFFFFF"/>
              </a:solidFill>
              <a:latin typeface="Segoe UI"/>
              <a:cs typeface="Segoe UI Semibold"/>
            </a:endParaRPr>
          </a:p>
          <a:p>
            <a:r>
              <a:rPr lang="en-US" sz="1400" b="1">
                <a:solidFill>
                  <a:srgbClr val="FFFFFF"/>
                </a:solidFill>
                <a:latin typeface="Segoe UI"/>
                <a:cs typeface="Segoe UI"/>
              </a:rPr>
              <a:t>Manual ARM Delete Operations:      </a:t>
            </a:r>
            <a:r>
              <a:rPr lang="en-US" sz="1400">
                <a:solidFill>
                  <a:srgbClr val="FFFFFF"/>
                </a:solidFill>
                <a:latin typeface="Segoe UI"/>
                <a:cs typeface="Segoe UI"/>
              </a:rPr>
              <a:t> AME insights</a:t>
            </a:r>
            <a:br>
              <a:rPr lang="en-US" sz="1400" b="1">
                <a:solidFill>
                  <a:srgbClr val="FFFFFF"/>
                </a:solidFill>
                <a:latin typeface="Segoe UI"/>
                <a:cs typeface="Segoe UI Semibold"/>
              </a:rPr>
            </a:br>
            <a:br>
              <a:rPr lang="en-US" sz="1400" b="1">
                <a:latin typeface="Segoe UI"/>
                <a:cs typeface="Segoe UI Semibold"/>
              </a:rPr>
            </a:br>
            <a:r>
              <a:rPr lang="en-US" sz="1400" b="1">
                <a:solidFill>
                  <a:srgbClr val="FFFFFF"/>
                </a:solidFill>
                <a:latin typeface="Segoe UI"/>
                <a:cs typeface="Segoe UI Semibold"/>
              </a:rPr>
              <a:t>Execute Action – Click Touch Safety: </a:t>
            </a:r>
            <a:r>
              <a:rPr lang="en-US" sz="1400">
                <a:solidFill>
                  <a:srgbClr val="FFFFFF"/>
                </a:solidFill>
                <a:latin typeface="Segoe UI"/>
                <a:cs typeface="Segoe UI Semibold"/>
              </a:rPr>
              <a:t>      	Blocking safe deletes and Portal improvements</a:t>
            </a:r>
            <a:br>
              <a:rPr lang="en-US" sz="1400">
                <a:solidFill>
                  <a:srgbClr val="FFFFFF"/>
                </a:solidFill>
                <a:latin typeface="Segoe UI"/>
                <a:cs typeface="Segoe UI Semibold"/>
              </a:rPr>
            </a:br>
            <a:endParaRPr lang="en-US" sz="1400">
              <a:latin typeface="Segoe UI"/>
              <a:cs typeface="Segoe UI Semibold"/>
            </a:endParaRPr>
          </a:p>
          <a:p>
            <a:r>
              <a:rPr lang="en-US" sz="1400" b="1">
                <a:solidFill>
                  <a:srgbClr val="FFFFFF"/>
                </a:solidFill>
                <a:latin typeface="Segoe UI"/>
                <a:cs typeface="Segoe UI Semibold"/>
              </a:rPr>
              <a:t>Execute Action – Scripted Touch Safety:</a:t>
            </a:r>
            <a:r>
              <a:rPr lang="en-US" sz="1400">
                <a:solidFill>
                  <a:srgbClr val="FFFFFF"/>
                </a:solidFill>
                <a:latin typeface="Segoe UI"/>
                <a:cs typeface="Segoe UI Semibold"/>
              </a:rPr>
              <a:t> 	Defining and enforcing Safe Actions </a:t>
            </a:r>
            <a:endParaRPr lang="en-US">
              <a:latin typeface="Segoe UI"/>
            </a:endParaRPr>
          </a:p>
        </p:txBody>
      </p:sp>
    </p:spTree>
    <p:extLst>
      <p:ext uri="{BB962C8B-B14F-4D97-AF65-F5344CB8AC3E}">
        <p14:creationId xmlns:p14="http://schemas.microsoft.com/office/powerpoint/2010/main" val="821320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F1BE1-E34F-C08A-54CA-825166F43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28E657-3151-BFD0-69E1-6E8FB389C0F8}"/>
              </a:ext>
            </a:extLst>
          </p:cNvPr>
          <p:cNvSpPr>
            <a:spLocks noGrp="1"/>
          </p:cNvSpPr>
          <p:nvPr>
            <p:ph type="title"/>
          </p:nvPr>
        </p:nvSpPr>
        <p:spPr/>
        <p:txBody>
          <a:bodyPr/>
          <a:lstStyle/>
          <a:p>
            <a:r>
              <a:rPr lang="en-US">
                <a:solidFill>
                  <a:srgbClr val="FFFFFF"/>
                </a:solidFill>
                <a:cs typeface="Segoe UI"/>
              </a:rPr>
              <a:t>Risk Assessment Improvements</a:t>
            </a:r>
            <a:endParaRPr lang="en-US">
              <a:solidFill>
                <a:srgbClr val="FFFFFF"/>
              </a:solidFill>
            </a:endParaRPr>
          </a:p>
        </p:txBody>
      </p:sp>
      <p:graphicFrame>
        <p:nvGraphicFramePr>
          <p:cNvPr id="7" name="Content Placeholder 6">
            <a:extLst>
              <a:ext uri="{FF2B5EF4-FFF2-40B4-BE49-F238E27FC236}">
                <a16:creationId xmlns:a16="http://schemas.microsoft.com/office/drawing/2014/main" id="{742172F9-F446-BABC-C864-2854766BDBBE}"/>
              </a:ext>
            </a:extLst>
          </p:cNvPr>
          <p:cNvGraphicFramePr>
            <a:graphicFrameLocks noGrp="1"/>
          </p:cNvGraphicFramePr>
          <p:nvPr>
            <p:ph sz="quarter" idx="10"/>
            <p:extLst>
              <p:ext uri="{D42A27DB-BD31-4B8C-83A1-F6EECF244321}">
                <p14:modId xmlns:p14="http://schemas.microsoft.com/office/powerpoint/2010/main" val="1582240397"/>
              </p:ext>
            </p:extLst>
          </p:nvPr>
        </p:nvGraphicFramePr>
        <p:xfrm>
          <a:off x="584200" y="1844675"/>
          <a:ext cx="11018838" cy="3210560"/>
        </p:xfrm>
        <a:graphic>
          <a:graphicData uri="http://schemas.openxmlformats.org/drawingml/2006/table">
            <a:tbl>
              <a:tblPr firstRow="1" bandRow="1">
                <a:tableStyleId>{073A0DAA-6AF3-43AB-8588-CEC1D06C72B9}</a:tableStyleId>
              </a:tblPr>
              <a:tblGrid>
                <a:gridCol w="5633720">
                  <a:extLst>
                    <a:ext uri="{9D8B030D-6E8A-4147-A177-3AD203B41FA5}">
                      <a16:colId xmlns:a16="http://schemas.microsoft.com/office/drawing/2014/main" val="350662480"/>
                    </a:ext>
                  </a:extLst>
                </a:gridCol>
                <a:gridCol w="997388">
                  <a:extLst>
                    <a:ext uri="{9D8B030D-6E8A-4147-A177-3AD203B41FA5}">
                      <a16:colId xmlns:a16="http://schemas.microsoft.com/office/drawing/2014/main" val="1626230621"/>
                    </a:ext>
                  </a:extLst>
                </a:gridCol>
                <a:gridCol w="4387730">
                  <a:extLst>
                    <a:ext uri="{9D8B030D-6E8A-4147-A177-3AD203B41FA5}">
                      <a16:colId xmlns:a16="http://schemas.microsoft.com/office/drawing/2014/main" val="910361446"/>
                    </a:ext>
                  </a:extLst>
                </a:gridCol>
              </a:tblGrid>
              <a:tr h="370840">
                <a:tc>
                  <a:txBody>
                    <a:bodyPr/>
                    <a:lstStyle/>
                    <a:p>
                      <a:r>
                        <a:rPr lang="en-US" sz="1200"/>
                        <a:t>Workstream</a:t>
                      </a:r>
                    </a:p>
                  </a:txBody>
                  <a:tcPr/>
                </a:tc>
                <a:tc>
                  <a:txBody>
                    <a:bodyPr/>
                    <a:lstStyle/>
                    <a:p>
                      <a:r>
                        <a:rPr lang="en-US" sz="1200"/>
                        <a:t>Owner</a:t>
                      </a:r>
                    </a:p>
                  </a:txBody>
                  <a:tcPr/>
                </a:tc>
                <a:tc>
                  <a:txBody>
                    <a:bodyPr/>
                    <a:lstStyle/>
                    <a:p>
                      <a:r>
                        <a:rPr lang="en-US" sz="1200"/>
                        <a:t>Status &amp; Next Steps</a:t>
                      </a:r>
                    </a:p>
                  </a:txBody>
                  <a:tcPr/>
                </a:tc>
                <a:extLst>
                  <a:ext uri="{0D108BD9-81ED-4DB2-BD59-A6C34878D82A}">
                    <a16:rowId xmlns:a16="http://schemas.microsoft.com/office/drawing/2014/main" val="1102519590"/>
                  </a:ext>
                </a:extLst>
              </a:tr>
              <a:tr h="370840">
                <a:tc>
                  <a:txBody>
                    <a:bodyPr/>
                    <a:lstStyle/>
                    <a:p>
                      <a:r>
                        <a:rPr lang="en-US" sz="1200"/>
                        <a:t>SafeFly: New Manual Touch-specific form for R2D reviews</a:t>
                      </a:r>
                    </a:p>
                  </a:txBody>
                  <a:tcPr/>
                </a:tc>
                <a:tc>
                  <a:txBody>
                    <a:bodyPr/>
                    <a:lstStyle/>
                    <a:p>
                      <a:r>
                        <a:rPr lang="en-US" sz="1200" err="1"/>
                        <a:t>SanGeo</a:t>
                      </a:r>
                      <a:endParaRPr lang="en-US" sz="1200"/>
                    </a:p>
                  </a:txBody>
                  <a:tcPr/>
                </a:tc>
                <a:tc>
                  <a:txBody>
                    <a:bodyPr/>
                    <a:lstStyle/>
                    <a:p>
                      <a:r>
                        <a:rPr lang="en-US" sz="1200">
                          <a:solidFill>
                            <a:srgbClr val="00B050"/>
                          </a:solidFill>
                        </a:rPr>
                        <a:t>Complete</a:t>
                      </a:r>
                      <a:r>
                        <a:rPr lang="en-US" sz="1200">
                          <a:solidFill>
                            <a:schemeClr val="tx1"/>
                          </a:solidFill>
                        </a:rPr>
                        <a:t>: </a:t>
                      </a:r>
                      <a:r>
                        <a:rPr lang="en-US" sz="1200"/>
                        <a:t>Tailor SafeFly form for click vs. scripted touches.  </a:t>
                      </a:r>
                    </a:p>
                  </a:txBody>
                  <a:tcPr/>
                </a:tc>
                <a:extLst>
                  <a:ext uri="{0D108BD9-81ED-4DB2-BD59-A6C34878D82A}">
                    <a16:rowId xmlns:a16="http://schemas.microsoft.com/office/drawing/2014/main" val="48276878"/>
                  </a:ext>
                </a:extLst>
              </a:tr>
              <a:tr h="370840">
                <a:tc>
                  <a:txBody>
                    <a:bodyPr/>
                    <a:lstStyle/>
                    <a:p>
                      <a:r>
                        <a:rPr lang="en-US" sz="1200"/>
                        <a:t>SafeFly: New Buildout/Decom-specific form for R2D reviews</a:t>
                      </a:r>
                    </a:p>
                  </a:txBody>
                  <a:tcPr/>
                </a:tc>
                <a:tc>
                  <a:txBody>
                    <a:bodyPr/>
                    <a:lstStyle/>
                    <a:p>
                      <a:r>
                        <a:rPr lang="en-US" sz="1200" err="1"/>
                        <a:t>CFernandez</a:t>
                      </a:r>
                      <a:endParaRPr lang="en-US" sz="1200"/>
                    </a:p>
                  </a:txBody>
                  <a:tcPr/>
                </a:tc>
                <a:tc>
                  <a:txBody>
                    <a:bodyPr/>
                    <a:lstStyle/>
                    <a:p>
                      <a:r>
                        <a:rPr lang="en-US" sz="1200" b="0" i="0" u="none" strike="noStrike" kern="1200" noProof="0">
                          <a:solidFill>
                            <a:srgbClr val="00B050"/>
                          </a:solidFill>
                          <a:latin typeface="+mn-lt"/>
                        </a:rPr>
                        <a:t>Complete</a:t>
                      </a:r>
                      <a:r>
                        <a:rPr lang="en-US" sz="1200"/>
                        <a:t>: 2/20 - Delivery of SafeFly requirements document to SafeFly team – Scheduling read out call for week of 2/24</a:t>
                      </a:r>
                    </a:p>
                    <a:p>
                      <a:r>
                        <a:rPr lang="en-US" sz="1200"/>
                        <a:t>Next: implement new form in SafeFly (ETA for ETA 2/24). </a:t>
                      </a:r>
                    </a:p>
                  </a:txBody>
                  <a:tcPr/>
                </a:tc>
                <a:extLst>
                  <a:ext uri="{0D108BD9-81ED-4DB2-BD59-A6C34878D82A}">
                    <a16:rowId xmlns:a16="http://schemas.microsoft.com/office/drawing/2014/main" val="2719993759"/>
                  </a:ext>
                </a:extLst>
              </a:tr>
              <a:tr h="370840">
                <a:tc>
                  <a:txBody>
                    <a:bodyPr/>
                    <a:lstStyle/>
                    <a:p>
                      <a:r>
                        <a:rPr lang="en-US" sz="1200"/>
                        <a:t>ARG + R2D: surface info on resources dependents &amp; dependencies to help R2D Approver</a:t>
                      </a:r>
                    </a:p>
                  </a:txBody>
                  <a:tcPr/>
                </a:tc>
                <a:tc>
                  <a:txBody>
                    <a:bodyPr/>
                    <a:lstStyle/>
                    <a:p>
                      <a:r>
                        <a:rPr lang="en-US" sz="1200"/>
                        <a:t>DattR, Veena</a:t>
                      </a:r>
                    </a:p>
                  </a:txBody>
                  <a:tcPr/>
                </a:tc>
                <a:tc>
                  <a:txBody>
                    <a:bodyPr/>
                    <a:lstStyle/>
                    <a:p>
                      <a:r>
                        <a:rPr lang="en-US" sz="1200" kern="1200">
                          <a:solidFill>
                            <a:schemeClr val="dk1"/>
                          </a:solidFill>
                          <a:latin typeface="+mn-lt"/>
                          <a:ea typeface="+mn-ea"/>
                          <a:cs typeface="+mn-cs"/>
                        </a:rPr>
                        <a:t>Proposal doc complete. </a:t>
                      </a:r>
                    </a:p>
                    <a:p>
                      <a:r>
                        <a:rPr lang="en-US" sz="1200" kern="1200">
                          <a:solidFill>
                            <a:srgbClr val="FF9349"/>
                          </a:solidFill>
                          <a:latin typeface="+mn-lt"/>
                          <a:ea typeface="+mn-ea"/>
                          <a:cs typeface="+mn-cs"/>
                        </a:rPr>
                        <a:t>ETA for ETA 3/13.</a:t>
                      </a:r>
                      <a:endParaRPr lang="en-US" sz="1200">
                        <a:solidFill>
                          <a:srgbClr val="FF9349"/>
                        </a:solidFill>
                      </a:endParaRPr>
                    </a:p>
                  </a:txBody>
                  <a:tcPr/>
                </a:tc>
                <a:extLst>
                  <a:ext uri="{0D108BD9-81ED-4DB2-BD59-A6C34878D82A}">
                    <a16:rowId xmlns:a16="http://schemas.microsoft.com/office/drawing/2014/main" val="2622164279"/>
                  </a:ext>
                </a:extLst>
              </a:tr>
              <a:tr h="370840">
                <a:tc>
                  <a:txBody>
                    <a:bodyPr/>
                    <a:lstStyle/>
                    <a:p>
                      <a:r>
                        <a:rPr lang="en-US" sz="1200" kern="1200">
                          <a:solidFill>
                            <a:schemeClr val="dk1"/>
                          </a:solidFill>
                          <a:effectLst/>
                        </a:rPr>
                        <a:t>Geneva Actions: identify which operations are truly read-only vs not.</a:t>
                      </a:r>
                      <a:r>
                        <a:rPr lang="en-US" sz="1200" strike="sngStrike" kern="1200">
                          <a:solidFill>
                            <a:schemeClr val="dk1"/>
                          </a:solidFill>
                          <a:effectLst/>
                        </a:rPr>
                        <a:t> </a:t>
                      </a:r>
                      <a:endParaRPr lang="en-US" sz="1200" strike="sngStrike"/>
                    </a:p>
                  </a:txBody>
                  <a:tcPr/>
                </a:tc>
                <a:tc>
                  <a:txBody>
                    <a:bodyPr/>
                    <a:lstStyle/>
                    <a:p>
                      <a:r>
                        <a:rPr lang="en-US" sz="1200" err="1"/>
                        <a:t>DattR</a:t>
                      </a:r>
                      <a:endParaRPr lang="en-US" sz="1200"/>
                    </a:p>
                  </a:txBody>
                  <a:tcPr/>
                </a:tc>
                <a:tc>
                  <a:txBody>
                    <a:bodyPr/>
                    <a:lstStyle/>
                    <a:p>
                      <a:r>
                        <a:rPr lang="en-US" sz="1200">
                          <a:solidFill>
                            <a:srgbClr val="FF9349"/>
                          </a:solidFill>
                        </a:rPr>
                        <a:t>~3/28</a:t>
                      </a:r>
                      <a:r>
                        <a:rPr lang="en-US" sz="1200"/>
                        <a:t> - In Progress. Investigating telemetry and static analysis options (encouraging early results).</a:t>
                      </a:r>
                      <a:endParaRPr lang="en-US" sz="1200">
                        <a:solidFill>
                          <a:srgbClr val="FF0000"/>
                        </a:solidFill>
                      </a:endParaRPr>
                    </a:p>
                  </a:txBody>
                  <a:tcPr/>
                </a:tc>
                <a:extLst>
                  <a:ext uri="{0D108BD9-81ED-4DB2-BD59-A6C34878D82A}">
                    <a16:rowId xmlns:a16="http://schemas.microsoft.com/office/drawing/2014/main" val="2514998871"/>
                  </a:ext>
                </a:extLst>
              </a:tr>
              <a:tr h="370840">
                <a:tc>
                  <a:txBody>
                    <a:bodyPr/>
                    <a:lstStyle/>
                    <a:p>
                      <a:r>
                        <a:rPr lang="en-US" sz="1200"/>
                        <a:t>Azure Build Health: improvements (additional data for risk analysis) + SafeFly integration</a:t>
                      </a:r>
                    </a:p>
                  </a:txBody>
                  <a:tcPr/>
                </a:tc>
                <a:tc>
                  <a:txBody>
                    <a:bodyPr/>
                    <a:lstStyle/>
                    <a:p>
                      <a:r>
                        <a:rPr lang="en-US" sz="1200" err="1"/>
                        <a:t>FredBh</a:t>
                      </a:r>
                      <a:endParaRPr lang="en-US" sz="1200"/>
                    </a:p>
                  </a:txBody>
                  <a:tcPr/>
                </a:tc>
                <a:tc>
                  <a:txBody>
                    <a:bodyPr/>
                    <a:lstStyle/>
                    <a:p>
                      <a:pPr lvl="0">
                        <a:buNone/>
                      </a:pPr>
                      <a:r>
                        <a:rPr lang="en-US" sz="1200" b="0" i="0" u="none" strike="noStrike" kern="1200" noProof="0">
                          <a:solidFill>
                            <a:srgbClr val="00B050"/>
                          </a:solidFill>
                          <a:latin typeface="Segoe UI"/>
                        </a:rPr>
                        <a:t>Complete</a:t>
                      </a:r>
                      <a:r>
                        <a:rPr lang="en-US" sz="1200" b="0" i="0" u="none" strike="noStrike" kern="1200" noProof="0">
                          <a:solidFill>
                            <a:srgbClr val="00B050"/>
                          </a:solidFill>
                          <a:latin typeface="Segoe UI"/>
                          <a:ea typeface="+mn-ea"/>
                          <a:cs typeface="+mn-cs"/>
                        </a:rPr>
                        <a:t>:</a:t>
                      </a:r>
                      <a:r>
                        <a:rPr lang="en-US" sz="1200" b="0" i="0" u="none" strike="noStrike" kern="1200" noProof="0">
                          <a:solidFill>
                            <a:schemeClr val="tx1"/>
                          </a:solidFill>
                          <a:latin typeface="Segoe UI"/>
                        </a:rPr>
                        <a:t> </a:t>
                      </a:r>
                      <a:r>
                        <a:rPr lang="en-US" sz="1200" kern="1200" noProof="0">
                          <a:solidFill>
                            <a:schemeClr val="tx1"/>
                          </a:solidFill>
                        </a:rPr>
                        <a:t>ABH + R2D/Safefly integration in production (2/14).</a:t>
                      </a:r>
                      <a:endParaRPr lang="en-US" sz="1200" kern="1200">
                        <a:solidFill>
                          <a:schemeClr val="tx1"/>
                        </a:solidFill>
                        <a:latin typeface="+mn-lt"/>
                        <a:ea typeface="+mn-ea"/>
                        <a:cs typeface="+mn-cs"/>
                      </a:endParaRPr>
                    </a:p>
                  </a:txBody>
                  <a:tcPr/>
                </a:tc>
                <a:extLst>
                  <a:ext uri="{0D108BD9-81ED-4DB2-BD59-A6C34878D82A}">
                    <a16:rowId xmlns:a16="http://schemas.microsoft.com/office/drawing/2014/main" val="3540964868"/>
                  </a:ext>
                </a:extLst>
              </a:tr>
              <a:tr h="370840">
                <a:tc>
                  <a:txBody>
                    <a:bodyPr/>
                    <a:lstStyle/>
                    <a:p>
                      <a:r>
                        <a:rPr lang="en-US" sz="1200"/>
                        <a:t>Azure Build Health: Auto-generate (Copilot) release summaries &amp; risks identification (VIRA)</a:t>
                      </a:r>
                    </a:p>
                  </a:txBody>
                  <a:tcPr/>
                </a:tc>
                <a:tc>
                  <a:txBody>
                    <a:bodyPr/>
                    <a:lstStyle/>
                    <a:p>
                      <a:r>
                        <a:rPr lang="en-US" sz="1200">
                          <a:solidFill>
                            <a:schemeClr val="tx1"/>
                          </a:solidFill>
                        </a:rPr>
                        <a:t>BeHumphr</a:t>
                      </a:r>
                      <a:endParaRPr lang="en-US" sz="1200" err="1">
                        <a:solidFill>
                          <a:schemeClr val="tx1"/>
                        </a:solidFill>
                      </a:endParaRPr>
                    </a:p>
                  </a:txBody>
                  <a:tcPr/>
                </a:tc>
                <a:tc>
                  <a:txBody>
                    <a:bodyPr/>
                    <a:lstStyle/>
                    <a:p>
                      <a:r>
                        <a:rPr lang="en-US" sz="1200">
                          <a:solidFill>
                            <a:srgbClr val="00B050"/>
                          </a:solidFill>
                        </a:rPr>
                        <a:t>Complet</a:t>
                      </a:r>
                      <a:r>
                        <a:rPr lang="en-US" sz="1200" kern="1200">
                          <a:solidFill>
                            <a:srgbClr val="00B050"/>
                          </a:solidFill>
                          <a:latin typeface="+mn-lt"/>
                          <a:ea typeface="+mn-ea"/>
                          <a:cs typeface="+mn-cs"/>
                        </a:rPr>
                        <a:t>e: </a:t>
                      </a:r>
                      <a:r>
                        <a:rPr lang="en-US" sz="1200">
                          <a:solidFill>
                            <a:schemeClr val="tx1"/>
                          </a:solidFill>
                        </a:rPr>
                        <a:t>release summaries integrated into ABH. </a:t>
                      </a:r>
                    </a:p>
                    <a:p>
                      <a:r>
                        <a:rPr lang="en-US" sz="1200">
                          <a:solidFill>
                            <a:schemeClr val="tx1"/>
                          </a:solidFill>
                        </a:rPr>
                        <a:t>In progress: additional risk identification &amp; quality.</a:t>
                      </a:r>
                    </a:p>
                  </a:txBody>
                  <a:tcPr/>
                </a:tc>
                <a:extLst>
                  <a:ext uri="{0D108BD9-81ED-4DB2-BD59-A6C34878D82A}">
                    <a16:rowId xmlns:a16="http://schemas.microsoft.com/office/drawing/2014/main" val="594827661"/>
                  </a:ext>
                </a:extLst>
              </a:tr>
            </a:tbl>
          </a:graphicData>
        </a:graphic>
      </p:graphicFrame>
      <p:sp>
        <p:nvSpPr>
          <p:cNvPr id="3" name="Rectangle 2">
            <a:extLst>
              <a:ext uri="{FF2B5EF4-FFF2-40B4-BE49-F238E27FC236}">
                <a16:creationId xmlns:a16="http://schemas.microsoft.com/office/drawing/2014/main" id="{EF1A08DE-19E4-5450-7101-2E1A9511E24F}"/>
              </a:ext>
            </a:extLst>
          </p:cNvPr>
          <p:cNvSpPr/>
          <p:nvPr/>
        </p:nvSpPr>
        <p:spPr bwMode="auto">
          <a:xfrm>
            <a:off x="10722445" y="0"/>
            <a:ext cx="1469555" cy="3909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Imran </a:t>
            </a:r>
          </a:p>
        </p:txBody>
      </p:sp>
    </p:spTree>
    <p:extLst>
      <p:ext uri="{BB962C8B-B14F-4D97-AF65-F5344CB8AC3E}">
        <p14:creationId xmlns:p14="http://schemas.microsoft.com/office/powerpoint/2010/main" val="1449303827"/>
      </p:ext>
    </p:extLst>
  </p:cSld>
  <p:clrMapOvr>
    <a:masterClrMapping/>
  </p:clrMapOvr>
  <p:transition>
    <p:fade/>
  </p:transition>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3841D-F9C5-EEA3-7C7F-BC0713419352}"/>
            </a:ext>
          </a:extLst>
        </p:cNvPr>
        <p:cNvGrpSpPr/>
        <p:nvPr/>
      </p:nvGrpSpPr>
      <p:grpSpPr>
        <a:xfrm>
          <a:off x="0" y="0"/>
          <a:ext cx="0" cy="0"/>
          <a:chOff x="0" y="0"/>
          <a:chExt cx="0" cy="0"/>
        </a:xfrm>
      </p:grpSpPr>
      <p:graphicFrame>
        <p:nvGraphicFramePr>
          <p:cNvPr id="5" name="Content Placeholder 6">
            <a:extLst>
              <a:ext uri="{FF2B5EF4-FFF2-40B4-BE49-F238E27FC236}">
                <a16:creationId xmlns:a16="http://schemas.microsoft.com/office/drawing/2014/main" id="{65C2F6C0-873C-D724-5B60-606D9B5F11EF}"/>
              </a:ext>
            </a:extLst>
          </p:cNvPr>
          <p:cNvGraphicFramePr>
            <a:graphicFrameLocks/>
          </p:cNvGraphicFramePr>
          <p:nvPr>
            <p:extLst>
              <p:ext uri="{D42A27DB-BD31-4B8C-83A1-F6EECF244321}">
                <p14:modId xmlns:p14="http://schemas.microsoft.com/office/powerpoint/2010/main" val="1076959950"/>
              </p:ext>
            </p:extLst>
          </p:nvPr>
        </p:nvGraphicFramePr>
        <p:xfrm>
          <a:off x="584200" y="1844675"/>
          <a:ext cx="11018838" cy="4485640"/>
        </p:xfrm>
        <a:graphic>
          <a:graphicData uri="http://schemas.openxmlformats.org/drawingml/2006/table">
            <a:tbl>
              <a:tblPr firstRow="1" bandRow="1">
                <a:tableStyleId>{073A0DAA-6AF3-43AB-8588-CEC1D06C72B9}</a:tableStyleId>
              </a:tblPr>
              <a:tblGrid>
                <a:gridCol w="4438309">
                  <a:extLst>
                    <a:ext uri="{9D8B030D-6E8A-4147-A177-3AD203B41FA5}">
                      <a16:colId xmlns:a16="http://schemas.microsoft.com/office/drawing/2014/main" val="350662480"/>
                    </a:ext>
                  </a:extLst>
                </a:gridCol>
                <a:gridCol w="936703">
                  <a:extLst>
                    <a:ext uri="{9D8B030D-6E8A-4147-A177-3AD203B41FA5}">
                      <a16:colId xmlns:a16="http://schemas.microsoft.com/office/drawing/2014/main" val="1626230621"/>
                    </a:ext>
                  </a:extLst>
                </a:gridCol>
                <a:gridCol w="5643826">
                  <a:extLst>
                    <a:ext uri="{9D8B030D-6E8A-4147-A177-3AD203B41FA5}">
                      <a16:colId xmlns:a16="http://schemas.microsoft.com/office/drawing/2014/main" val="910361446"/>
                    </a:ext>
                  </a:extLst>
                </a:gridCol>
              </a:tblGrid>
              <a:tr h="370840">
                <a:tc>
                  <a:txBody>
                    <a:bodyPr/>
                    <a:lstStyle/>
                    <a:p>
                      <a:r>
                        <a:rPr lang="en-US" sz="1200"/>
                        <a:t>Workstream</a:t>
                      </a:r>
                    </a:p>
                  </a:txBody>
                  <a:tcPr/>
                </a:tc>
                <a:tc>
                  <a:txBody>
                    <a:bodyPr/>
                    <a:lstStyle/>
                    <a:p>
                      <a:r>
                        <a:rPr lang="en-US" sz="1200"/>
                        <a:t>Owner</a:t>
                      </a:r>
                    </a:p>
                  </a:txBody>
                  <a:tcPr/>
                </a:tc>
                <a:tc>
                  <a:txBody>
                    <a:bodyPr/>
                    <a:lstStyle/>
                    <a:p>
                      <a:r>
                        <a:rPr lang="en-US" sz="1200"/>
                        <a:t>Status &amp; Next Steps</a:t>
                      </a:r>
                    </a:p>
                  </a:txBody>
                  <a:tcPr/>
                </a:tc>
                <a:extLst>
                  <a:ext uri="{0D108BD9-81ED-4DB2-BD59-A6C34878D82A}">
                    <a16:rowId xmlns:a16="http://schemas.microsoft.com/office/drawing/2014/main" val="1102519590"/>
                  </a:ext>
                </a:extLst>
              </a:tr>
              <a:tr h="370840">
                <a:tc>
                  <a:txBody>
                    <a:bodyPr/>
                    <a:lstStyle/>
                    <a:p>
                      <a:r>
                        <a:rPr lang="en-US" sz="1200"/>
                        <a:t>Developer code of conduct attestation</a:t>
                      </a:r>
                    </a:p>
                  </a:txBody>
                  <a:tcPr/>
                </a:tc>
                <a:tc>
                  <a:txBody>
                    <a:bodyPr/>
                    <a:lstStyle/>
                    <a:p>
                      <a:r>
                        <a:rPr lang="en-US" sz="1200"/>
                        <a:t>Imran</a:t>
                      </a:r>
                    </a:p>
                  </a:txBody>
                  <a:tcPr/>
                </a:tc>
                <a:tc>
                  <a:txBody>
                    <a:bodyPr/>
                    <a:lstStyle/>
                    <a:p>
                      <a:r>
                        <a:rPr lang="en-US" sz="1200" strike="noStrike">
                          <a:solidFill>
                            <a:srgbClr val="00B050"/>
                          </a:solidFill>
                        </a:rPr>
                        <a:t>Complete</a:t>
                      </a:r>
                      <a:r>
                        <a:rPr lang="en-US" sz="1200" strike="noStrike"/>
                        <a:t>: updated from initial round of testing.</a:t>
                      </a:r>
                    </a:p>
                    <a:p>
                      <a:r>
                        <a:rPr lang="en-US" sz="1200"/>
                        <a:t>3/3. </a:t>
                      </a:r>
                      <a:r>
                        <a:rPr lang="en-US" sz="1200" b="1"/>
                        <a:t>In progress</a:t>
                      </a:r>
                      <a:r>
                        <a:rPr lang="en-US" sz="1200"/>
                        <a:t>: staged rollout for US-based employees. </a:t>
                      </a:r>
                    </a:p>
                    <a:p>
                      <a:r>
                        <a:rPr lang="en-US" sz="1200"/>
                        <a:t>Non-US based employees to follow pending closure on open issues. </a:t>
                      </a:r>
                    </a:p>
                    <a:p>
                      <a:r>
                        <a:rPr lang="en-US" sz="1200"/>
                        <a:t>Azure Data pursuing customized guidance (key concern is very high volume of production touches and people’s ability to immediately adhere). </a:t>
                      </a:r>
                    </a:p>
                  </a:txBody>
                  <a:tcPr/>
                </a:tc>
                <a:extLst>
                  <a:ext uri="{0D108BD9-81ED-4DB2-BD59-A6C34878D82A}">
                    <a16:rowId xmlns:a16="http://schemas.microsoft.com/office/drawing/2014/main" val="917710367"/>
                  </a:ext>
                </a:extLst>
              </a:tr>
              <a:tr h="370840">
                <a:tc>
                  <a:txBody>
                    <a:bodyPr/>
                    <a:lstStyle/>
                    <a:p>
                      <a:r>
                        <a:rPr lang="en-US" sz="1200"/>
                        <a:t>JIT: restrict and refine eligible approvers</a:t>
                      </a:r>
                    </a:p>
                  </a:txBody>
                  <a:tcPr/>
                </a:tc>
                <a:tc>
                  <a:txBody>
                    <a:bodyPr/>
                    <a:lstStyle/>
                    <a:p>
                      <a:r>
                        <a:rPr lang="en-US" sz="1200"/>
                        <a:t>VeenaR</a:t>
                      </a:r>
                    </a:p>
                  </a:txBody>
                  <a:tcPr/>
                </a:tc>
                <a:tc>
                  <a:txBody>
                    <a:bodyPr/>
                    <a:lstStyle/>
                    <a:p>
                      <a:r>
                        <a:rPr lang="en-US" sz="1200" strike="noStrike">
                          <a:solidFill>
                            <a:srgbClr val="00B050"/>
                          </a:solidFill>
                        </a:rPr>
                        <a:t>Complete</a:t>
                      </a:r>
                      <a:r>
                        <a:rPr lang="en-US" sz="1200" strike="noStrike">
                          <a:solidFill>
                            <a:schemeClr val="tx1"/>
                          </a:solidFill>
                        </a:rPr>
                        <a:t>:</a:t>
                      </a:r>
                      <a:r>
                        <a:rPr lang="en-US" sz="1200" strike="noStrike">
                          <a:solidFill>
                            <a:srgbClr val="00B050"/>
                          </a:solidFill>
                        </a:rPr>
                        <a:t> </a:t>
                      </a:r>
                      <a:r>
                        <a:rPr lang="en-US" sz="1200"/>
                        <a:t>SDN PubSub. </a:t>
                      </a:r>
                    </a:p>
                    <a:p>
                      <a:r>
                        <a:rPr lang="en-US" sz="1200"/>
                        <a:t>Next: proposal for a standardized policy to apply at scale. ETA for ETA is 3/10.</a:t>
                      </a:r>
                    </a:p>
                  </a:txBody>
                  <a:tcPr/>
                </a:tc>
                <a:extLst>
                  <a:ext uri="{0D108BD9-81ED-4DB2-BD59-A6C34878D82A}">
                    <a16:rowId xmlns:a16="http://schemas.microsoft.com/office/drawing/2014/main" val="48276878"/>
                  </a:ext>
                </a:extLst>
              </a:tr>
              <a:tr h="370840">
                <a:tc>
                  <a:txBody>
                    <a:bodyPr/>
                    <a:lstStyle/>
                    <a:p>
                      <a:r>
                        <a:rPr lang="en-US" sz="1200"/>
                        <a:t>JIT: require approved SafeFly request. </a:t>
                      </a:r>
                    </a:p>
                  </a:txBody>
                  <a:tcPr/>
                </a:tc>
                <a:tc>
                  <a:txBody>
                    <a:bodyPr/>
                    <a:lstStyle/>
                    <a:p>
                      <a:r>
                        <a:rPr lang="en-US" sz="1200"/>
                        <a:t>VeenaR</a:t>
                      </a:r>
                    </a:p>
                  </a:txBody>
                  <a:tcPr/>
                </a:tc>
                <a:tc>
                  <a:txBody>
                    <a:bodyPr/>
                    <a:lstStyle/>
                    <a:p>
                      <a:r>
                        <a:rPr lang="en-US" sz="1200">
                          <a:solidFill>
                            <a:srgbClr val="00B050"/>
                          </a:solidFill>
                        </a:rPr>
                        <a:t>Complete</a:t>
                      </a:r>
                      <a:r>
                        <a:rPr lang="en-US" sz="1200">
                          <a:solidFill>
                            <a:schemeClr val="tx1"/>
                          </a:solidFill>
                        </a:rPr>
                        <a:t>: v-team (R2D, JIT, Trusted Platform, etc) alignment on approach. </a:t>
                      </a:r>
                    </a:p>
                    <a:p>
                      <a:r>
                        <a:rPr lang="en-US" sz="1200">
                          <a:solidFill>
                            <a:schemeClr val="tx1"/>
                          </a:solidFill>
                        </a:rPr>
                        <a:t>3/19. </a:t>
                      </a:r>
                      <a:r>
                        <a:rPr lang="en-US" sz="1200" b="1">
                          <a:solidFill>
                            <a:schemeClr val="tx1"/>
                          </a:solidFill>
                        </a:rPr>
                        <a:t>In Progress</a:t>
                      </a:r>
                      <a:r>
                        <a:rPr lang="en-US" sz="1200">
                          <a:solidFill>
                            <a:schemeClr val="tx1"/>
                          </a:solidFill>
                        </a:rPr>
                        <a:t>: Dev implementation.</a:t>
                      </a:r>
                    </a:p>
                  </a:txBody>
                  <a:tcPr/>
                </a:tc>
                <a:extLst>
                  <a:ext uri="{0D108BD9-81ED-4DB2-BD59-A6C34878D82A}">
                    <a16:rowId xmlns:a16="http://schemas.microsoft.com/office/drawing/2014/main" val="2189120984"/>
                  </a:ext>
                </a:extLst>
              </a:tr>
              <a:tr h="370840">
                <a:tc>
                  <a:txBody>
                    <a:bodyPr/>
                    <a:lstStyle/>
                    <a:p>
                      <a:r>
                        <a:rPr lang="en-US" sz="1200"/>
                        <a:t>R2D: Livesite Mitigations to require EIM/ED/IM approval for Sev 0-2 and full R2D for higher </a:t>
                      </a:r>
                    </a:p>
                  </a:txBody>
                  <a:tcPr/>
                </a:tc>
                <a:tc>
                  <a:txBody>
                    <a:bodyPr/>
                    <a:lstStyle/>
                    <a:p>
                      <a:r>
                        <a:rPr lang="en-US" sz="1200" err="1"/>
                        <a:t>SanGeo</a:t>
                      </a:r>
                      <a:endParaRPr lang="en-US"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rPr>
                        <a:t>2/27: There are </a:t>
                      </a:r>
                      <a:r>
                        <a:rPr lang="en-US" sz="1200"/>
                        <a:t>550+/1280 services onboarded to SafeFly that have IcM teams without escalation path. R2D to follow-up with services to get IcM path – this is critical for EIM/IM workflow for JIT and Livesite Mitigations through R2D</a:t>
                      </a:r>
                      <a:endParaRPr lang="en-US" sz="1200" strike="sngStrike">
                        <a:solidFill>
                          <a:schemeClr val="tx1"/>
                        </a:solidFill>
                      </a:endParaRPr>
                    </a:p>
                    <a:p>
                      <a:r>
                        <a:rPr lang="en-US" sz="1200" strike="sngStrike">
                          <a:solidFill>
                            <a:schemeClr val="tx1"/>
                          </a:solidFill>
                        </a:rPr>
                        <a:t>2/21</a:t>
                      </a:r>
                      <a:r>
                        <a:rPr lang="en-US" sz="1200">
                          <a:solidFill>
                            <a:schemeClr val="tx1"/>
                          </a:solidFill>
                        </a:rPr>
                        <a:t>. 3/20 </a:t>
                      </a:r>
                    </a:p>
                    <a:p>
                      <a:r>
                        <a:rPr lang="en-US" sz="1200">
                          <a:solidFill>
                            <a:schemeClr val="tx1"/>
                          </a:solidFill>
                        </a:rPr>
                        <a:t>Complete updates to SafeFly workflow.</a:t>
                      </a:r>
                    </a:p>
                    <a:p>
                      <a:r>
                        <a:rPr lang="en-US" sz="1200">
                          <a:solidFill>
                            <a:schemeClr val="tx1"/>
                          </a:solidFill>
                        </a:rPr>
                        <a:t>Ensure all services have the right approvers configured to avoid delays. </a:t>
                      </a:r>
                    </a:p>
                    <a:p>
                      <a:r>
                        <a:rPr lang="en-US" sz="1200">
                          <a:solidFill>
                            <a:schemeClr val="tx1"/>
                          </a:solidFill>
                        </a:rPr>
                        <a:t>Analyze outage/bridge details to estimate TTM impact of R2D approval. </a:t>
                      </a:r>
                    </a:p>
                    <a:p>
                      <a:r>
                        <a:rPr lang="en-US" sz="1200">
                          <a:solidFill>
                            <a:schemeClr val="tx1"/>
                          </a:solidFill>
                        </a:rPr>
                        <a:t>R2D approval non-blocking (until JIT integration next month)</a:t>
                      </a:r>
                    </a:p>
                  </a:txBody>
                  <a:tcPr/>
                </a:tc>
                <a:extLst>
                  <a:ext uri="{0D108BD9-81ED-4DB2-BD59-A6C34878D82A}">
                    <a16:rowId xmlns:a16="http://schemas.microsoft.com/office/drawing/2014/main" val="2622164279"/>
                  </a:ext>
                </a:extLst>
              </a:tr>
              <a:tr h="370840">
                <a:tc>
                  <a:txBody>
                    <a:bodyPr/>
                    <a:lstStyle/>
                    <a:p>
                      <a:r>
                        <a:rPr lang="en-US" sz="1200"/>
                        <a:t>R2D: Enforce R2D approval for all health stops bypasses (below ARM)</a:t>
                      </a:r>
                    </a:p>
                  </a:txBody>
                  <a:tcPr/>
                </a:tc>
                <a:tc>
                  <a:txBody>
                    <a:bodyPr/>
                    <a:lstStyle/>
                    <a:p>
                      <a:r>
                        <a:rPr lang="en-US" sz="1200"/>
                        <a:t>IshaSahu</a:t>
                      </a:r>
                    </a:p>
                  </a:txBody>
                  <a:tcPr/>
                </a:tc>
                <a:tc>
                  <a:txBody>
                    <a:bodyPr/>
                    <a:lstStyle/>
                    <a:p>
                      <a:r>
                        <a:rPr lang="en-US" sz="1200">
                          <a:solidFill>
                            <a:srgbClr val="00B050"/>
                          </a:solidFill>
                        </a:rPr>
                        <a:t>Complete</a:t>
                      </a:r>
                      <a:r>
                        <a:rPr lang="en-US" sz="1200">
                          <a:solidFill>
                            <a:schemeClr val="tx1"/>
                          </a:solidFill>
                        </a:rPr>
                        <a:t>: Manual audit process currently in place. </a:t>
                      </a:r>
                    </a:p>
                    <a:p>
                      <a:r>
                        <a:rPr lang="en-US" sz="1200">
                          <a:solidFill>
                            <a:srgbClr val="FF9349"/>
                          </a:solidFill>
                        </a:rPr>
                        <a:t>TBD</a:t>
                      </a:r>
                      <a:r>
                        <a:rPr lang="en-US" sz="1200">
                          <a:solidFill>
                            <a:schemeClr val="tx1"/>
                          </a:solidFill>
                        </a:rPr>
                        <a:t>: Automated enforcement to require R2D approval prior to deployment stop bypass (pending achieving lower false positive rate).</a:t>
                      </a:r>
                    </a:p>
                  </a:txBody>
                  <a:tcPr/>
                </a:tc>
                <a:extLst>
                  <a:ext uri="{0D108BD9-81ED-4DB2-BD59-A6C34878D82A}">
                    <a16:rowId xmlns:a16="http://schemas.microsoft.com/office/drawing/2014/main" val="2514998871"/>
                  </a:ext>
                </a:extLst>
              </a:tr>
            </a:tbl>
          </a:graphicData>
        </a:graphic>
      </p:graphicFrame>
      <p:sp>
        <p:nvSpPr>
          <p:cNvPr id="2" name="Title 1">
            <a:extLst>
              <a:ext uri="{FF2B5EF4-FFF2-40B4-BE49-F238E27FC236}">
                <a16:creationId xmlns:a16="http://schemas.microsoft.com/office/drawing/2014/main" id="{A8AB52B7-2B61-6238-BC3D-3D74C9228D3B}"/>
              </a:ext>
            </a:extLst>
          </p:cNvPr>
          <p:cNvSpPr>
            <a:spLocks noGrp="1"/>
          </p:cNvSpPr>
          <p:nvPr>
            <p:ph type="title"/>
          </p:nvPr>
        </p:nvSpPr>
        <p:spPr/>
        <p:txBody>
          <a:bodyPr/>
          <a:lstStyle/>
          <a:p>
            <a:r>
              <a:rPr lang="en-US">
                <a:solidFill>
                  <a:srgbClr val="FFFFFF"/>
                </a:solidFill>
                <a:cs typeface="Segoe UI"/>
              </a:rPr>
              <a:t>Safe Approval Improvements</a:t>
            </a:r>
            <a:endParaRPr lang="en-US">
              <a:solidFill>
                <a:srgbClr val="FFFFFF"/>
              </a:solidFill>
            </a:endParaRPr>
          </a:p>
        </p:txBody>
      </p:sp>
      <p:sp>
        <p:nvSpPr>
          <p:cNvPr id="7" name="Content Placeholder 6">
            <a:extLst>
              <a:ext uri="{FF2B5EF4-FFF2-40B4-BE49-F238E27FC236}">
                <a16:creationId xmlns:a16="http://schemas.microsoft.com/office/drawing/2014/main" id="{BE0958E1-85C6-109F-D6F7-4F0D7113B862}"/>
              </a:ext>
            </a:extLst>
          </p:cNvPr>
          <p:cNvSpPr>
            <a:spLocks noGrp="1"/>
          </p:cNvSpPr>
          <p:nvPr>
            <p:ph sz="quarter" idx="10"/>
          </p:nvPr>
        </p:nvSpPr>
        <p:spPr>
          <a:xfrm>
            <a:off x="584200" y="1844675"/>
            <a:ext cx="11018838" cy="430887"/>
          </a:xfrm>
        </p:spPr>
        <p:txBody>
          <a:bodyPr/>
          <a:lstStyle/>
          <a:p>
            <a:r>
              <a:rPr lang="en-US"/>
              <a:t>	</a:t>
            </a:r>
          </a:p>
        </p:txBody>
      </p:sp>
      <p:sp>
        <p:nvSpPr>
          <p:cNvPr id="3" name="Rectangle 2">
            <a:extLst>
              <a:ext uri="{FF2B5EF4-FFF2-40B4-BE49-F238E27FC236}">
                <a16:creationId xmlns:a16="http://schemas.microsoft.com/office/drawing/2014/main" id="{BBB20F78-B068-0C12-BD55-1A7DA795A307}"/>
              </a:ext>
            </a:extLst>
          </p:cNvPr>
          <p:cNvSpPr/>
          <p:nvPr/>
        </p:nvSpPr>
        <p:spPr bwMode="auto">
          <a:xfrm>
            <a:off x="10722445" y="0"/>
            <a:ext cx="1469555" cy="3909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Imran </a:t>
            </a:r>
          </a:p>
        </p:txBody>
      </p:sp>
    </p:spTree>
    <p:extLst>
      <p:ext uri="{BB962C8B-B14F-4D97-AF65-F5344CB8AC3E}">
        <p14:creationId xmlns:p14="http://schemas.microsoft.com/office/powerpoint/2010/main" val="3953027680"/>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20325-B302-4CCD-012E-44B700A5F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4B057-3B1D-3C88-49A4-9E624B32B98D}"/>
              </a:ext>
            </a:extLst>
          </p:cNvPr>
          <p:cNvSpPr>
            <a:spLocks noGrp="1"/>
          </p:cNvSpPr>
          <p:nvPr>
            <p:ph type="title"/>
          </p:nvPr>
        </p:nvSpPr>
        <p:spPr>
          <a:xfrm>
            <a:off x="584518" y="155305"/>
            <a:ext cx="11018520" cy="769441"/>
          </a:xfrm>
        </p:spPr>
        <p:txBody>
          <a:bodyPr/>
          <a:lstStyle/>
          <a:p>
            <a:r>
              <a:rPr lang="en-US"/>
              <a:t>Making Manual ‘Prod’ Touches Safer</a:t>
            </a:r>
            <a:br>
              <a:rPr lang="en-US"/>
            </a:br>
            <a:r>
              <a:rPr lang="en-US" sz="1400">
                <a:solidFill>
                  <a:srgbClr val="FFFFFF"/>
                </a:solidFill>
                <a:cs typeface="Segoe UI"/>
              </a:rPr>
              <a:t>Above ARM Delete Operations in the last 30days</a:t>
            </a:r>
            <a:endParaRPr lang="en-US" sz="1400"/>
          </a:p>
        </p:txBody>
      </p:sp>
      <p:sp>
        <p:nvSpPr>
          <p:cNvPr id="4" name="Rectangle 3">
            <a:extLst>
              <a:ext uri="{FF2B5EF4-FFF2-40B4-BE49-F238E27FC236}">
                <a16:creationId xmlns:a16="http://schemas.microsoft.com/office/drawing/2014/main" id="{6729DBDA-4F60-37A6-2E7A-FC935F716AC6}"/>
              </a:ext>
            </a:extLst>
          </p:cNvPr>
          <p:cNvSpPr/>
          <p:nvPr/>
        </p:nvSpPr>
        <p:spPr bwMode="auto">
          <a:xfrm>
            <a:off x="10722445" y="0"/>
            <a:ext cx="1469555" cy="3909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700">
                <a:solidFill>
                  <a:srgbClr val="FFFFFF"/>
                </a:solidFill>
                <a:ea typeface="Segoe UI" pitchFamily="34" charset="0"/>
                <a:cs typeface="Segoe UI" pitchFamily="34" charset="0"/>
              </a:rPr>
              <a:t>Satya </a:t>
            </a:r>
          </a:p>
        </p:txBody>
      </p:sp>
      <p:graphicFrame>
        <p:nvGraphicFramePr>
          <p:cNvPr id="6" name="Table 5">
            <a:extLst>
              <a:ext uri="{FF2B5EF4-FFF2-40B4-BE49-F238E27FC236}">
                <a16:creationId xmlns:a16="http://schemas.microsoft.com/office/drawing/2014/main" id="{E964662B-CD20-3023-4D43-F0336B4FCFF6}"/>
              </a:ext>
            </a:extLst>
          </p:cNvPr>
          <p:cNvGraphicFramePr>
            <a:graphicFrameLocks noGrp="1"/>
          </p:cNvGraphicFramePr>
          <p:nvPr>
            <p:extLst>
              <p:ext uri="{D42A27DB-BD31-4B8C-83A1-F6EECF244321}">
                <p14:modId xmlns:p14="http://schemas.microsoft.com/office/powerpoint/2010/main" val="2373063414"/>
              </p:ext>
            </p:extLst>
          </p:nvPr>
        </p:nvGraphicFramePr>
        <p:xfrm>
          <a:off x="584518" y="1131256"/>
          <a:ext cx="10488865" cy="5314060"/>
        </p:xfrm>
        <a:graphic>
          <a:graphicData uri="http://schemas.openxmlformats.org/drawingml/2006/table">
            <a:tbl>
              <a:tblPr firstRow="1" bandRow="1">
                <a:tableStyleId>{073A0DAA-6AF3-43AB-8588-CEC1D06C72B9}</a:tableStyleId>
              </a:tblPr>
              <a:tblGrid>
                <a:gridCol w="4885437">
                  <a:extLst>
                    <a:ext uri="{9D8B030D-6E8A-4147-A177-3AD203B41FA5}">
                      <a16:colId xmlns:a16="http://schemas.microsoft.com/office/drawing/2014/main" val="791963463"/>
                    </a:ext>
                  </a:extLst>
                </a:gridCol>
                <a:gridCol w="1036559">
                  <a:extLst>
                    <a:ext uri="{9D8B030D-6E8A-4147-A177-3AD203B41FA5}">
                      <a16:colId xmlns:a16="http://schemas.microsoft.com/office/drawing/2014/main" val="977623324"/>
                    </a:ext>
                  </a:extLst>
                </a:gridCol>
                <a:gridCol w="1271795">
                  <a:extLst>
                    <a:ext uri="{9D8B030D-6E8A-4147-A177-3AD203B41FA5}">
                      <a16:colId xmlns:a16="http://schemas.microsoft.com/office/drawing/2014/main" val="4061003234"/>
                    </a:ext>
                  </a:extLst>
                </a:gridCol>
                <a:gridCol w="1647537">
                  <a:extLst>
                    <a:ext uri="{9D8B030D-6E8A-4147-A177-3AD203B41FA5}">
                      <a16:colId xmlns:a16="http://schemas.microsoft.com/office/drawing/2014/main" val="2085742496"/>
                    </a:ext>
                  </a:extLst>
                </a:gridCol>
                <a:gridCol w="1647537">
                  <a:extLst>
                    <a:ext uri="{9D8B030D-6E8A-4147-A177-3AD203B41FA5}">
                      <a16:colId xmlns:a16="http://schemas.microsoft.com/office/drawing/2014/main" val="2485735837"/>
                    </a:ext>
                  </a:extLst>
                </a:gridCol>
              </a:tblGrid>
              <a:tr h="573185">
                <a:tc>
                  <a:txBody>
                    <a:bodyPr/>
                    <a:lstStyle/>
                    <a:p>
                      <a:r>
                        <a:rPr lang="en-US" sz="1200"/>
                        <a:t>Resource Type</a:t>
                      </a:r>
                    </a:p>
                  </a:txBody>
                  <a:tcPr anchor="ctr"/>
                </a:tc>
                <a:tc>
                  <a:txBody>
                    <a:bodyPr/>
                    <a:lstStyle/>
                    <a:p>
                      <a:pPr algn="ctr"/>
                      <a:r>
                        <a:rPr lang="en-US" sz="1200"/>
                        <a:t>Count of resources deleted</a:t>
                      </a:r>
                    </a:p>
                  </a:txBody>
                  <a:tcPr anchor="ctr"/>
                </a:tc>
                <a:tc>
                  <a:txBody>
                    <a:bodyPr/>
                    <a:lstStyle/>
                    <a:p>
                      <a:pPr algn="ctr"/>
                      <a:r>
                        <a:rPr lang="en-US" sz="1200"/>
                        <a:t>Percentage</a:t>
                      </a:r>
                    </a:p>
                  </a:txBody>
                  <a:tcPr anchor="ctr"/>
                </a:tc>
                <a:tc>
                  <a:txBody>
                    <a:bodyPr/>
                    <a:lstStyle/>
                    <a:p>
                      <a:pPr algn="ctr"/>
                      <a:r>
                        <a:rPr lang="en-US" sz="1200"/>
                        <a:t>Is Geneva Action’s Shared Operation Available?</a:t>
                      </a:r>
                    </a:p>
                  </a:txBody>
                  <a:tcPr anchor="ctr"/>
                </a:tc>
                <a:tc>
                  <a:txBody>
                    <a:bodyPr/>
                    <a:lstStyle/>
                    <a:p>
                      <a:pPr algn="ctr"/>
                      <a:r>
                        <a:rPr lang="en-US" sz="1200"/>
                        <a:t>Identify Safety Checks</a:t>
                      </a:r>
                    </a:p>
                  </a:txBody>
                  <a:tcPr anchor="ctr"/>
                </a:tc>
                <a:extLst>
                  <a:ext uri="{0D108BD9-81ED-4DB2-BD59-A6C34878D82A}">
                    <a16:rowId xmlns:a16="http://schemas.microsoft.com/office/drawing/2014/main" val="3479550878"/>
                  </a:ext>
                </a:extLst>
              </a:tr>
              <a:tr h="274940">
                <a:tc>
                  <a:txBody>
                    <a:bodyPr/>
                    <a:lstStyle/>
                    <a:p>
                      <a:pPr marL="0" algn="l" defTabSz="932742" rtl="0" eaLnBrk="1" fontAlgn="b" latinLnBrk="0" hangingPunct="1"/>
                      <a:r>
                        <a:rPr lang="en-US" sz="1050" kern="1200">
                          <a:solidFill>
                            <a:schemeClr val="dk1"/>
                          </a:solidFill>
                          <a:latin typeface="+mn-lt"/>
                          <a:ea typeface="+mn-ea"/>
                          <a:cs typeface="+mn-cs"/>
                        </a:rPr>
                        <a:t> ...NETWORK/</a:t>
                      </a:r>
                      <a:r>
                        <a:rPr lang="en-US" sz="1050" kern="1200">
                          <a:solidFill>
                            <a:srgbClr val="002060"/>
                          </a:solidFill>
                          <a:latin typeface="+mj-lt"/>
                          <a:ea typeface="+mn-ea"/>
                          <a:cs typeface="+mn-cs"/>
                        </a:rPr>
                        <a:t>TRAFFICMANAGERPROFILES</a:t>
                      </a:r>
                      <a:r>
                        <a:rPr lang="en-US" sz="1050" kern="1200">
                          <a:solidFill>
                            <a:schemeClr val="dk1"/>
                          </a:solidFill>
                          <a:latin typeface="+mn-lt"/>
                          <a:ea typeface="+mn-ea"/>
                          <a:cs typeface="+mn-cs"/>
                        </a:rPr>
                        <a:t>/EXTERNALENDPOINTS</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6,239</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19%</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No</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In-Progress</a:t>
                      </a:r>
                    </a:p>
                  </a:txBody>
                  <a:tcPr marL="0" marR="0" marT="0" marB="0" anchor="ctr"/>
                </a:tc>
                <a:extLst>
                  <a:ext uri="{0D108BD9-81ED-4DB2-BD59-A6C34878D82A}">
                    <a16:rowId xmlns:a16="http://schemas.microsoft.com/office/drawing/2014/main" val="4047138623"/>
                  </a:ext>
                </a:extLst>
              </a:tr>
              <a:tr h="274940">
                <a:tc>
                  <a:txBody>
                    <a:bodyPr/>
                    <a:lstStyle/>
                    <a:p>
                      <a:pPr marL="0" algn="l" defTabSz="932742" rtl="0" eaLnBrk="1" fontAlgn="b" latinLnBrk="0" hangingPunct="1"/>
                      <a:r>
                        <a:rPr lang="en-US" sz="1050" kern="1200">
                          <a:solidFill>
                            <a:schemeClr val="dk1"/>
                          </a:solidFill>
                          <a:latin typeface="+mn-lt"/>
                          <a:ea typeface="+mn-ea"/>
                          <a:cs typeface="+mn-cs"/>
                        </a:rPr>
                        <a:t> ...AUTHORIZATION/</a:t>
                      </a:r>
                      <a:r>
                        <a:rPr lang="en-US" sz="1050" kern="1200">
                          <a:solidFill>
                            <a:srgbClr val="002060"/>
                          </a:solidFill>
                          <a:latin typeface="+mj-lt"/>
                          <a:ea typeface="+mn-ea"/>
                          <a:cs typeface="+mn-cs"/>
                        </a:rPr>
                        <a:t>ROLEASSIGNMENTS</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6,200</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19%</a:t>
                      </a:r>
                    </a:p>
                  </a:txBody>
                  <a:tcPr marL="0" marR="0" marT="0" marB="0" anchor="ctr"/>
                </a:tc>
                <a:tc>
                  <a:txBody>
                    <a:bodyPr/>
                    <a:lstStyle/>
                    <a:p>
                      <a:pPr marL="0" algn="ctr" defTabSz="932742" rtl="0" eaLnBrk="1" fontAlgn="b" latinLnBrk="0" hangingPunct="1"/>
                      <a:r>
                        <a:rPr lang="en-US" sz="1200" b="1" kern="1200">
                          <a:solidFill>
                            <a:schemeClr val="dk1"/>
                          </a:solidFill>
                          <a:latin typeface="+mn-lt"/>
                          <a:ea typeface="+mn-ea"/>
                          <a:cs typeface="+mn-cs"/>
                        </a:rPr>
                        <a:t>Yes</a:t>
                      </a:r>
                    </a:p>
                  </a:txBody>
                  <a:tcPr marL="0" marR="0" marT="0" marB="0" anchor="ctr"/>
                </a:tc>
                <a:tc>
                  <a:txBody>
                    <a:bodyPr/>
                    <a:lstStyle/>
                    <a:p>
                      <a:pPr marL="0" algn="ctr" defTabSz="932742" rtl="0" eaLnBrk="1" fontAlgn="b" latinLnBrk="0" hangingPunct="1"/>
                      <a:r>
                        <a:rPr lang="en-US" sz="1200" b="1" kern="1200">
                          <a:solidFill>
                            <a:schemeClr val="dk1"/>
                          </a:solidFill>
                          <a:latin typeface="+mn-lt"/>
                          <a:ea typeface="+mn-ea"/>
                          <a:cs typeface="+mn-cs"/>
                        </a:rPr>
                        <a:t>-</a:t>
                      </a:r>
                    </a:p>
                  </a:txBody>
                  <a:tcPr marL="0" marR="0" marT="0" marB="0" anchor="ctr"/>
                </a:tc>
                <a:extLst>
                  <a:ext uri="{0D108BD9-81ED-4DB2-BD59-A6C34878D82A}">
                    <a16:rowId xmlns:a16="http://schemas.microsoft.com/office/drawing/2014/main" val="489046599"/>
                  </a:ext>
                </a:extLst>
              </a:tr>
              <a:tr h="274940">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050" kern="1200">
                          <a:solidFill>
                            <a:schemeClr val="dk1"/>
                          </a:solidFill>
                          <a:latin typeface="+mn-lt"/>
                          <a:ea typeface="+mn-ea"/>
                          <a:cs typeface="+mn-cs"/>
                        </a:rPr>
                        <a:t> ...NETWORK/</a:t>
                      </a:r>
                      <a:r>
                        <a:rPr lang="en-US" sz="1050" kern="1200">
                          <a:solidFill>
                            <a:srgbClr val="002060"/>
                          </a:solidFill>
                          <a:latin typeface="+mj-lt"/>
                          <a:ea typeface="+mn-ea"/>
                          <a:cs typeface="+mn-cs"/>
                        </a:rPr>
                        <a:t>PRIVATEDNSZONES/A</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3,249</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10%</a:t>
                      </a:r>
                    </a:p>
                  </a:txBody>
                  <a:tcPr marL="0" marR="0" marT="0" marB="0" anchor="ctr"/>
                </a:tc>
                <a:tc>
                  <a:txBody>
                    <a:bodyPr/>
                    <a:lstStyle/>
                    <a:p>
                      <a:pPr marL="0" algn="ctr" defTabSz="932742" rtl="0" eaLnBrk="1" fontAlgn="b" latinLnBrk="0" hangingPunct="1"/>
                      <a:r>
                        <a:rPr lang="en-US" sz="1200" b="0" kern="1200">
                          <a:solidFill>
                            <a:schemeClr val="dk1"/>
                          </a:solidFill>
                          <a:latin typeface="+mn-lt"/>
                          <a:ea typeface="+mn-ea"/>
                          <a:cs typeface="+mn-cs"/>
                        </a:rPr>
                        <a:t>No</a:t>
                      </a:r>
                    </a:p>
                  </a:txBody>
                  <a:tcPr marL="0" marR="0" marT="0" marB="0" anchor="ct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In-Progress</a:t>
                      </a:r>
                    </a:p>
                  </a:txBody>
                  <a:tcPr marL="0" marR="0" marT="0" marB="0" anchor="ctr"/>
                </a:tc>
                <a:extLst>
                  <a:ext uri="{0D108BD9-81ED-4DB2-BD59-A6C34878D82A}">
                    <a16:rowId xmlns:a16="http://schemas.microsoft.com/office/drawing/2014/main" val="1672076211"/>
                  </a:ext>
                </a:extLst>
              </a:tr>
              <a:tr h="274940">
                <a:tc>
                  <a:txBody>
                    <a:bodyPr/>
                    <a:lstStyle/>
                    <a:p>
                      <a:pPr marL="0" algn="l" defTabSz="932742" rtl="0" eaLnBrk="1" fontAlgn="b" latinLnBrk="0" hangingPunct="1"/>
                      <a:r>
                        <a:rPr lang="en-US" sz="1050" kern="1200">
                          <a:solidFill>
                            <a:srgbClr val="002060"/>
                          </a:solidFill>
                          <a:latin typeface="+mj-lt"/>
                          <a:ea typeface="+mn-ea"/>
                          <a:cs typeface="+mn-cs"/>
                        </a:rPr>
                        <a:t> </a:t>
                      </a:r>
                      <a:r>
                        <a:rPr lang="en-US" sz="1050" kern="1200">
                          <a:solidFill>
                            <a:schemeClr val="dk1"/>
                          </a:solidFill>
                          <a:latin typeface="+mn-lt"/>
                          <a:ea typeface="+mn-ea"/>
                          <a:cs typeface="+mn-cs"/>
                        </a:rPr>
                        <a:t>...RESOURCES/SUBSCRIPTIONS/</a:t>
                      </a:r>
                      <a:r>
                        <a:rPr lang="en-US" sz="1050" kern="1200">
                          <a:solidFill>
                            <a:srgbClr val="002060"/>
                          </a:solidFill>
                          <a:latin typeface="+mj-lt"/>
                          <a:ea typeface="+mn-ea"/>
                          <a:cs typeface="+mn-cs"/>
                        </a:rPr>
                        <a:t>RESOURCEGROUPS</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2,120</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7%</a:t>
                      </a:r>
                    </a:p>
                  </a:txBody>
                  <a:tcPr marL="0" marR="0" marT="0" marB="0" anchor="ctr"/>
                </a:tc>
                <a:tc>
                  <a:txBody>
                    <a:bodyPr/>
                    <a:lstStyle/>
                    <a:p>
                      <a:pPr marL="0" algn="ctr" defTabSz="932742" rtl="0" eaLnBrk="1" fontAlgn="b" latinLnBrk="0" hangingPunct="1"/>
                      <a:r>
                        <a:rPr lang="en-US" sz="1200" b="1" kern="1200">
                          <a:solidFill>
                            <a:schemeClr val="dk1"/>
                          </a:solidFill>
                          <a:latin typeface="+mn-lt"/>
                          <a:ea typeface="+mn-ea"/>
                          <a:cs typeface="+mn-cs"/>
                        </a:rPr>
                        <a:t>Yes</a:t>
                      </a:r>
                    </a:p>
                  </a:txBody>
                  <a:tcPr marL="0" marR="0" marT="0" marB="0" anchor="ctr"/>
                </a:tc>
                <a:tc>
                  <a:txBody>
                    <a:bodyPr/>
                    <a:lstStyle/>
                    <a:p>
                      <a:pPr marL="0" algn="ctr" defTabSz="932742" rtl="0" eaLnBrk="1" fontAlgn="b" latinLnBrk="0" hangingPunct="1"/>
                      <a:r>
                        <a:rPr lang="en-US" sz="1200" b="0" kern="1200">
                          <a:solidFill>
                            <a:schemeClr val="dk1"/>
                          </a:solidFill>
                          <a:latin typeface="+mn-lt"/>
                          <a:ea typeface="+mn-ea"/>
                          <a:cs typeface="+mn-cs"/>
                        </a:rPr>
                        <a:t>-</a:t>
                      </a:r>
                    </a:p>
                  </a:txBody>
                  <a:tcPr marL="0" marR="0" marT="0" marB="0" anchor="ctr"/>
                </a:tc>
                <a:extLst>
                  <a:ext uri="{0D108BD9-81ED-4DB2-BD59-A6C34878D82A}">
                    <a16:rowId xmlns:a16="http://schemas.microsoft.com/office/drawing/2014/main" val="1995285358"/>
                  </a:ext>
                </a:extLst>
              </a:tr>
              <a:tr h="274940">
                <a:tc>
                  <a:txBody>
                    <a:bodyPr/>
                    <a:lstStyle/>
                    <a:p>
                      <a:pPr marL="0" algn="l" defTabSz="932742" rtl="0" eaLnBrk="1" fontAlgn="b" latinLnBrk="0" hangingPunct="1"/>
                      <a:r>
                        <a:rPr lang="en-US" sz="1050" kern="1200">
                          <a:solidFill>
                            <a:schemeClr val="dk1"/>
                          </a:solidFill>
                          <a:latin typeface="+mn-lt"/>
                          <a:ea typeface="+mn-ea"/>
                          <a:cs typeface="+mn-cs"/>
                        </a:rPr>
                        <a:t> ...NETWORK/</a:t>
                      </a:r>
                      <a:r>
                        <a:rPr lang="en-US" sz="1050" kern="1200">
                          <a:solidFill>
                            <a:srgbClr val="002060"/>
                          </a:solidFill>
                          <a:latin typeface="+mj-lt"/>
                          <a:ea typeface="+mn-ea"/>
                          <a:cs typeface="+mn-cs"/>
                        </a:rPr>
                        <a:t>PUBLICIPADDRESSES</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1,841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6%</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No</a:t>
                      </a:r>
                    </a:p>
                  </a:txBody>
                  <a:tcPr marL="0" marR="0" marT="0" marB="0" anchor="ct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In-Progress</a:t>
                      </a:r>
                    </a:p>
                  </a:txBody>
                  <a:tcPr marL="0" marR="0" marT="0" marB="0" anchor="ctr"/>
                </a:tc>
                <a:extLst>
                  <a:ext uri="{0D108BD9-81ED-4DB2-BD59-A6C34878D82A}">
                    <a16:rowId xmlns:a16="http://schemas.microsoft.com/office/drawing/2014/main" val="3863328934"/>
                  </a:ext>
                </a:extLst>
              </a:tr>
              <a:tr h="274940">
                <a:tc>
                  <a:txBody>
                    <a:bodyPr/>
                    <a:lstStyle/>
                    <a:p>
                      <a:pPr marL="0" algn="l" defTabSz="932742" rtl="0" eaLnBrk="1" fontAlgn="b" latinLnBrk="0" hangingPunct="1"/>
                      <a:r>
                        <a:rPr lang="en-US" sz="1050" kern="1200">
                          <a:solidFill>
                            <a:srgbClr val="002060"/>
                          </a:solidFill>
                          <a:latin typeface="+mj-lt"/>
                          <a:ea typeface="+mn-ea"/>
                          <a:cs typeface="+mn-cs"/>
                        </a:rPr>
                        <a:t> </a:t>
                      </a:r>
                      <a:r>
                        <a:rPr lang="en-US" sz="1050" kern="1200">
                          <a:solidFill>
                            <a:schemeClr val="dk1"/>
                          </a:solidFill>
                          <a:latin typeface="+mn-lt"/>
                          <a:ea typeface="+mn-ea"/>
                          <a:cs typeface="+mn-cs"/>
                        </a:rPr>
                        <a:t>...STORAGE/</a:t>
                      </a:r>
                      <a:r>
                        <a:rPr lang="en-US" sz="1050" kern="1200">
                          <a:solidFill>
                            <a:srgbClr val="002060"/>
                          </a:solidFill>
                          <a:latin typeface="+mj-lt"/>
                          <a:ea typeface="+mn-ea"/>
                          <a:cs typeface="+mn-cs"/>
                        </a:rPr>
                        <a:t>STORAGEACCOUNTS</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1,085</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3%</a:t>
                      </a:r>
                    </a:p>
                  </a:txBody>
                  <a:tcPr marL="0" marR="0" marT="0" marB="0" anchor="ctr"/>
                </a:tc>
                <a:tc>
                  <a:txBody>
                    <a:bodyPr/>
                    <a:lstStyle/>
                    <a:p>
                      <a:pPr marL="0" algn="ctr" defTabSz="932742" rtl="0" eaLnBrk="1" fontAlgn="b" latinLnBrk="0" hangingPunct="1"/>
                      <a:r>
                        <a:rPr lang="en-US" sz="1200" b="1" kern="1200">
                          <a:solidFill>
                            <a:schemeClr val="dk1"/>
                          </a:solidFill>
                          <a:latin typeface="+mn-lt"/>
                          <a:ea typeface="+mn-ea"/>
                          <a:cs typeface="+mn-cs"/>
                        </a:rPr>
                        <a:t>Yes</a:t>
                      </a:r>
                    </a:p>
                  </a:txBody>
                  <a:tcPr marL="0" marR="0" marT="0" marB="0" anchor="ct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a:t>
                      </a:r>
                    </a:p>
                  </a:txBody>
                  <a:tcPr marL="0" marR="0" marT="0" marB="0" anchor="ctr"/>
                </a:tc>
                <a:extLst>
                  <a:ext uri="{0D108BD9-81ED-4DB2-BD59-A6C34878D82A}">
                    <a16:rowId xmlns:a16="http://schemas.microsoft.com/office/drawing/2014/main" val="2905931420"/>
                  </a:ext>
                </a:extLst>
              </a:tr>
              <a:tr h="274940">
                <a:tc>
                  <a:txBody>
                    <a:bodyPr/>
                    <a:lstStyle/>
                    <a:p>
                      <a:pPr marL="0" algn="l" defTabSz="932742" rtl="0" eaLnBrk="1" fontAlgn="b" latinLnBrk="0" hangingPunct="1"/>
                      <a:r>
                        <a:rPr lang="en-US" sz="1050" kern="1200">
                          <a:solidFill>
                            <a:schemeClr val="dk1"/>
                          </a:solidFill>
                          <a:latin typeface="+mn-lt"/>
                          <a:ea typeface="+mn-ea"/>
                          <a:cs typeface="+mn-cs"/>
                        </a:rPr>
                        <a:t> ...COMPUTE/</a:t>
                      </a:r>
                      <a:r>
                        <a:rPr lang="en-US" sz="1050" kern="1200">
                          <a:solidFill>
                            <a:srgbClr val="002060"/>
                          </a:solidFill>
                          <a:latin typeface="+mj-lt"/>
                          <a:ea typeface="+mn-ea"/>
                          <a:cs typeface="+mn-cs"/>
                        </a:rPr>
                        <a:t>VIRTUALMACHINESCALESETS</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925</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2%</a:t>
                      </a:r>
                    </a:p>
                  </a:txBody>
                  <a:tcPr marL="0" marR="0" marT="0" marB="0" anchor="ctr"/>
                </a:tc>
                <a:tc>
                  <a:txBody>
                    <a:bodyPr/>
                    <a:lstStyle/>
                    <a:p>
                      <a:pPr marL="0" algn="ctr" defTabSz="932742" rtl="0" eaLnBrk="1" fontAlgn="b" latinLnBrk="0" hangingPunct="1"/>
                      <a:r>
                        <a:rPr lang="en-US" sz="1200" b="1" kern="1200">
                          <a:solidFill>
                            <a:schemeClr val="dk1"/>
                          </a:solidFill>
                          <a:latin typeface="+mn-lt"/>
                          <a:ea typeface="+mn-ea"/>
                          <a:cs typeface="+mn-cs"/>
                        </a:rPr>
                        <a:t>Yes</a:t>
                      </a:r>
                    </a:p>
                  </a:txBody>
                  <a:tcPr marL="0" marR="0" marT="0" marB="0" anchor="ctr"/>
                </a:tc>
                <a:tc>
                  <a:txBody>
                    <a:bodyPr/>
                    <a:lstStyle/>
                    <a:p>
                      <a:pPr marL="0" algn="ctr" defTabSz="932742" rtl="0" eaLnBrk="1" fontAlgn="b" latinLnBrk="0" hangingPunct="1"/>
                      <a:r>
                        <a:rPr lang="en-US" sz="1200" b="0" kern="1200">
                          <a:solidFill>
                            <a:schemeClr val="dk1"/>
                          </a:solidFill>
                          <a:latin typeface="+mn-lt"/>
                          <a:ea typeface="+mn-ea"/>
                          <a:cs typeface="+mn-cs"/>
                        </a:rPr>
                        <a:t>-</a:t>
                      </a:r>
                    </a:p>
                  </a:txBody>
                  <a:tcPr marL="0" marR="0" marT="0" marB="0" anchor="ctr"/>
                </a:tc>
                <a:extLst>
                  <a:ext uri="{0D108BD9-81ED-4DB2-BD59-A6C34878D82A}">
                    <a16:rowId xmlns:a16="http://schemas.microsoft.com/office/drawing/2014/main" val="1880985931"/>
                  </a:ext>
                </a:extLst>
              </a:tr>
              <a:tr h="274940">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050" kern="1200">
                          <a:solidFill>
                            <a:srgbClr val="002060"/>
                          </a:solidFill>
                          <a:latin typeface="+mj-lt"/>
                          <a:ea typeface="+mn-ea"/>
                          <a:cs typeface="+mn-cs"/>
                        </a:rPr>
                        <a:t> </a:t>
                      </a:r>
                      <a:r>
                        <a:rPr lang="en-US" sz="1050" kern="1200">
                          <a:solidFill>
                            <a:schemeClr val="dk1"/>
                          </a:solidFill>
                          <a:latin typeface="+mn-lt"/>
                          <a:ea typeface="+mn-ea"/>
                          <a:cs typeface="+mn-cs"/>
                        </a:rPr>
                        <a:t>...INSIGHTS/</a:t>
                      </a:r>
                      <a:r>
                        <a:rPr lang="en-US" sz="1050" kern="1200">
                          <a:solidFill>
                            <a:srgbClr val="002060"/>
                          </a:solidFill>
                          <a:latin typeface="+mj-lt"/>
                          <a:ea typeface="+mn-ea"/>
                          <a:cs typeface="+mn-cs"/>
                        </a:rPr>
                        <a:t>DATACOLLECTIONENDPOINTSRULES</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800</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No</a:t>
                      </a:r>
                    </a:p>
                  </a:txBody>
                  <a:tcPr marL="0" marR="0" marT="0" marB="0" anchor="ct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200" kern="1200">
                        <a:solidFill>
                          <a:schemeClr val="dk1"/>
                        </a:solidFill>
                        <a:latin typeface="+mn-lt"/>
                        <a:ea typeface="+mn-ea"/>
                        <a:cs typeface="+mn-cs"/>
                      </a:endParaRPr>
                    </a:p>
                  </a:txBody>
                  <a:tcPr marL="0" marR="0" marT="0" marB="0" anchor="ctr"/>
                </a:tc>
                <a:extLst>
                  <a:ext uri="{0D108BD9-81ED-4DB2-BD59-A6C34878D82A}">
                    <a16:rowId xmlns:a16="http://schemas.microsoft.com/office/drawing/2014/main" val="1644638348"/>
                  </a:ext>
                </a:extLst>
              </a:tr>
              <a:tr h="274940">
                <a:tc>
                  <a:txBody>
                    <a:bodyPr/>
                    <a:lstStyle/>
                    <a:p>
                      <a:pPr marL="0" algn="l" defTabSz="932742" rtl="0" eaLnBrk="1" fontAlgn="b" latinLnBrk="0" hangingPunct="1"/>
                      <a:r>
                        <a:rPr lang="en-US" sz="1050" kern="1200">
                          <a:solidFill>
                            <a:schemeClr val="dk1"/>
                          </a:solidFill>
                          <a:latin typeface="+mn-lt"/>
                          <a:ea typeface="+mn-ea"/>
                          <a:cs typeface="+mn-cs"/>
                        </a:rPr>
                        <a:t> ...STORAGE/STORAGEACCOUNTS/BLOBSERVICES/</a:t>
                      </a:r>
                      <a:r>
                        <a:rPr lang="en-US" sz="1050" kern="1200">
                          <a:solidFill>
                            <a:srgbClr val="002060"/>
                          </a:solidFill>
                          <a:latin typeface="+mj-lt"/>
                          <a:ea typeface="+mn-ea"/>
                          <a:cs typeface="+mn-cs"/>
                        </a:rPr>
                        <a:t>CONTAINERS</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781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No</a:t>
                      </a:r>
                    </a:p>
                  </a:txBody>
                  <a:tcPr marL="0" marR="0" marT="0" marB="0" anchor="ctr"/>
                </a:tc>
                <a:tc>
                  <a:txBody>
                    <a:bodyPr/>
                    <a:lstStyle/>
                    <a:p>
                      <a:pPr marL="0" algn="ctr" defTabSz="932742" rtl="0" eaLnBrk="1" fontAlgn="b" latinLnBrk="0" hangingPunct="1"/>
                      <a:endParaRPr lang="en-US" sz="1200" kern="1200">
                        <a:solidFill>
                          <a:schemeClr val="dk1"/>
                        </a:solidFill>
                        <a:latin typeface="+mn-lt"/>
                        <a:ea typeface="+mn-ea"/>
                        <a:cs typeface="+mn-cs"/>
                      </a:endParaRPr>
                    </a:p>
                  </a:txBody>
                  <a:tcPr marL="0" marR="0" marT="0" marB="0" anchor="ctr"/>
                </a:tc>
                <a:extLst>
                  <a:ext uri="{0D108BD9-81ED-4DB2-BD59-A6C34878D82A}">
                    <a16:rowId xmlns:a16="http://schemas.microsoft.com/office/drawing/2014/main" val="2763511940"/>
                  </a:ext>
                </a:extLst>
              </a:tr>
              <a:tr h="274940">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050" kern="1200">
                          <a:solidFill>
                            <a:schemeClr val="dk1"/>
                          </a:solidFill>
                          <a:latin typeface="+mn-lt"/>
                          <a:ea typeface="+mn-ea"/>
                          <a:cs typeface="+mn-cs"/>
                        </a:rPr>
                        <a:t>...NETWORK/</a:t>
                      </a:r>
                      <a:r>
                        <a:rPr lang="en-US" sz="1050" kern="1200">
                          <a:solidFill>
                            <a:srgbClr val="002060"/>
                          </a:solidFill>
                          <a:latin typeface="+mj-lt"/>
                          <a:ea typeface="+mn-ea"/>
                          <a:cs typeface="+mn-cs"/>
                        </a:rPr>
                        <a:t>DNSZONES/CNAME</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558</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No</a:t>
                      </a:r>
                    </a:p>
                  </a:txBody>
                  <a:tcPr marL="0" marR="0" marT="0" marB="0" anchor="ct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In-Progress</a:t>
                      </a:r>
                    </a:p>
                  </a:txBody>
                  <a:tcPr marL="0" marR="0" marT="0" marB="0" anchor="ctr"/>
                </a:tc>
                <a:extLst>
                  <a:ext uri="{0D108BD9-81ED-4DB2-BD59-A6C34878D82A}">
                    <a16:rowId xmlns:a16="http://schemas.microsoft.com/office/drawing/2014/main" val="3246973497"/>
                  </a:ext>
                </a:extLst>
              </a:tr>
              <a:tr h="274940">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050" kern="1200">
                          <a:solidFill>
                            <a:schemeClr val="dk1"/>
                          </a:solidFill>
                          <a:latin typeface="+mn-lt"/>
                          <a:ea typeface="+mn-ea"/>
                          <a:cs typeface="+mn-cs"/>
                        </a:rPr>
                        <a:t> …NETAPP/</a:t>
                      </a:r>
                      <a:r>
                        <a:rPr lang="en-US" sz="1050" kern="1200">
                          <a:solidFill>
                            <a:srgbClr val="002060"/>
                          </a:solidFill>
                          <a:latin typeface="+mj-lt"/>
                          <a:ea typeface="+mn-ea"/>
                          <a:cs typeface="+mn-cs"/>
                        </a:rPr>
                        <a:t>NETAPPACCOUNTS/CAPACITYPOOLS</a:t>
                      </a:r>
                      <a:r>
                        <a:rPr lang="en-US" sz="1050" kern="1200">
                          <a:solidFill>
                            <a:schemeClr val="dk1"/>
                          </a:solidFill>
                          <a:latin typeface="+mn-lt"/>
                          <a:ea typeface="+mn-ea"/>
                          <a:cs typeface="+mn-cs"/>
                        </a:rPr>
                        <a:t>/VOLUMES</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491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No</a:t>
                      </a:r>
                    </a:p>
                  </a:txBody>
                  <a:tcPr marL="0" marR="0" marT="0" marB="0" anchor="ctr"/>
                </a:tc>
                <a:tc>
                  <a:txBody>
                    <a:bodyPr/>
                    <a:lstStyle/>
                    <a:p>
                      <a:pPr marL="0" algn="ctr" defTabSz="932742" rtl="0" eaLnBrk="1" fontAlgn="b" latinLnBrk="0" hangingPunct="1"/>
                      <a:endParaRPr lang="en-US" sz="1200" kern="1200">
                        <a:solidFill>
                          <a:schemeClr val="dk1"/>
                        </a:solidFill>
                        <a:latin typeface="+mn-lt"/>
                        <a:ea typeface="+mn-ea"/>
                        <a:cs typeface="+mn-cs"/>
                      </a:endParaRPr>
                    </a:p>
                  </a:txBody>
                  <a:tcPr marL="0" marR="0" marT="0" marB="0" anchor="ctr"/>
                </a:tc>
                <a:extLst>
                  <a:ext uri="{0D108BD9-81ED-4DB2-BD59-A6C34878D82A}">
                    <a16:rowId xmlns:a16="http://schemas.microsoft.com/office/drawing/2014/main" val="1947268667"/>
                  </a:ext>
                </a:extLst>
              </a:tr>
              <a:tr h="274940">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050" kern="1200">
                          <a:solidFill>
                            <a:schemeClr val="dk1"/>
                          </a:solidFill>
                          <a:latin typeface="+mn-lt"/>
                          <a:ea typeface="+mn-ea"/>
                          <a:cs typeface="+mn-cs"/>
                        </a:rPr>
                        <a:t> ...SQL/</a:t>
                      </a:r>
                      <a:r>
                        <a:rPr lang="en-US" sz="1050" kern="1200">
                          <a:solidFill>
                            <a:srgbClr val="002060"/>
                          </a:solidFill>
                          <a:latin typeface="+mj-lt"/>
                          <a:ea typeface="+mn-ea"/>
                          <a:cs typeface="+mn-cs"/>
                        </a:rPr>
                        <a:t>SERVERS/FIREWALLRULES</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342</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No</a:t>
                      </a:r>
                    </a:p>
                  </a:txBody>
                  <a:tcPr marL="0" marR="0" marT="0" marB="0" anchor="ct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200" kern="1200">
                        <a:solidFill>
                          <a:schemeClr val="dk1"/>
                        </a:solidFill>
                        <a:latin typeface="+mn-lt"/>
                        <a:ea typeface="+mn-ea"/>
                        <a:cs typeface="+mn-cs"/>
                      </a:endParaRPr>
                    </a:p>
                  </a:txBody>
                  <a:tcPr marL="0" marR="0" marT="0" marB="0" anchor="ctr"/>
                </a:tc>
                <a:extLst>
                  <a:ext uri="{0D108BD9-81ED-4DB2-BD59-A6C34878D82A}">
                    <a16:rowId xmlns:a16="http://schemas.microsoft.com/office/drawing/2014/main" val="2935044138"/>
                  </a:ext>
                </a:extLst>
              </a:tr>
              <a:tr h="274940">
                <a:tc>
                  <a:txBody>
                    <a:bodyPr/>
                    <a:lstStyle/>
                    <a:p>
                      <a:pPr algn="l" fontAlgn="b"/>
                      <a:r>
                        <a:rPr lang="en-US" sz="1050" kern="1200">
                          <a:solidFill>
                            <a:schemeClr val="dk1"/>
                          </a:solidFill>
                          <a:latin typeface="+mn-lt"/>
                          <a:ea typeface="+mn-ea"/>
                          <a:cs typeface="+mn-cs"/>
                        </a:rPr>
                        <a:t> ...COMPUTE/</a:t>
                      </a:r>
                      <a:r>
                        <a:rPr lang="en-US" sz="1050" kern="1200">
                          <a:solidFill>
                            <a:srgbClr val="002060"/>
                          </a:solidFill>
                          <a:latin typeface="+mj-lt"/>
                          <a:ea typeface="+mn-ea"/>
                          <a:cs typeface="+mn-cs"/>
                        </a:rPr>
                        <a:t>CLOUDSERVICES</a:t>
                      </a:r>
                    </a:p>
                  </a:txBody>
                  <a:tcPr marL="5443" marR="5443" marT="5443" marB="0" anchor="ctr"/>
                </a:tc>
                <a:tc>
                  <a:txBody>
                    <a:bodyPr/>
                    <a:lstStyle/>
                    <a:p>
                      <a:pPr marL="0" algn="ctr" defTabSz="932742" rtl="0" eaLnBrk="1" fontAlgn="b" latinLnBrk="0" hangingPunct="1"/>
                      <a:r>
                        <a:rPr lang="en-US" sz="1200" kern="1200">
                          <a:solidFill>
                            <a:schemeClr val="dk1"/>
                          </a:solidFill>
                          <a:latin typeface="+mn-lt"/>
                          <a:ea typeface="+mn-ea"/>
                          <a:cs typeface="+mn-cs"/>
                        </a:rPr>
                        <a:t>312</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No</a:t>
                      </a:r>
                    </a:p>
                  </a:txBody>
                  <a:tcPr marL="0" marR="0" marT="0" marB="0" anchor="ct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 </a:t>
                      </a:r>
                    </a:p>
                  </a:txBody>
                  <a:tcPr marL="0" marR="0" marT="0" marB="0" anchor="ctr"/>
                </a:tc>
                <a:extLst>
                  <a:ext uri="{0D108BD9-81ED-4DB2-BD59-A6C34878D82A}">
                    <a16:rowId xmlns:a16="http://schemas.microsoft.com/office/drawing/2014/main" val="2606431541"/>
                  </a:ext>
                </a:extLst>
              </a:tr>
              <a:tr h="274940">
                <a:tc>
                  <a:txBody>
                    <a:bodyPr/>
                    <a:lstStyle/>
                    <a:p>
                      <a:pPr algn="l" fontAlgn="b"/>
                      <a:r>
                        <a:rPr lang="en-US" sz="1050" kern="1200">
                          <a:solidFill>
                            <a:schemeClr val="dk1"/>
                          </a:solidFill>
                          <a:latin typeface="+mn-lt"/>
                          <a:ea typeface="+mn-ea"/>
                          <a:cs typeface="+mn-cs"/>
                        </a:rPr>
                        <a:t> ...NETWORK/</a:t>
                      </a:r>
                      <a:r>
                        <a:rPr lang="en-US" sz="1050" kern="1200">
                          <a:solidFill>
                            <a:srgbClr val="002060"/>
                          </a:solidFill>
                          <a:latin typeface="+mj-lt"/>
                          <a:ea typeface="+mn-ea"/>
                          <a:cs typeface="+mn-cs"/>
                        </a:rPr>
                        <a:t>LOADBALANCERS</a:t>
                      </a:r>
                    </a:p>
                  </a:txBody>
                  <a:tcPr marL="5443" marR="5443" marT="5443" marB="0" anchor="ctr"/>
                </a:tc>
                <a:tc>
                  <a:txBody>
                    <a:bodyPr/>
                    <a:lstStyle/>
                    <a:p>
                      <a:pPr marL="0" algn="ctr" defTabSz="932742" rtl="0" eaLnBrk="1" fontAlgn="b" latinLnBrk="0" hangingPunct="1"/>
                      <a:r>
                        <a:rPr lang="en-US" sz="1200" kern="1200">
                          <a:solidFill>
                            <a:schemeClr val="dk1"/>
                          </a:solidFill>
                          <a:latin typeface="+mn-lt"/>
                          <a:ea typeface="+mn-ea"/>
                          <a:cs typeface="+mn-cs"/>
                        </a:rPr>
                        <a:t>312</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No</a:t>
                      </a:r>
                    </a:p>
                  </a:txBody>
                  <a:tcPr marL="0" marR="0" marT="0" marB="0" anchor="ct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200" kern="1200">
                        <a:solidFill>
                          <a:schemeClr val="dk1"/>
                        </a:solidFill>
                        <a:latin typeface="+mn-lt"/>
                        <a:ea typeface="+mn-ea"/>
                        <a:cs typeface="+mn-cs"/>
                      </a:endParaRPr>
                    </a:p>
                  </a:txBody>
                  <a:tcPr marL="0" marR="0" marT="0" marB="0" anchor="ctr"/>
                </a:tc>
                <a:extLst>
                  <a:ext uri="{0D108BD9-81ED-4DB2-BD59-A6C34878D82A}">
                    <a16:rowId xmlns:a16="http://schemas.microsoft.com/office/drawing/2014/main" val="487095274"/>
                  </a:ext>
                </a:extLst>
              </a:tr>
              <a:tr h="274940">
                <a:tc>
                  <a:txBody>
                    <a:bodyPr/>
                    <a:lstStyle/>
                    <a:p>
                      <a:pPr algn="l" fontAlgn="b"/>
                      <a:r>
                        <a:rPr lang="en-US" sz="1050" kern="1200">
                          <a:solidFill>
                            <a:schemeClr val="dk1"/>
                          </a:solidFill>
                          <a:latin typeface="+mn-lt"/>
                          <a:ea typeface="+mn-ea"/>
                          <a:cs typeface="+mn-cs"/>
                        </a:rPr>
                        <a:t> ...CONTAINERINSTANCE/</a:t>
                      </a:r>
                      <a:r>
                        <a:rPr lang="en-US" sz="1050" kern="1200">
                          <a:solidFill>
                            <a:srgbClr val="002060"/>
                          </a:solidFill>
                          <a:latin typeface="+mj-lt"/>
                          <a:ea typeface="+mn-ea"/>
                          <a:cs typeface="+mn-cs"/>
                        </a:rPr>
                        <a:t>CONTAINERGROUPS</a:t>
                      </a:r>
                    </a:p>
                  </a:txBody>
                  <a:tcPr marL="5443" marR="5443" marT="5443" marB="0" anchor="ctr"/>
                </a:tc>
                <a:tc>
                  <a:txBody>
                    <a:bodyPr/>
                    <a:lstStyle/>
                    <a:p>
                      <a:pPr marL="0" algn="ctr" defTabSz="932742" rtl="0" eaLnBrk="1" fontAlgn="b" latinLnBrk="0" hangingPunct="1"/>
                      <a:r>
                        <a:rPr lang="en-US" sz="1200" kern="1200">
                          <a:solidFill>
                            <a:schemeClr val="dk1"/>
                          </a:solidFill>
                          <a:latin typeface="+mn-lt"/>
                          <a:ea typeface="+mn-ea"/>
                          <a:cs typeface="+mn-cs"/>
                        </a:rPr>
                        <a:t>245</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No</a:t>
                      </a:r>
                    </a:p>
                  </a:txBody>
                  <a:tcPr marL="0" marR="0" marT="0" marB="0" anchor="ct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200" kern="1200">
                        <a:solidFill>
                          <a:schemeClr val="dk1"/>
                        </a:solidFill>
                        <a:latin typeface="+mn-lt"/>
                        <a:ea typeface="+mn-ea"/>
                        <a:cs typeface="+mn-cs"/>
                      </a:endParaRPr>
                    </a:p>
                  </a:txBody>
                  <a:tcPr marL="0" marR="0" marT="0" marB="0" anchor="ctr"/>
                </a:tc>
                <a:extLst>
                  <a:ext uri="{0D108BD9-81ED-4DB2-BD59-A6C34878D82A}">
                    <a16:rowId xmlns:a16="http://schemas.microsoft.com/office/drawing/2014/main" val="1115090303"/>
                  </a:ext>
                </a:extLst>
              </a:tr>
              <a:tr h="274940">
                <a:tc>
                  <a:txBody>
                    <a:bodyPr/>
                    <a:lstStyle/>
                    <a:p>
                      <a:pPr algn="l" fontAlgn="b"/>
                      <a:r>
                        <a:rPr lang="en-US" sz="1050" kern="1200">
                          <a:solidFill>
                            <a:schemeClr val="dk1"/>
                          </a:solidFill>
                          <a:latin typeface="+mn-lt"/>
                          <a:ea typeface="+mn-ea"/>
                          <a:cs typeface="+mn-cs"/>
                        </a:rPr>
                        <a:t> ...NETWORK/</a:t>
                      </a:r>
                      <a:r>
                        <a:rPr lang="en-US" sz="1050" kern="1200">
                          <a:solidFill>
                            <a:srgbClr val="002060"/>
                          </a:solidFill>
                          <a:latin typeface="+mj-lt"/>
                          <a:ea typeface="+mn-ea"/>
                          <a:cs typeface="+mn-cs"/>
                        </a:rPr>
                        <a:t>NETWORKINTERFACES</a:t>
                      </a:r>
                    </a:p>
                  </a:txBody>
                  <a:tcPr marL="5443" marR="5443" marT="5443" marB="0" anchor="ctr"/>
                </a:tc>
                <a:tc>
                  <a:txBody>
                    <a:bodyPr/>
                    <a:lstStyle/>
                    <a:p>
                      <a:pPr marL="0" algn="ctr" defTabSz="932742" rtl="0" eaLnBrk="1" fontAlgn="b" latinLnBrk="0" hangingPunct="1"/>
                      <a:r>
                        <a:rPr lang="en-US" sz="1200" kern="1200">
                          <a:solidFill>
                            <a:schemeClr val="dk1"/>
                          </a:solidFill>
                          <a:latin typeface="+mn-lt"/>
                          <a:ea typeface="+mn-ea"/>
                          <a:cs typeface="+mn-cs"/>
                        </a:rPr>
                        <a:t>205</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1%</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No</a:t>
                      </a:r>
                    </a:p>
                  </a:txBody>
                  <a:tcPr marL="0" marR="0" marT="0" marB="0" anchor="ct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In-Progress</a:t>
                      </a:r>
                    </a:p>
                  </a:txBody>
                  <a:tcPr marL="0" marR="0" marT="0" marB="0" anchor="ctr"/>
                </a:tc>
                <a:extLst>
                  <a:ext uri="{0D108BD9-81ED-4DB2-BD59-A6C34878D82A}">
                    <a16:rowId xmlns:a16="http://schemas.microsoft.com/office/drawing/2014/main" val="2410453185"/>
                  </a:ext>
                </a:extLst>
              </a:tr>
              <a:tr h="274940">
                <a:tc>
                  <a:txBody>
                    <a:bodyPr/>
                    <a:lstStyle/>
                    <a:p>
                      <a:pPr algn="r" fontAlgn="b"/>
                      <a:r>
                        <a:rPr lang="en-US" sz="1050" b="1" kern="1200">
                          <a:solidFill>
                            <a:schemeClr val="dk1"/>
                          </a:solidFill>
                          <a:latin typeface="+mn-lt"/>
                          <a:ea typeface="+mn-ea"/>
                          <a:cs typeface="+mn-cs"/>
                        </a:rPr>
                        <a:t>Total</a:t>
                      </a:r>
                      <a:r>
                        <a:rPr lang="en-US" sz="1050" kern="1200">
                          <a:solidFill>
                            <a:schemeClr val="dk1"/>
                          </a:solidFill>
                          <a:latin typeface="+mn-lt"/>
                          <a:ea typeface="+mn-ea"/>
                          <a:cs typeface="+mn-cs"/>
                        </a:rPr>
                        <a:t>  </a:t>
                      </a:r>
                    </a:p>
                  </a:txBody>
                  <a:tcPr marL="5443" marR="5443" marT="5443" marB="0" anchor="ctr"/>
                </a:tc>
                <a:tc>
                  <a:txBody>
                    <a:bodyPr/>
                    <a:lstStyle/>
                    <a:p>
                      <a:pPr marL="0" algn="ctr" defTabSz="932742" rtl="0" eaLnBrk="1" fontAlgn="b" latinLnBrk="0" hangingPunct="1"/>
                      <a:r>
                        <a:rPr lang="en-US" sz="1200" kern="1200">
                          <a:solidFill>
                            <a:schemeClr val="dk1"/>
                          </a:solidFill>
                          <a:latin typeface="+mn-lt"/>
                          <a:ea typeface="+mn-ea"/>
                          <a:cs typeface="+mn-cs"/>
                        </a:rPr>
                        <a:t>19K</a:t>
                      </a:r>
                    </a:p>
                  </a:txBody>
                  <a:tcPr marL="0" marR="0" marT="0" marB="0" anchor="ctr"/>
                </a:tc>
                <a:tc>
                  <a:txBody>
                    <a:bodyPr/>
                    <a:lstStyle/>
                    <a:p>
                      <a:pPr marL="0" algn="ctr" defTabSz="932742" rtl="0" eaLnBrk="1" fontAlgn="b" latinLnBrk="0" hangingPunct="1"/>
                      <a:r>
                        <a:rPr lang="en-US" sz="1200" kern="1200">
                          <a:solidFill>
                            <a:schemeClr val="dk1"/>
                          </a:solidFill>
                          <a:latin typeface="+mn-lt"/>
                          <a:ea typeface="+mn-ea"/>
                          <a:cs typeface="+mn-cs"/>
                        </a:rPr>
                        <a:t>56%</a:t>
                      </a:r>
                    </a:p>
                  </a:txBody>
                  <a:tcPr marL="0" marR="0" marT="0" marB="0" anchor="ctr"/>
                </a:tc>
                <a:tc>
                  <a:txBody>
                    <a:bodyPr/>
                    <a:lstStyle/>
                    <a:p>
                      <a:pPr marL="0" algn="ctr" defTabSz="932742" rtl="0" eaLnBrk="1" fontAlgn="b" latinLnBrk="0" hangingPunct="1"/>
                      <a:endParaRPr lang="en-US" sz="1200" kern="1200">
                        <a:solidFill>
                          <a:schemeClr val="dk1"/>
                        </a:solidFill>
                        <a:latin typeface="+mn-lt"/>
                        <a:ea typeface="+mn-ea"/>
                        <a:cs typeface="+mn-cs"/>
                      </a:endParaRPr>
                    </a:p>
                  </a:txBody>
                  <a:tcPr marL="0" marR="0" marT="0" marB="0" anchor="ct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200" kern="1200">
                        <a:solidFill>
                          <a:schemeClr val="dk1"/>
                        </a:solidFill>
                        <a:latin typeface="+mn-lt"/>
                        <a:ea typeface="+mn-ea"/>
                        <a:cs typeface="+mn-cs"/>
                      </a:endParaRPr>
                    </a:p>
                  </a:txBody>
                  <a:tcPr marL="0" marR="0" marT="0" marB="0" anchor="ctr"/>
                </a:tc>
                <a:extLst>
                  <a:ext uri="{0D108BD9-81ED-4DB2-BD59-A6C34878D82A}">
                    <a16:rowId xmlns:a16="http://schemas.microsoft.com/office/drawing/2014/main" val="1961085868"/>
                  </a:ext>
                </a:extLst>
              </a:tr>
            </a:tbl>
          </a:graphicData>
        </a:graphic>
      </p:graphicFrame>
      <p:sp>
        <p:nvSpPr>
          <p:cNvPr id="3" name="TextBox 2">
            <a:extLst>
              <a:ext uri="{FF2B5EF4-FFF2-40B4-BE49-F238E27FC236}">
                <a16:creationId xmlns:a16="http://schemas.microsoft.com/office/drawing/2014/main" id="{86B1918C-8867-A664-FE6F-1784253DD4BD}"/>
              </a:ext>
            </a:extLst>
          </p:cNvPr>
          <p:cNvSpPr txBox="1"/>
          <p:nvPr/>
        </p:nvSpPr>
        <p:spPr>
          <a:xfrm>
            <a:off x="7709523" y="6477510"/>
            <a:ext cx="3490049" cy="246221"/>
          </a:xfrm>
          <a:prstGeom prst="rect">
            <a:avLst/>
          </a:prstGeom>
          <a:noFill/>
        </p:spPr>
        <p:txBody>
          <a:bodyPr wrap="square" lIns="0" tIns="0" rIns="0" bIns="0" rtlCol="0">
            <a:spAutoFit/>
          </a:bodyPr>
          <a:lstStyle/>
          <a:p>
            <a:pPr marL="91440" indent="-91440" algn="l">
              <a:buFont typeface="Arial" panose="020B0604020202020204" pitchFamily="34" charset="0"/>
              <a:buChar char="•"/>
            </a:pPr>
            <a:r>
              <a:rPr lang="en-US" sz="800"/>
              <a:t>4 out of top 26 deleted resources have a Geneva Action shared operation</a:t>
            </a:r>
          </a:p>
          <a:p>
            <a:pPr marL="91440" indent="-91440" algn="l">
              <a:buFont typeface="Arial" panose="020B0604020202020204" pitchFamily="34" charset="0"/>
              <a:buChar char="•"/>
            </a:pPr>
            <a:r>
              <a:rPr lang="en-US" sz="800"/>
              <a:t>Total of 267 resource types deleted </a:t>
            </a:r>
          </a:p>
        </p:txBody>
      </p:sp>
    </p:spTree>
    <p:extLst>
      <p:ext uri="{BB962C8B-B14F-4D97-AF65-F5344CB8AC3E}">
        <p14:creationId xmlns:p14="http://schemas.microsoft.com/office/powerpoint/2010/main" val="35484421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7CDC0-C55A-0DA1-3C65-64431DDA5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37CB9A-C627-E5C6-2267-7C6D0237324F}"/>
              </a:ext>
            </a:extLst>
          </p:cNvPr>
          <p:cNvSpPr>
            <a:spLocks noGrp="1"/>
          </p:cNvSpPr>
          <p:nvPr>
            <p:ph type="title"/>
          </p:nvPr>
        </p:nvSpPr>
        <p:spPr>
          <a:xfrm>
            <a:off x="438702" y="293278"/>
            <a:ext cx="11018520" cy="553998"/>
          </a:xfrm>
        </p:spPr>
        <p:txBody>
          <a:bodyPr/>
          <a:lstStyle/>
          <a:p>
            <a:r>
              <a:rPr lang="en-US">
                <a:solidFill>
                  <a:schemeClr val="bg1"/>
                </a:solidFill>
                <a:cs typeface="Segoe UI"/>
              </a:rPr>
              <a:t>Making ‘Prod Touches’ Safer</a:t>
            </a:r>
            <a:endParaRPr lang="en-US">
              <a:solidFill>
                <a:schemeClr val="bg1"/>
              </a:solidFill>
            </a:endParaRPr>
          </a:p>
        </p:txBody>
      </p:sp>
      <p:sp>
        <p:nvSpPr>
          <p:cNvPr id="4" name="Rectangle 3">
            <a:extLst>
              <a:ext uri="{FF2B5EF4-FFF2-40B4-BE49-F238E27FC236}">
                <a16:creationId xmlns:a16="http://schemas.microsoft.com/office/drawing/2014/main" id="{50BFF886-D36B-4F82-33EE-B14B73D74502}"/>
              </a:ext>
            </a:extLst>
          </p:cNvPr>
          <p:cNvSpPr/>
          <p:nvPr/>
        </p:nvSpPr>
        <p:spPr bwMode="auto">
          <a:xfrm>
            <a:off x="10722445" y="0"/>
            <a:ext cx="1469555" cy="3909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Satya </a:t>
            </a:r>
          </a:p>
        </p:txBody>
      </p:sp>
      <p:sp>
        <p:nvSpPr>
          <p:cNvPr id="9" name="TextBox 8">
            <a:extLst>
              <a:ext uri="{FF2B5EF4-FFF2-40B4-BE49-F238E27FC236}">
                <a16:creationId xmlns:a16="http://schemas.microsoft.com/office/drawing/2014/main" id="{A0C02E8C-E05C-57AD-70A8-311E38452156}"/>
              </a:ext>
            </a:extLst>
          </p:cNvPr>
          <p:cNvSpPr txBox="1"/>
          <p:nvPr/>
        </p:nvSpPr>
        <p:spPr>
          <a:xfrm>
            <a:off x="283672" y="1162711"/>
            <a:ext cx="6502630" cy="307777"/>
          </a:xfrm>
          <a:prstGeom prst="rect">
            <a:avLst/>
          </a:prstGeom>
          <a:noFill/>
        </p:spPr>
        <p:txBody>
          <a:bodyPr wrap="square">
            <a:spAutoFit/>
          </a:bodyPr>
          <a:lstStyle/>
          <a:p>
            <a:r>
              <a:rPr lang="en-US" sz="1400" i="1">
                <a:solidFill>
                  <a:schemeClr val="tx2"/>
                </a:solidFill>
                <a:latin typeface="+mj-lt"/>
              </a:rPr>
              <a:t>Scenario 1: Prevent Accidental Resource Deletions</a:t>
            </a:r>
          </a:p>
        </p:txBody>
      </p:sp>
      <p:graphicFrame>
        <p:nvGraphicFramePr>
          <p:cNvPr id="10" name="Table 9">
            <a:extLst>
              <a:ext uri="{FF2B5EF4-FFF2-40B4-BE49-F238E27FC236}">
                <a16:creationId xmlns:a16="http://schemas.microsoft.com/office/drawing/2014/main" id="{2FA6AE52-7E01-0CF7-10E7-FBBEB224B421}"/>
              </a:ext>
            </a:extLst>
          </p:cNvPr>
          <p:cNvGraphicFramePr>
            <a:graphicFrameLocks noGrp="1"/>
          </p:cNvGraphicFramePr>
          <p:nvPr>
            <p:extLst>
              <p:ext uri="{D42A27DB-BD31-4B8C-83A1-F6EECF244321}">
                <p14:modId xmlns:p14="http://schemas.microsoft.com/office/powerpoint/2010/main" val="3115570805"/>
              </p:ext>
            </p:extLst>
          </p:nvPr>
        </p:nvGraphicFramePr>
        <p:xfrm>
          <a:off x="359757" y="1441733"/>
          <a:ext cx="11219872" cy="1307009"/>
        </p:xfrm>
        <a:graphic>
          <a:graphicData uri="http://schemas.openxmlformats.org/drawingml/2006/table">
            <a:tbl>
              <a:tblPr firstRow="1" bandRow="1">
                <a:tableStyleId>{073A0DAA-6AF3-43AB-8588-CEC1D06C72B9}</a:tableStyleId>
              </a:tblPr>
              <a:tblGrid>
                <a:gridCol w="450734">
                  <a:extLst>
                    <a:ext uri="{9D8B030D-6E8A-4147-A177-3AD203B41FA5}">
                      <a16:colId xmlns:a16="http://schemas.microsoft.com/office/drawing/2014/main" val="821470004"/>
                    </a:ext>
                  </a:extLst>
                </a:gridCol>
                <a:gridCol w="8091490">
                  <a:extLst>
                    <a:ext uri="{9D8B030D-6E8A-4147-A177-3AD203B41FA5}">
                      <a16:colId xmlns:a16="http://schemas.microsoft.com/office/drawing/2014/main" val="444839657"/>
                    </a:ext>
                  </a:extLst>
                </a:gridCol>
                <a:gridCol w="1432084">
                  <a:extLst>
                    <a:ext uri="{9D8B030D-6E8A-4147-A177-3AD203B41FA5}">
                      <a16:colId xmlns:a16="http://schemas.microsoft.com/office/drawing/2014/main" val="3208398467"/>
                    </a:ext>
                  </a:extLst>
                </a:gridCol>
                <a:gridCol w="1245564">
                  <a:extLst>
                    <a:ext uri="{9D8B030D-6E8A-4147-A177-3AD203B41FA5}">
                      <a16:colId xmlns:a16="http://schemas.microsoft.com/office/drawing/2014/main" val="2799302952"/>
                    </a:ext>
                  </a:extLst>
                </a:gridCol>
              </a:tblGrid>
              <a:tr h="136005">
                <a:tc>
                  <a:txBody>
                    <a:bodyPr/>
                    <a:lstStyle/>
                    <a:p>
                      <a:endParaRPr lang="en-US" sz="1050"/>
                    </a:p>
                  </a:txBody>
                  <a:tcPr/>
                </a:tc>
                <a:tc>
                  <a:txBody>
                    <a:bodyPr/>
                    <a:lstStyle/>
                    <a:p>
                      <a:r>
                        <a:rPr lang="en-US" sz="1050"/>
                        <a:t>‘Click Touch’ Workstream</a:t>
                      </a:r>
                    </a:p>
                  </a:txBody>
                  <a:tcPr/>
                </a:tc>
                <a:tc>
                  <a:txBody>
                    <a:bodyPr/>
                    <a:lstStyle/>
                    <a:p>
                      <a:r>
                        <a:rPr lang="en-US" sz="1050"/>
                        <a:t>Status</a:t>
                      </a:r>
                    </a:p>
                  </a:txBody>
                  <a:tcPr/>
                </a:tc>
                <a:tc>
                  <a:txBody>
                    <a:bodyPr/>
                    <a:lstStyle/>
                    <a:p>
                      <a:r>
                        <a:rPr lang="en-US" sz="1050"/>
                        <a:t>Notes</a:t>
                      </a:r>
                    </a:p>
                  </a:txBody>
                  <a:tcPr/>
                </a:tc>
                <a:extLst>
                  <a:ext uri="{0D108BD9-81ED-4DB2-BD59-A6C34878D82A}">
                    <a16:rowId xmlns:a16="http://schemas.microsoft.com/office/drawing/2014/main" val="2148982548"/>
                  </a:ext>
                </a:extLst>
              </a:tr>
              <a:tr h="0">
                <a:tc>
                  <a:txBody>
                    <a:bodyPr/>
                    <a:lstStyle/>
                    <a:p>
                      <a:pPr algn="ctr"/>
                      <a:r>
                        <a:rPr lang="en-US" sz="1100"/>
                        <a:t>1.</a:t>
                      </a:r>
                      <a:endParaRPr lang="en-US" sz="1100" i="0">
                        <a:latin typeface="+mn-lt"/>
                      </a:endParaRPr>
                    </a:p>
                  </a:txBody>
                  <a:tcPr/>
                </a:tc>
                <a:tc>
                  <a:txBody>
                    <a:bodyPr/>
                    <a:lstStyle/>
                    <a:p>
                      <a:r>
                        <a:rPr lang="en-US" sz="1100" b="0"/>
                        <a:t>Define and review </a:t>
                      </a:r>
                      <a:r>
                        <a:rPr lang="en-US" sz="1100" b="1"/>
                        <a:t>approach </a:t>
                      </a:r>
                      <a:r>
                        <a:rPr lang="en-US" sz="1100"/>
                        <a:t>to prevent </a:t>
                      </a:r>
                      <a:r>
                        <a:rPr lang="en-US" sz="1100" b="1"/>
                        <a:t>RG deletes </a:t>
                      </a:r>
                      <a:r>
                        <a:rPr lang="en-US" sz="1100"/>
                        <a:t>from non-compliant tools</a:t>
                      </a:r>
                      <a:endParaRPr lang="en-US" sz="1100">
                        <a:latin typeface="+mn-lt"/>
                      </a:endParaRPr>
                    </a:p>
                  </a:txBody>
                  <a:tcPr/>
                </a:tc>
                <a:tc>
                  <a:txBody>
                    <a:bodyPr/>
                    <a:lstStyle/>
                    <a:p>
                      <a:pPr algn="l"/>
                      <a:r>
                        <a:rPr lang="en-US" sz="1100">
                          <a:solidFill>
                            <a:srgbClr val="00B050"/>
                          </a:solidFill>
                          <a:latin typeface="+mj-lt"/>
                        </a:rPr>
                        <a:t>Completed</a:t>
                      </a:r>
                    </a:p>
                  </a:txBody>
                  <a:tcPr/>
                </a:tc>
                <a:tc>
                  <a:txBody>
                    <a:bodyPr/>
                    <a:lstStyle/>
                    <a:p>
                      <a:pPr algn="l"/>
                      <a:r>
                        <a:rPr lang="en-US" sz="1100"/>
                        <a:t>Done</a:t>
                      </a:r>
                      <a:endParaRPr lang="en-US" sz="1100">
                        <a:latin typeface="+mn-lt"/>
                      </a:endParaRPr>
                    </a:p>
                  </a:txBody>
                  <a:tcPr/>
                </a:tc>
                <a:extLst>
                  <a:ext uri="{0D108BD9-81ED-4DB2-BD59-A6C34878D82A}">
                    <a16:rowId xmlns:a16="http://schemas.microsoft.com/office/drawing/2014/main" val="378028615"/>
                  </a:ext>
                </a:extLst>
              </a:tr>
              <a:tr h="278309">
                <a:tc>
                  <a:txBody>
                    <a:bodyPr/>
                    <a:lstStyle/>
                    <a:p>
                      <a:pPr algn="ctr"/>
                      <a:r>
                        <a:rPr lang="en-US" sz="1100"/>
                        <a:t>2.</a:t>
                      </a:r>
                      <a:endParaRPr lang="en-US" sz="1100" i="0">
                        <a:latin typeface="+mn-lt"/>
                      </a:endParaRPr>
                    </a:p>
                  </a:txBody>
                  <a:tcPr/>
                </a:tc>
                <a:tc>
                  <a:txBody>
                    <a:bodyPr/>
                    <a:lstStyle/>
                    <a:p>
                      <a:r>
                        <a:rPr lang="en-US" sz="1100"/>
                        <a:t>Implement </a:t>
                      </a:r>
                      <a:r>
                        <a:rPr lang="en-US" sz="1100" b="1"/>
                        <a:t>Geneva Action </a:t>
                      </a:r>
                      <a:r>
                        <a:rPr lang="en-US" sz="1100"/>
                        <a:t>with safety checks for RG deletes - Ready to deploy 🎉</a:t>
                      </a:r>
                      <a:endParaRPr lang="en-US" sz="1100" i="1">
                        <a:latin typeface="+mn-lt"/>
                      </a:endParaRPr>
                    </a:p>
                  </a:txBody>
                  <a:tcPr/>
                </a:tc>
                <a:tc>
                  <a:txBody>
                    <a:bodyPr/>
                    <a:lstStyle/>
                    <a:p>
                      <a:pPr algn="l"/>
                      <a:r>
                        <a:rPr lang="en-US" sz="1100" b="0" kern="1200">
                          <a:solidFill>
                            <a:srgbClr val="00B050"/>
                          </a:solidFill>
                          <a:latin typeface="+mn-lt"/>
                          <a:ea typeface="+mn-ea"/>
                          <a:cs typeface="+mn-cs"/>
                        </a:rPr>
                        <a:t>Completed</a:t>
                      </a:r>
                    </a:p>
                  </a:txBody>
                  <a:tcPr/>
                </a:tc>
                <a:tc>
                  <a:txBody>
                    <a:bodyPr/>
                    <a:lstStyle/>
                    <a:p>
                      <a:pPr algn="l"/>
                      <a:r>
                        <a:rPr lang="en-US" sz="1100"/>
                        <a:t>ETA: 3/5</a:t>
                      </a:r>
                      <a:endParaRPr lang="en-US" sz="1100">
                        <a:latin typeface="+mn-lt"/>
                      </a:endParaRPr>
                    </a:p>
                  </a:txBody>
                  <a:tcPr>
                    <a:solidFill>
                      <a:srgbClr val="CBCBCB"/>
                    </a:solidFill>
                  </a:tcPr>
                </a:tc>
                <a:extLst>
                  <a:ext uri="{0D108BD9-81ED-4DB2-BD59-A6C34878D82A}">
                    <a16:rowId xmlns:a16="http://schemas.microsoft.com/office/drawing/2014/main" val="577842387"/>
                  </a:ext>
                </a:extLst>
              </a:tr>
              <a:tr h="248291">
                <a:tc>
                  <a:txBody>
                    <a:bodyPr/>
                    <a:lstStyle/>
                    <a:p>
                      <a:pPr algn="ctr"/>
                      <a:r>
                        <a:rPr lang="en-US" sz="1100"/>
                        <a:t>3.</a:t>
                      </a:r>
                      <a:endParaRPr lang="en-US" sz="1100" i="0">
                        <a:latin typeface="+mn-lt"/>
                      </a:endParaRPr>
                    </a:p>
                  </a:txBody>
                  <a:tcPr/>
                </a:tc>
                <a:tc>
                  <a:txBody>
                    <a:bodyPr/>
                    <a:lstStyle/>
                    <a:p>
                      <a:r>
                        <a:rPr lang="en-US" sz="1100" b="1"/>
                        <a:t>Enforce</a:t>
                      </a:r>
                      <a:r>
                        <a:rPr lang="en-US" sz="1100"/>
                        <a:t> blocking </a:t>
                      </a:r>
                      <a:r>
                        <a:rPr lang="en-US" sz="1100" b="1"/>
                        <a:t>RG deletes </a:t>
                      </a:r>
                      <a:r>
                        <a:rPr lang="en-US" sz="1100"/>
                        <a:t>from the Azure Portal - Ready to deploy 🎉</a:t>
                      </a:r>
                      <a:endParaRPr lang="en-US" sz="1100" i="1">
                        <a:latin typeface="+mn-lt"/>
                      </a:endParaRPr>
                    </a:p>
                  </a:txBody>
                  <a:tcPr/>
                </a:tc>
                <a:tc>
                  <a:txBody>
                    <a:bodyPr/>
                    <a:lstStyle/>
                    <a:p>
                      <a:pPr algn="l"/>
                      <a:r>
                        <a:rPr lang="en-US" sz="1100" b="0" kern="1200">
                          <a:solidFill>
                            <a:srgbClr val="00B050"/>
                          </a:solidFill>
                          <a:latin typeface="+mj-lt"/>
                          <a:ea typeface="+mn-ea"/>
                          <a:cs typeface="+mn-cs"/>
                        </a:rPr>
                        <a:t>Completed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ETA: 3/5</a:t>
                      </a:r>
                      <a:endParaRPr lang="en-US" sz="1100">
                        <a:latin typeface="+mn-lt"/>
                      </a:endParaRPr>
                    </a:p>
                  </a:txBody>
                  <a:tcPr/>
                </a:tc>
                <a:extLst>
                  <a:ext uri="{0D108BD9-81ED-4DB2-BD59-A6C34878D82A}">
                    <a16:rowId xmlns:a16="http://schemas.microsoft.com/office/drawing/2014/main" val="992220167"/>
                  </a:ext>
                </a:extLst>
              </a:tr>
              <a:tr h="24614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t>4.</a:t>
                      </a:r>
                      <a:endParaRPr lang="en-US" sz="1100" i="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b="1"/>
                        <a:t>Enforce</a:t>
                      </a:r>
                      <a:r>
                        <a:rPr lang="en-US" sz="1100"/>
                        <a:t> blocking </a:t>
                      </a:r>
                      <a:r>
                        <a:rPr lang="en-US" sz="1100" b="1"/>
                        <a:t>all resource deletes </a:t>
                      </a:r>
                      <a:r>
                        <a:rPr lang="en-US" sz="1100"/>
                        <a:t>from non-compliant tools</a:t>
                      </a:r>
                      <a:endParaRPr lang="en-US" sz="1100">
                        <a:latin typeface="+mn-lt"/>
                      </a:endParaRPr>
                    </a:p>
                  </a:txBody>
                  <a:tcPr/>
                </a:tc>
                <a:tc>
                  <a:txBody>
                    <a:bodyPr/>
                    <a:lstStyle/>
                    <a:p>
                      <a:pPr lvl="0" algn="l">
                        <a:buNone/>
                      </a:pPr>
                      <a:r>
                        <a:rPr lang="en-US" sz="1100" b="0" i="0" u="none" strike="noStrike" noProof="0">
                          <a:solidFill>
                            <a:srgbClr val="FF9349"/>
                          </a:solidFill>
                          <a:latin typeface="Segoe UI Semibold"/>
                        </a:rPr>
                        <a:t>In-Progress</a:t>
                      </a:r>
                      <a:endParaRPr lang="en-US" sz="1100">
                        <a:latin typeface="+mj-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ETA: 3/31</a:t>
                      </a:r>
                      <a:endParaRPr lang="en-US" sz="1100">
                        <a:latin typeface="+mn-lt"/>
                      </a:endParaRPr>
                    </a:p>
                  </a:txBody>
                  <a:tcPr/>
                </a:tc>
                <a:extLst>
                  <a:ext uri="{0D108BD9-81ED-4DB2-BD59-A6C34878D82A}">
                    <a16:rowId xmlns:a16="http://schemas.microsoft.com/office/drawing/2014/main" val="3862784359"/>
                  </a:ext>
                </a:extLst>
              </a:tr>
            </a:tbl>
          </a:graphicData>
        </a:graphic>
      </p:graphicFrame>
      <p:sp>
        <p:nvSpPr>
          <p:cNvPr id="11" name="TextBox 10">
            <a:extLst>
              <a:ext uri="{FF2B5EF4-FFF2-40B4-BE49-F238E27FC236}">
                <a16:creationId xmlns:a16="http://schemas.microsoft.com/office/drawing/2014/main" id="{E07D7E2D-0BB0-92BF-C2B9-4D05C4ECC4D3}"/>
              </a:ext>
            </a:extLst>
          </p:cNvPr>
          <p:cNvSpPr txBox="1"/>
          <p:nvPr/>
        </p:nvSpPr>
        <p:spPr>
          <a:xfrm>
            <a:off x="283672" y="3190575"/>
            <a:ext cx="6502630" cy="307777"/>
          </a:xfrm>
          <a:prstGeom prst="rect">
            <a:avLst/>
          </a:prstGeom>
          <a:noFill/>
        </p:spPr>
        <p:txBody>
          <a:bodyPr wrap="square">
            <a:spAutoFit/>
          </a:bodyPr>
          <a:lstStyle/>
          <a:p>
            <a:r>
              <a:rPr lang="en-US" sz="1400" i="1">
                <a:solidFill>
                  <a:schemeClr val="tx2"/>
                </a:solidFill>
                <a:latin typeface="+mj-lt"/>
              </a:rPr>
              <a:t>Scenario 2: Understand change impact and resource dependencies</a:t>
            </a:r>
          </a:p>
        </p:txBody>
      </p:sp>
      <p:graphicFrame>
        <p:nvGraphicFramePr>
          <p:cNvPr id="12" name="Table 11">
            <a:extLst>
              <a:ext uri="{FF2B5EF4-FFF2-40B4-BE49-F238E27FC236}">
                <a16:creationId xmlns:a16="http://schemas.microsoft.com/office/drawing/2014/main" id="{95F313AA-B57E-8BBB-77C3-403B6AB2B8B1}"/>
              </a:ext>
            </a:extLst>
          </p:cNvPr>
          <p:cNvGraphicFramePr>
            <a:graphicFrameLocks noGrp="1"/>
          </p:cNvGraphicFramePr>
          <p:nvPr>
            <p:extLst>
              <p:ext uri="{D42A27DB-BD31-4B8C-83A1-F6EECF244321}">
                <p14:modId xmlns:p14="http://schemas.microsoft.com/office/powerpoint/2010/main" val="3275963992"/>
              </p:ext>
            </p:extLst>
          </p:nvPr>
        </p:nvGraphicFramePr>
        <p:xfrm>
          <a:off x="359757" y="3455220"/>
          <a:ext cx="11228185" cy="1455420"/>
        </p:xfrm>
        <a:graphic>
          <a:graphicData uri="http://schemas.openxmlformats.org/drawingml/2006/table">
            <a:tbl>
              <a:tblPr firstRow="1" bandRow="1">
                <a:tableStyleId>{073A0DAA-6AF3-43AB-8588-CEC1D06C72B9}</a:tableStyleId>
              </a:tblPr>
              <a:tblGrid>
                <a:gridCol w="450734">
                  <a:extLst>
                    <a:ext uri="{9D8B030D-6E8A-4147-A177-3AD203B41FA5}">
                      <a16:colId xmlns:a16="http://schemas.microsoft.com/office/drawing/2014/main" val="821470004"/>
                    </a:ext>
                  </a:extLst>
                </a:gridCol>
                <a:gridCol w="8091490">
                  <a:extLst>
                    <a:ext uri="{9D8B030D-6E8A-4147-A177-3AD203B41FA5}">
                      <a16:colId xmlns:a16="http://schemas.microsoft.com/office/drawing/2014/main" val="444839657"/>
                    </a:ext>
                  </a:extLst>
                </a:gridCol>
                <a:gridCol w="1432084">
                  <a:extLst>
                    <a:ext uri="{9D8B030D-6E8A-4147-A177-3AD203B41FA5}">
                      <a16:colId xmlns:a16="http://schemas.microsoft.com/office/drawing/2014/main" val="3208398467"/>
                    </a:ext>
                  </a:extLst>
                </a:gridCol>
                <a:gridCol w="1253877">
                  <a:extLst>
                    <a:ext uri="{9D8B030D-6E8A-4147-A177-3AD203B41FA5}">
                      <a16:colId xmlns:a16="http://schemas.microsoft.com/office/drawing/2014/main" val="2799302952"/>
                    </a:ext>
                  </a:extLst>
                </a:gridCol>
              </a:tblGrid>
              <a:tr h="136005">
                <a:tc>
                  <a:txBody>
                    <a:bodyPr/>
                    <a:lstStyle/>
                    <a:p>
                      <a:endParaRPr lang="en-US" sz="1050"/>
                    </a:p>
                  </a:txBody>
                  <a:tcPr/>
                </a:tc>
                <a:tc>
                  <a:txBody>
                    <a:bodyPr/>
                    <a:lstStyle/>
                    <a:p>
                      <a:r>
                        <a:rPr lang="en-US" sz="1050"/>
                        <a:t>Safe Change Workstream</a:t>
                      </a:r>
                    </a:p>
                  </a:txBody>
                  <a:tcPr/>
                </a:tc>
                <a:tc>
                  <a:txBody>
                    <a:bodyPr/>
                    <a:lstStyle/>
                    <a:p>
                      <a:r>
                        <a:rPr lang="en-US" sz="1050"/>
                        <a:t>Status</a:t>
                      </a:r>
                    </a:p>
                  </a:txBody>
                  <a:tcPr/>
                </a:tc>
                <a:tc>
                  <a:txBody>
                    <a:bodyPr/>
                    <a:lstStyle/>
                    <a:p>
                      <a:r>
                        <a:rPr lang="en-US" sz="1050"/>
                        <a:t>Notes</a:t>
                      </a:r>
                    </a:p>
                  </a:txBody>
                  <a:tcPr/>
                </a:tc>
                <a:extLst>
                  <a:ext uri="{0D108BD9-81ED-4DB2-BD59-A6C34878D82A}">
                    <a16:rowId xmlns:a16="http://schemas.microsoft.com/office/drawing/2014/main" val="2148982548"/>
                  </a:ext>
                </a:extLst>
              </a:tr>
              <a:tr h="0">
                <a:tc>
                  <a:txBody>
                    <a:bodyPr/>
                    <a:lstStyle/>
                    <a:p>
                      <a:pPr algn="ctr"/>
                      <a:r>
                        <a:rPr lang="en-US" sz="1100" i="0">
                          <a:latin typeface="+mn-lt"/>
                        </a:rPr>
                        <a:t>1.</a:t>
                      </a:r>
                    </a:p>
                  </a:txBody>
                  <a:tcPr/>
                </a:tc>
                <a:tc>
                  <a:txBody>
                    <a:bodyPr/>
                    <a:lstStyle/>
                    <a:p>
                      <a:r>
                        <a:rPr lang="en-US" sz="1100">
                          <a:latin typeface="+mn-lt"/>
                        </a:rPr>
                        <a:t>Determine the set of safety checks for </a:t>
                      </a:r>
                      <a:r>
                        <a:rPr lang="en-US" sz="1100" b="1"/>
                        <a:t>DNS, Traffic Manager, Azure Front Door</a:t>
                      </a:r>
                      <a:endParaRPr lang="en-US" sz="1100" b="1">
                        <a:latin typeface="+mn-lt"/>
                      </a:endParaRPr>
                    </a:p>
                  </a:txBody>
                  <a:tcPr/>
                </a:tc>
                <a:tc>
                  <a:txBody>
                    <a:bodyPr/>
                    <a:lstStyle/>
                    <a:p>
                      <a:pPr algn="l"/>
                      <a:r>
                        <a:rPr lang="en-US" sz="1100">
                          <a:solidFill>
                            <a:srgbClr val="FF9349"/>
                          </a:solidFill>
                          <a:latin typeface="+mj-lt"/>
                        </a:rPr>
                        <a:t>In-Progress</a:t>
                      </a:r>
                    </a:p>
                  </a:txBody>
                  <a:tcPr/>
                </a:tc>
                <a:tc>
                  <a:txBody>
                    <a:bodyPr/>
                    <a:lstStyle/>
                    <a:p>
                      <a:pPr algn="l"/>
                      <a:r>
                        <a:rPr lang="en-US" sz="1100"/>
                        <a:t>ETA: 3/7</a:t>
                      </a:r>
                      <a:endParaRPr lang="en-US" sz="1100">
                        <a:latin typeface="+mn-lt"/>
                      </a:endParaRPr>
                    </a:p>
                  </a:txBody>
                  <a:tcPr/>
                </a:tc>
                <a:extLst>
                  <a:ext uri="{0D108BD9-81ED-4DB2-BD59-A6C34878D82A}">
                    <a16:rowId xmlns:a16="http://schemas.microsoft.com/office/drawing/2014/main" val="319081430"/>
                  </a:ext>
                </a:extLst>
              </a:tr>
              <a:tr h="0">
                <a:tc>
                  <a:txBody>
                    <a:bodyPr/>
                    <a:lstStyle/>
                    <a:p>
                      <a:pPr algn="ctr"/>
                      <a:r>
                        <a:rPr lang="en-US" sz="1100" i="0">
                          <a:latin typeface="+mn-lt"/>
                        </a:rPr>
                        <a:t>2.</a:t>
                      </a:r>
                    </a:p>
                  </a:txBody>
                  <a:tcPr/>
                </a:tc>
                <a:tc>
                  <a:txBody>
                    <a:bodyPr/>
                    <a:lstStyle/>
                    <a:p>
                      <a:r>
                        <a:rPr lang="en-US" sz="1100">
                          <a:latin typeface="+mn-lt"/>
                        </a:rPr>
                        <a:t>Build Geneva Actions for </a:t>
                      </a:r>
                      <a:r>
                        <a:rPr lang="en-US" sz="1100" b="1"/>
                        <a:t>DNS, Traffic Manager, Azure Front Door</a:t>
                      </a:r>
                      <a:endParaRPr lang="en-US" sz="1100">
                        <a:latin typeface="+mn-lt"/>
                      </a:endParaRPr>
                    </a:p>
                  </a:txBody>
                  <a:tcPr/>
                </a:tc>
                <a:tc>
                  <a:txBody>
                    <a:bodyPr/>
                    <a:lstStyle/>
                    <a:p>
                      <a:pPr algn="l"/>
                      <a:r>
                        <a:rPr lang="en-US" sz="1100">
                          <a:solidFill>
                            <a:schemeClr val="tx1"/>
                          </a:solidFill>
                          <a:latin typeface="+mj-lt"/>
                        </a:rPr>
                        <a:t>Not started</a:t>
                      </a:r>
                    </a:p>
                  </a:txBody>
                  <a:tcPr/>
                </a:tc>
                <a:tc>
                  <a:txBody>
                    <a:bodyPr/>
                    <a:lstStyle/>
                    <a:p>
                      <a:pPr algn="l"/>
                      <a:r>
                        <a:rPr lang="en-US" sz="1100">
                          <a:latin typeface="+mn-lt"/>
                        </a:rPr>
                        <a:t>ETA for ETA 3/12</a:t>
                      </a:r>
                    </a:p>
                  </a:txBody>
                  <a:tcPr/>
                </a:tc>
                <a:extLst>
                  <a:ext uri="{0D108BD9-81ED-4DB2-BD59-A6C34878D82A}">
                    <a16:rowId xmlns:a16="http://schemas.microsoft.com/office/drawing/2014/main" val="3778123300"/>
                  </a:ext>
                </a:extLst>
              </a:tr>
              <a:tr h="0">
                <a:tc>
                  <a:txBody>
                    <a:bodyPr/>
                    <a:lstStyle/>
                    <a:p>
                      <a:pPr algn="ctr"/>
                      <a:r>
                        <a:rPr lang="en-US" sz="1100" i="0">
                          <a:latin typeface="+mn-lt"/>
                        </a:rPr>
                        <a:t>3.</a:t>
                      </a:r>
                    </a:p>
                  </a:txBody>
                  <a:tcPr/>
                </a:tc>
                <a:tc>
                  <a:txBody>
                    <a:bodyPr/>
                    <a:lstStyle/>
                    <a:p>
                      <a:r>
                        <a:rPr lang="en-US" sz="1100">
                          <a:latin typeface="+mn-lt"/>
                        </a:rPr>
                        <a:t>Build Geneva Actions/Change Validators for remaining SQCS services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kern="1200">
                          <a:solidFill>
                            <a:schemeClr val="tx1"/>
                          </a:solidFill>
                          <a:latin typeface="+mj-lt"/>
                          <a:ea typeface="+mn-ea"/>
                          <a:cs typeface="+mn-cs"/>
                        </a:rPr>
                        <a:t>Not started</a:t>
                      </a:r>
                    </a:p>
                  </a:txBody>
                  <a:tcPr/>
                </a:tc>
                <a:tc>
                  <a:txBody>
                    <a:bodyPr/>
                    <a:lstStyle/>
                    <a:p>
                      <a:pPr algn="l"/>
                      <a:r>
                        <a:rPr lang="en-US" sz="1100">
                          <a:latin typeface="+mn-lt"/>
                        </a:rPr>
                        <a:t>TBD</a:t>
                      </a:r>
                    </a:p>
                  </a:txBody>
                  <a:tcPr/>
                </a:tc>
                <a:extLst>
                  <a:ext uri="{0D108BD9-81ED-4DB2-BD59-A6C34878D82A}">
                    <a16:rowId xmlns:a16="http://schemas.microsoft.com/office/drawing/2014/main" val="2709929827"/>
                  </a:ext>
                </a:extLst>
              </a:tr>
              <a:tr h="0">
                <a:tc>
                  <a:txBody>
                    <a:bodyPr/>
                    <a:lstStyle/>
                    <a:p>
                      <a:pPr algn="ctr"/>
                      <a:r>
                        <a:rPr lang="en-US" sz="1100" i="0">
                          <a:latin typeface="+mn-lt"/>
                        </a:rPr>
                        <a:t>4.</a:t>
                      </a:r>
                    </a:p>
                  </a:txBody>
                  <a:tcPr/>
                </a:tc>
                <a:tc>
                  <a:txBody>
                    <a:bodyPr/>
                    <a:lstStyle/>
                    <a:p>
                      <a:r>
                        <a:rPr lang="en-US" sz="1100" b="0" u="none" strike="noStrike" noProof="0"/>
                        <a:t>Proof of Concept that integrates</a:t>
                      </a:r>
                      <a:r>
                        <a:rPr lang="en-US" sz="1100" b="1" u="none" strike="noStrike" noProof="0"/>
                        <a:t> R2D Manual Touch Form/Approval </a:t>
                      </a:r>
                      <a:r>
                        <a:rPr lang="en-US" sz="1100" b="0" u="none" strike="noStrike" noProof="0"/>
                        <a:t>and </a:t>
                      </a:r>
                      <a:r>
                        <a:rPr lang="en-US" sz="1100" b="1" u="none" strike="noStrike" noProof="0"/>
                        <a:t>ARG Dependency API </a:t>
                      </a:r>
                      <a:r>
                        <a:rPr lang="en-US" sz="1100" b="0" u="none" strike="noStrike" noProof="0"/>
                        <a:t>to give approvers more context for approval decision. Starting by analyzing dependencies on </a:t>
                      </a:r>
                      <a:r>
                        <a:rPr lang="en-US" sz="1100" b="1" u="none" strike="noStrike" noProof="0"/>
                        <a:t>Traffic Manager Profiles</a:t>
                      </a:r>
                      <a:r>
                        <a:rPr lang="en-US" sz="1100" b="0" u="none" strike="noStrike" noProof="0"/>
                        <a:t>.</a:t>
                      </a:r>
                    </a:p>
                  </a:txBody>
                  <a:tcPr/>
                </a:tc>
                <a:tc>
                  <a:txBody>
                    <a:bodyPr/>
                    <a:lstStyle/>
                    <a:p>
                      <a:pPr algn="l"/>
                      <a:r>
                        <a:rPr lang="en-US" sz="1100">
                          <a:solidFill>
                            <a:srgbClr val="FF9349"/>
                          </a:solidFill>
                          <a:latin typeface="+mj-lt"/>
                        </a:rPr>
                        <a:t>In-Progress</a:t>
                      </a:r>
                    </a:p>
                  </a:txBody>
                  <a:tcPr/>
                </a:tc>
                <a:tc>
                  <a:txBody>
                    <a:bodyPr/>
                    <a:lstStyle/>
                    <a:p>
                      <a:pPr algn="l"/>
                      <a:r>
                        <a:rPr lang="en-US" sz="1100"/>
                        <a:t>ETA for ETA 3/13</a:t>
                      </a:r>
                      <a:endParaRPr lang="en-US" sz="1100">
                        <a:latin typeface="+mn-lt"/>
                      </a:endParaRPr>
                    </a:p>
                  </a:txBody>
                  <a:tcPr/>
                </a:tc>
                <a:extLst>
                  <a:ext uri="{0D108BD9-81ED-4DB2-BD59-A6C34878D82A}">
                    <a16:rowId xmlns:a16="http://schemas.microsoft.com/office/drawing/2014/main" val="1894281473"/>
                  </a:ext>
                </a:extLst>
              </a:tr>
            </a:tbl>
          </a:graphicData>
        </a:graphic>
      </p:graphicFrame>
      <p:sp>
        <p:nvSpPr>
          <p:cNvPr id="13" name="TextBox 12">
            <a:extLst>
              <a:ext uri="{FF2B5EF4-FFF2-40B4-BE49-F238E27FC236}">
                <a16:creationId xmlns:a16="http://schemas.microsoft.com/office/drawing/2014/main" id="{50D45BA0-D0E5-0EC4-F62D-B90A032EBA53}"/>
              </a:ext>
            </a:extLst>
          </p:cNvPr>
          <p:cNvSpPr txBox="1"/>
          <p:nvPr/>
        </p:nvSpPr>
        <p:spPr>
          <a:xfrm>
            <a:off x="283672" y="5250408"/>
            <a:ext cx="6502630" cy="307777"/>
          </a:xfrm>
          <a:prstGeom prst="rect">
            <a:avLst/>
          </a:prstGeom>
          <a:noFill/>
        </p:spPr>
        <p:txBody>
          <a:bodyPr wrap="square">
            <a:spAutoFit/>
          </a:bodyPr>
          <a:lstStyle/>
          <a:p>
            <a:r>
              <a:rPr lang="en-US" sz="1400" i="1">
                <a:solidFill>
                  <a:schemeClr val="tx2"/>
                </a:solidFill>
                <a:latin typeface="+mj-lt"/>
              </a:rPr>
              <a:t>Scenario 3: Ensure all services support soft delete and recovery</a:t>
            </a:r>
          </a:p>
        </p:txBody>
      </p:sp>
      <p:graphicFrame>
        <p:nvGraphicFramePr>
          <p:cNvPr id="14" name="Table 13">
            <a:extLst>
              <a:ext uri="{FF2B5EF4-FFF2-40B4-BE49-F238E27FC236}">
                <a16:creationId xmlns:a16="http://schemas.microsoft.com/office/drawing/2014/main" id="{D3D6FE42-9A87-73AE-B589-6B48660ABBAB}"/>
              </a:ext>
            </a:extLst>
          </p:cNvPr>
          <p:cNvGraphicFramePr>
            <a:graphicFrameLocks noGrp="1"/>
          </p:cNvGraphicFramePr>
          <p:nvPr>
            <p:extLst>
              <p:ext uri="{D42A27DB-BD31-4B8C-83A1-F6EECF244321}">
                <p14:modId xmlns:p14="http://schemas.microsoft.com/office/powerpoint/2010/main" val="701583886"/>
              </p:ext>
            </p:extLst>
          </p:nvPr>
        </p:nvGraphicFramePr>
        <p:xfrm>
          <a:off x="359757" y="5558184"/>
          <a:ext cx="11253123" cy="845820"/>
        </p:xfrm>
        <a:graphic>
          <a:graphicData uri="http://schemas.openxmlformats.org/drawingml/2006/table">
            <a:tbl>
              <a:tblPr firstRow="1" bandRow="1">
                <a:tableStyleId>{073A0DAA-6AF3-43AB-8588-CEC1D06C72B9}</a:tableStyleId>
              </a:tblPr>
              <a:tblGrid>
                <a:gridCol w="450734">
                  <a:extLst>
                    <a:ext uri="{9D8B030D-6E8A-4147-A177-3AD203B41FA5}">
                      <a16:colId xmlns:a16="http://schemas.microsoft.com/office/drawing/2014/main" val="821470004"/>
                    </a:ext>
                  </a:extLst>
                </a:gridCol>
                <a:gridCol w="8131803">
                  <a:extLst>
                    <a:ext uri="{9D8B030D-6E8A-4147-A177-3AD203B41FA5}">
                      <a16:colId xmlns:a16="http://schemas.microsoft.com/office/drawing/2014/main" val="444839657"/>
                    </a:ext>
                  </a:extLst>
                </a:gridCol>
                <a:gridCol w="1438835">
                  <a:extLst>
                    <a:ext uri="{9D8B030D-6E8A-4147-A177-3AD203B41FA5}">
                      <a16:colId xmlns:a16="http://schemas.microsoft.com/office/drawing/2014/main" val="3208398467"/>
                    </a:ext>
                  </a:extLst>
                </a:gridCol>
                <a:gridCol w="1231751">
                  <a:extLst>
                    <a:ext uri="{9D8B030D-6E8A-4147-A177-3AD203B41FA5}">
                      <a16:colId xmlns:a16="http://schemas.microsoft.com/office/drawing/2014/main" val="2799302952"/>
                    </a:ext>
                  </a:extLst>
                </a:gridCol>
              </a:tblGrid>
              <a:tr h="136005">
                <a:tc>
                  <a:txBody>
                    <a:bodyPr/>
                    <a:lstStyle/>
                    <a:p>
                      <a:endParaRPr lang="en-US" sz="1050"/>
                    </a:p>
                  </a:txBody>
                  <a:tcPr/>
                </a:tc>
                <a:tc>
                  <a:txBody>
                    <a:bodyPr/>
                    <a:lstStyle/>
                    <a:p>
                      <a:r>
                        <a:rPr lang="en-US" sz="1050"/>
                        <a:t>Soft Delete Workstream</a:t>
                      </a:r>
                    </a:p>
                  </a:txBody>
                  <a:tcPr/>
                </a:tc>
                <a:tc>
                  <a:txBody>
                    <a:bodyPr/>
                    <a:lstStyle/>
                    <a:p>
                      <a:r>
                        <a:rPr lang="en-US" sz="1050"/>
                        <a:t>Status</a:t>
                      </a:r>
                    </a:p>
                  </a:txBody>
                  <a:tcPr/>
                </a:tc>
                <a:tc>
                  <a:txBody>
                    <a:bodyPr/>
                    <a:lstStyle/>
                    <a:p>
                      <a:r>
                        <a:rPr lang="en-US" sz="1050"/>
                        <a:t>Notes</a:t>
                      </a:r>
                    </a:p>
                  </a:txBody>
                  <a:tcPr/>
                </a:tc>
                <a:extLst>
                  <a:ext uri="{0D108BD9-81ED-4DB2-BD59-A6C34878D82A}">
                    <a16:rowId xmlns:a16="http://schemas.microsoft.com/office/drawing/2014/main" val="2148982548"/>
                  </a:ext>
                </a:extLst>
              </a:tr>
              <a:tr h="0">
                <a:tc>
                  <a:txBody>
                    <a:bodyPr/>
                    <a:lstStyle/>
                    <a:p>
                      <a:pPr algn="ctr"/>
                      <a:r>
                        <a:rPr lang="en-US" sz="1100"/>
                        <a:t>1.</a:t>
                      </a:r>
                      <a:endParaRPr lang="en-US" sz="1100" i="0">
                        <a:latin typeface="+mn-lt"/>
                      </a:endParaRPr>
                    </a:p>
                  </a:txBody>
                  <a:tcPr/>
                </a:tc>
                <a:tc>
                  <a:txBody>
                    <a:bodyPr/>
                    <a:lstStyle/>
                    <a:p>
                      <a:r>
                        <a:rPr lang="en-US" sz="1100"/>
                        <a:t>Meet with </a:t>
                      </a:r>
                      <a:r>
                        <a:rPr lang="en-US" sz="1100" b="1" i="0" u="none" strike="noStrike" noProof="0">
                          <a:solidFill>
                            <a:srgbClr val="000000"/>
                          </a:solidFill>
                          <a:latin typeface="Segoe UI"/>
                        </a:rPr>
                        <a:t>Networking teams </a:t>
                      </a:r>
                      <a:r>
                        <a:rPr lang="en-US" sz="1100" b="0" i="0" u="none" strike="noStrike" noProof="0">
                          <a:solidFill>
                            <a:srgbClr val="000000"/>
                          </a:solidFill>
                          <a:latin typeface="Segoe UI"/>
                        </a:rPr>
                        <a:t>(DNS, TM, AFD)</a:t>
                      </a:r>
                      <a:r>
                        <a:rPr lang="en-US" sz="1100"/>
                        <a:t> and </a:t>
                      </a:r>
                      <a:r>
                        <a:rPr lang="en-US" sz="1100" b="1"/>
                        <a:t>critical storage locations</a:t>
                      </a:r>
                      <a:r>
                        <a:rPr lang="en-US" sz="1100"/>
                        <a:t> (Storage, Cosmos DB, SF-BRS, SQL) to understand status around support for </a:t>
                      </a:r>
                      <a:r>
                        <a:rPr lang="en-US" sz="1100" b="1"/>
                        <a:t>centralized soft delete</a:t>
                      </a:r>
                      <a:r>
                        <a:rPr lang="en-US" sz="1100" b="0"/>
                        <a:t> contract</a:t>
                      </a:r>
                      <a:r>
                        <a:rPr lang="en-US" sz="1100" b="1"/>
                        <a:t> </a:t>
                      </a:r>
                      <a:r>
                        <a:rPr lang="en-US" sz="1100"/>
                        <a:t>(update to be provided in the next resiliency review)</a:t>
                      </a:r>
                    </a:p>
                    <a:p>
                      <a:r>
                        <a:rPr lang="en-US" sz="1100"/>
                        <a:t>- Conversations with DNS, Traffic Manager, AFD, and SQL done. DNS zones (private/public) are working on design but no ETA</a:t>
                      </a:r>
                    </a:p>
                  </a:txBody>
                  <a:tcPr/>
                </a:tc>
                <a:tc>
                  <a:txBody>
                    <a:bodyPr/>
                    <a:lstStyle/>
                    <a:p>
                      <a:pPr algn="l"/>
                      <a:r>
                        <a:rPr lang="en-US" sz="1100">
                          <a:solidFill>
                            <a:srgbClr val="FF9349"/>
                          </a:solidFill>
                          <a:latin typeface="+mj-lt"/>
                        </a:rPr>
                        <a:t>In-Progress</a:t>
                      </a:r>
                    </a:p>
                  </a:txBody>
                  <a:tcPr/>
                </a:tc>
                <a:tc>
                  <a:txBody>
                    <a:bodyPr/>
                    <a:lstStyle/>
                    <a:p>
                      <a:pPr algn="l"/>
                      <a:r>
                        <a:rPr lang="en-US" sz="1100"/>
                        <a:t>ETA: TBD</a:t>
                      </a:r>
                      <a:endParaRPr lang="en-US" sz="1100">
                        <a:latin typeface="+mn-lt"/>
                      </a:endParaRPr>
                    </a:p>
                  </a:txBody>
                  <a:tcPr/>
                </a:tc>
                <a:extLst>
                  <a:ext uri="{0D108BD9-81ED-4DB2-BD59-A6C34878D82A}">
                    <a16:rowId xmlns:a16="http://schemas.microsoft.com/office/drawing/2014/main" val="73438135"/>
                  </a:ext>
                </a:extLst>
              </a:tr>
            </a:tbl>
          </a:graphicData>
        </a:graphic>
      </p:graphicFrame>
    </p:spTree>
    <p:extLst>
      <p:ext uri="{BB962C8B-B14F-4D97-AF65-F5344CB8AC3E}">
        <p14:creationId xmlns:p14="http://schemas.microsoft.com/office/powerpoint/2010/main" val="149620426"/>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4E9C5-1255-E9BD-D01C-70FB3DA85A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656EB-076A-5B66-20F3-DEC5165DFB32}"/>
              </a:ext>
            </a:extLst>
          </p:cNvPr>
          <p:cNvSpPr>
            <a:spLocks noGrp="1"/>
          </p:cNvSpPr>
          <p:nvPr>
            <p:ph type="title"/>
          </p:nvPr>
        </p:nvSpPr>
        <p:spPr>
          <a:xfrm>
            <a:off x="187379" y="370292"/>
            <a:ext cx="11018520" cy="553998"/>
          </a:xfrm>
        </p:spPr>
        <p:txBody>
          <a:bodyPr/>
          <a:lstStyle/>
          <a:p>
            <a:r>
              <a:rPr lang="en-US">
                <a:solidFill>
                  <a:schemeClr val="bg1"/>
                </a:solidFill>
                <a:cs typeface="Segoe UI"/>
              </a:rPr>
              <a:t>Making Production Touches Safer </a:t>
            </a:r>
            <a:endParaRPr lang="en-US"/>
          </a:p>
        </p:txBody>
      </p:sp>
      <p:sp>
        <p:nvSpPr>
          <p:cNvPr id="4" name="Rectangle 3">
            <a:extLst>
              <a:ext uri="{FF2B5EF4-FFF2-40B4-BE49-F238E27FC236}">
                <a16:creationId xmlns:a16="http://schemas.microsoft.com/office/drawing/2014/main" id="{E78E7F6E-AFAC-7A6F-8CB3-D4978C1D5DE0}"/>
              </a:ext>
            </a:extLst>
          </p:cNvPr>
          <p:cNvSpPr/>
          <p:nvPr/>
        </p:nvSpPr>
        <p:spPr bwMode="auto">
          <a:xfrm>
            <a:off x="10717967" y="-11183"/>
            <a:ext cx="1469555" cy="3909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Mike</a:t>
            </a:r>
          </a:p>
        </p:txBody>
      </p:sp>
      <p:graphicFrame>
        <p:nvGraphicFramePr>
          <p:cNvPr id="5" name="Table 4">
            <a:extLst>
              <a:ext uri="{FF2B5EF4-FFF2-40B4-BE49-F238E27FC236}">
                <a16:creationId xmlns:a16="http://schemas.microsoft.com/office/drawing/2014/main" id="{878039AD-0E38-8A9D-037F-1FCE5C10902C}"/>
              </a:ext>
            </a:extLst>
          </p:cNvPr>
          <p:cNvGraphicFramePr>
            <a:graphicFrameLocks noGrp="1"/>
          </p:cNvGraphicFramePr>
          <p:nvPr>
            <p:extLst>
              <p:ext uri="{D42A27DB-BD31-4B8C-83A1-F6EECF244321}">
                <p14:modId xmlns:p14="http://schemas.microsoft.com/office/powerpoint/2010/main" val="1936543626"/>
              </p:ext>
            </p:extLst>
          </p:nvPr>
        </p:nvGraphicFramePr>
        <p:xfrm>
          <a:off x="181375" y="2132709"/>
          <a:ext cx="11666735" cy="3794304"/>
        </p:xfrm>
        <a:graphic>
          <a:graphicData uri="http://schemas.openxmlformats.org/drawingml/2006/table">
            <a:tbl>
              <a:tblPr firstRow="1" bandRow="1">
                <a:tableStyleId>{793D81CF-94F2-401A-BA57-92F5A7B2D0C5}</a:tableStyleId>
              </a:tblPr>
              <a:tblGrid>
                <a:gridCol w="7237124">
                  <a:extLst>
                    <a:ext uri="{9D8B030D-6E8A-4147-A177-3AD203B41FA5}">
                      <a16:colId xmlns:a16="http://schemas.microsoft.com/office/drawing/2014/main" val="4213707847"/>
                    </a:ext>
                  </a:extLst>
                </a:gridCol>
                <a:gridCol w="1563296">
                  <a:extLst>
                    <a:ext uri="{9D8B030D-6E8A-4147-A177-3AD203B41FA5}">
                      <a16:colId xmlns:a16="http://schemas.microsoft.com/office/drawing/2014/main" val="2434370714"/>
                    </a:ext>
                  </a:extLst>
                </a:gridCol>
                <a:gridCol w="2866315">
                  <a:extLst>
                    <a:ext uri="{9D8B030D-6E8A-4147-A177-3AD203B41FA5}">
                      <a16:colId xmlns:a16="http://schemas.microsoft.com/office/drawing/2014/main" val="2663479808"/>
                    </a:ext>
                  </a:extLst>
                </a:gridCol>
              </a:tblGrid>
              <a:tr h="264580">
                <a:tc>
                  <a:txBody>
                    <a:bodyPr/>
                    <a:lstStyle/>
                    <a:p>
                      <a:r>
                        <a:rPr lang="en-US" sz="1100"/>
                        <a:t>Workstream</a:t>
                      </a:r>
                    </a:p>
                  </a:txBody>
                  <a:tcPr anchor="ctr"/>
                </a:tc>
                <a:tc>
                  <a:txBody>
                    <a:bodyPr/>
                    <a:lstStyle/>
                    <a:p>
                      <a:pPr algn="l"/>
                      <a:r>
                        <a:rPr lang="en-US" sz="1100"/>
                        <a:t>Owner</a:t>
                      </a:r>
                    </a:p>
                  </a:txBody>
                  <a:tcPr anchor="ctr"/>
                </a:tc>
                <a:tc>
                  <a:txBody>
                    <a:bodyPr/>
                    <a:lstStyle/>
                    <a:p>
                      <a:r>
                        <a:rPr lang="en-US" sz="1100"/>
                        <a:t>Status &amp; Next steps</a:t>
                      </a:r>
                    </a:p>
                  </a:txBody>
                  <a:tcPr anchor="ctr"/>
                </a:tc>
                <a:extLst>
                  <a:ext uri="{0D108BD9-81ED-4DB2-BD59-A6C34878D82A}">
                    <a16:rowId xmlns:a16="http://schemas.microsoft.com/office/drawing/2014/main" val="961235728"/>
                  </a:ext>
                </a:extLst>
              </a:tr>
              <a:tr h="28360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[R2D Enhancement] </a:t>
                      </a:r>
                      <a:r>
                        <a:rPr lang="en-US" sz="1100" b="0" u="none" strike="noStrike" baseline="0" noProof="0">
                          <a:solidFill>
                            <a:srgbClr val="000000"/>
                          </a:solidFill>
                        </a:rPr>
                        <a:t>R2D request contains not only the operation but also the parameter for the operation to be executed. </a:t>
                      </a:r>
                      <a:endParaRPr lang="en-US" sz="1100"/>
                    </a:p>
                  </a:txBody>
                  <a:tcPr anchor="ctr"/>
                </a:tc>
                <a:tc>
                  <a:txBody>
                    <a:bodyPr/>
                    <a:lstStyle/>
                    <a:p>
                      <a:pPr lvl="0" algn="l">
                        <a:buNone/>
                      </a:pPr>
                      <a:r>
                        <a:rPr lang="en-US" sz="1100" b="0" u="none" strike="noStrike" baseline="0" noProof="0">
                          <a:solidFill>
                            <a:srgbClr val="000000"/>
                          </a:solidFill>
                        </a:rPr>
                        <a:t>Isha Sahu</a:t>
                      </a:r>
                      <a:endParaRPr lang="en-US" sz="1100" b="0" i="0" u="none" strike="noStrike" baseline="0" noProof="0">
                        <a:solidFill>
                          <a:srgbClr val="000000"/>
                        </a:solidFill>
                        <a:latin typeface="Segoe UI"/>
                      </a:endParaRPr>
                    </a:p>
                  </a:txBody>
                  <a:tcPr anchor="ctr"/>
                </a:tc>
                <a:tc>
                  <a:txBody>
                    <a:bodyPr/>
                    <a:lstStyle/>
                    <a:p>
                      <a:pPr marL="0" lvl="0" indent="0" algn="l">
                        <a:lnSpc>
                          <a:spcPct val="100000"/>
                        </a:lnSpc>
                        <a:buNone/>
                      </a:pPr>
                      <a:r>
                        <a:rPr lang="en-US" sz="1100" b="0" u="none" strike="noStrike" baseline="0" noProof="0">
                          <a:solidFill>
                            <a:srgbClr val="000000"/>
                          </a:solidFill>
                        </a:rPr>
                        <a:t>Investigating. TBD.</a:t>
                      </a:r>
                      <a:endParaRPr lang="en-US" sz="1100"/>
                    </a:p>
                  </a:txBody>
                  <a:tcPr anchor="ctr"/>
                </a:tc>
                <a:extLst>
                  <a:ext uri="{0D108BD9-81ED-4DB2-BD59-A6C34878D82A}">
                    <a16:rowId xmlns:a16="http://schemas.microsoft.com/office/drawing/2014/main" val="2567673293"/>
                  </a:ext>
                </a:extLst>
              </a:tr>
              <a:tr h="28360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solidFill>
                            <a:srgbClr val="000000"/>
                          </a:solidFill>
                          <a:effectLst/>
                        </a:rPr>
                        <a:t>[R2D Enforcement] Proposal for all </a:t>
                      </a:r>
                      <a:r>
                        <a:rPr lang="en-US" sz="1100" err="1">
                          <a:solidFill>
                            <a:srgbClr val="000000"/>
                          </a:solidFill>
                          <a:effectLst/>
                        </a:rPr>
                        <a:t>OaaS</a:t>
                      </a:r>
                      <a:r>
                        <a:rPr lang="en-US" sz="1100">
                          <a:solidFill>
                            <a:srgbClr val="000000"/>
                          </a:solidFill>
                          <a:effectLst/>
                        </a:rPr>
                        <a:t> operations to only execute production touches that have received approval via R2D</a:t>
                      </a:r>
                      <a:endParaRPr lang="en-US" sz="1100"/>
                    </a:p>
                  </a:txBody>
                  <a:tcPr anchor="ctr"/>
                </a:tc>
                <a:tc>
                  <a:txBody>
                    <a:bodyPr/>
                    <a:lstStyle/>
                    <a:p>
                      <a:pPr lvl="0" algn="l">
                        <a:buNone/>
                      </a:pPr>
                      <a:r>
                        <a:rPr lang="en-US" sz="1100"/>
                        <a:t>Shilpi Kumari</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b="0" u="none" strike="noStrike" baseline="0" noProof="0">
                          <a:solidFill>
                            <a:srgbClr val="000000"/>
                          </a:solidFill>
                        </a:rPr>
                        <a:t>3/30</a:t>
                      </a:r>
                    </a:p>
                  </a:txBody>
                  <a:tcPr anchor="ctr"/>
                </a:tc>
                <a:extLst>
                  <a:ext uri="{0D108BD9-81ED-4DB2-BD59-A6C34878D82A}">
                    <a16:rowId xmlns:a16="http://schemas.microsoft.com/office/drawing/2014/main" val="3430515573"/>
                  </a:ext>
                </a:extLst>
              </a:tr>
              <a:tr h="28360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solidFill>
                            <a:srgbClr val="000000"/>
                          </a:solidFill>
                          <a:effectLst/>
                        </a:rPr>
                        <a:t>[R2D Enforcement] Proposal for all Geneva Actions operations to only execute production touches that have received approval via R2D</a:t>
                      </a:r>
                      <a:endParaRPr lang="en-US" sz="1100"/>
                    </a:p>
                  </a:txBody>
                  <a:tcPr anchor="ctr"/>
                </a:tc>
                <a:tc>
                  <a:txBody>
                    <a:bodyPr/>
                    <a:lstStyle/>
                    <a:p>
                      <a:pPr lvl="0" algn="l">
                        <a:buNone/>
                      </a:pPr>
                      <a:r>
                        <a:rPr lang="en-US" sz="1100"/>
                        <a:t>Veena, Sooraj </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100" b="0" u="none" strike="noStrike" baseline="0" noProof="0">
                          <a:solidFill>
                            <a:srgbClr val="000000"/>
                          </a:solidFill>
                        </a:rPr>
                        <a:t>ETA for ETA 3/15</a:t>
                      </a:r>
                      <a:endParaRPr lang="en-US" sz="1100"/>
                    </a:p>
                  </a:txBody>
                  <a:tcPr anchor="ctr"/>
                </a:tc>
                <a:extLst>
                  <a:ext uri="{0D108BD9-81ED-4DB2-BD59-A6C34878D82A}">
                    <a16:rowId xmlns:a16="http://schemas.microsoft.com/office/drawing/2014/main" val="63311084"/>
                  </a:ext>
                </a:extLst>
              </a:tr>
              <a:tr h="30061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kern="1200">
                          <a:solidFill>
                            <a:schemeClr val="dk1"/>
                          </a:solidFill>
                        </a:rPr>
                        <a:t>[Standard Platform] </a:t>
                      </a:r>
                      <a:r>
                        <a:rPr lang="en-US" sz="1100" b="1" kern="1200">
                          <a:solidFill>
                            <a:schemeClr val="dk1"/>
                          </a:solidFill>
                          <a:hlinkClick r:id="rId4"/>
                        </a:rPr>
                        <a:t>Safe Platform definition </a:t>
                      </a:r>
                      <a:r>
                        <a:rPr lang="en-US" sz="1100" b="0" kern="1200">
                          <a:solidFill>
                            <a:schemeClr val="dk1"/>
                          </a:solidFill>
                        </a:rPr>
                        <a:t>document</a:t>
                      </a:r>
                      <a:endParaRPr lang="en-US" sz="1100" b="0" kern="1200">
                        <a:solidFill>
                          <a:schemeClr val="dk1"/>
                        </a:solidFill>
                        <a:latin typeface="+mn-lt"/>
                        <a:ea typeface="+mn-ea"/>
                        <a:cs typeface="+mn-cs"/>
                      </a:endParaRPr>
                    </a:p>
                  </a:txBody>
                  <a:tcPr anchor="ctr"/>
                </a:tc>
                <a:tc>
                  <a:txBody>
                    <a:bodyPr/>
                    <a:lstStyle/>
                    <a:p>
                      <a:pPr lvl="0" algn="l">
                        <a:buNone/>
                      </a:pPr>
                      <a:r>
                        <a:rPr lang="en-US" sz="1100" kern="1200">
                          <a:solidFill>
                            <a:schemeClr val="dk1"/>
                          </a:solidFill>
                        </a:rPr>
                        <a:t>Veena, Sooraj</a:t>
                      </a:r>
                      <a:endParaRPr lang="en-US" sz="1100" kern="1200">
                        <a:solidFill>
                          <a:schemeClr val="dk1"/>
                        </a:solidFill>
                        <a:latin typeface="+mn-lt"/>
                        <a:ea typeface="+mn-ea"/>
                        <a:cs typeface="+mn-cs"/>
                      </a:endParaRPr>
                    </a:p>
                  </a:txBody>
                  <a:tcPr anchor="ctr"/>
                </a:tc>
                <a:tc>
                  <a:txBody>
                    <a:bodyPr/>
                    <a:lstStyle/>
                    <a:p>
                      <a:pPr marL="0" lvl="0" indent="0" algn="l">
                        <a:lnSpc>
                          <a:spcPct val="100000"/>
                        </a:lnSpc>
                        <a:buNone/>
                      </a:pPr>
                      <a:r>
                        <a:rPr lang="en-US" sz="1100" kern="1200" noProof="0">
                          <a:solidFill>
                            <a:srgbClr val="00B050"/>
                          </a:solidFill>
                          <a:latin typeface="+mn-lt"/>
                          <a:ea typeface="+mn-ea"/>
                          <a:cs typeface="+mn-cs"/>
                        </a:rPr>
                        <a:t>Complete</a:t>
                      </a:r>
                      <a:r>
                        <a:rPr lang="en-US" sz="1100" kern="1200" noProof="0">
                          <a:solidFill>
                            <a:schemeClr val="dk1"/>
                          </a:solidFill>
                          <a:latin typeface="+mn-lt"/>
                          <a:ea typeface="+mn-ea"/>
                          <a:cs typeface="+mn-cs"/>
                        </a:rPr>
                        <a:t> – Stakeholder review in progress  - ETA 3/10</a:t>
                      </a:r>
                    </a:p>
                  </a:txBody>
                  <a:tcPr anchor="ctr"/>
                </a:tc>
                <a:extLst>
                  <a:ext uri="{0D108BD9-81ED-4DB2-BD59-A6C34878D82A}">
                    <a16:rowId xmlns:a16="http://schemas.microsoft.com/office/drawing/2014/main" val="421761383"/>
                  </a:ext>
                </a:extLst>
              </a:tr>
              <a:tr h="28360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kern="1200">
                          <a:solidFill>
                            <a:schemeClr val="dk1"/>
                          </a:solidFill>
                        </a:rPr>
                        <a:t>[Standard Platform] Inventory of platforms and identify capabilities relative to safety maturity model</a:t>
                      </a:r>
                      <a:endParaRPr lang="en-US" sz="1100" kern="1200">
                        <a:solidFill>
                          <a:schemeClr val="dk1"/>
                        </a:solidFill>
                        <a:latin typeface="+mn-lt"/>
                        <a:ea typeface="+mn-ea"/>
                        <a:cs typeface="+mn-cs"/>
                      </a:endParaRPr>
                    </a:p>
                  </a:txBody>
                  <a:tcPr anchor="ctr"/>
                </a:tc>
                <a:tc>
                  <a:txBody>
                    <a:bodyPr/>
                    <a:lstStyle/>
                    <a:p>
                      <a:pPr lvl="0" algn="l">
                        <a:buNone/>
                      </a:pPr>
                      <a:r>
                        <a:rPr lang="en-US" sz="1100" kern="1200">
                          <a:solidFill>
                            <a:schemeClr val="dk1"/>
                          </a:solidFill>
                        </a:rPr>
                        <a:t>Veena, Sooraj</a:t>
                      </a:r>
                      <a:endParaRPr lang="en-US" sz="1100" kern="1200">
                        <a:solidFill>
                          <a:schemeClr val="dk1"/>
                        </a:solidFill>
                        <a:latin typeface="+mn-lt"/>
                        <a:ea typeface="+mn-ea"/>
                        <a:cs typeface="+mn-cs"/>
                      </a:endParaRPr>
                    </a:p>
                  </a:txBody>
                  <a:tcPr anchor="ctr"/>
                </a:tc>
                <a:tc>
                  <a:txBody>
                    <a:bodyPr/>
                    <a:lstStyle/>
                    <a:p>
                      <a:pPr marL="0" lvl="0" indent="0" algn="l">
                        <a:lnSpc>
                          <a:spcPct val="100000"/>
                        </a:lnSpc>
                        <a:buNone/>
                      </a:pPr>
                      <a:r>
                        <a:rPr lang="en-US" sz="1100" kern="1200" noProof="0">
                          <a:solidFill>
                            <a:srgbClr val="00B050"/>
                          </a:solidFill>
                          <a:latin typeface="+mn-lt"/>
                          <a:ea typeface="+mn-ea"/>
                          <a:cs typeface="+mn-cs"/>
                        </a:rPr>
                        <a:t>Complete</a:t>
                      </a:r>
                      <a:r>
                        <a:rPr lang="en-US" sz="1100" kern="1200" noProof="0">
                          <a:solidFill>
                            <a:schemeClr val="dk1"/>
                          </a:solidFill>
                          <a:latin typeface="+mn-lt"/>
                          <a:ea typeface="+mn-ea"/>
                          <a:cs typeface="+mn-cs"/>
                        </a:rPr>
                        <a:t> – Self attestation from platform owners received.</a:t>
                      </a:r>
                    </a:p>
                  </a:txBody>
                  <a:tcPr anchor="ctr"/>
                </a:tc>
                <a:extLst>
                  <a:ext uri="{0D108BD9-81ED-4DB2-BD59-A6C34878D82A}">
                    <a16:rowId xmlns:a16="http://schemas.microsoft.com/office/drawing/2014/main" val="3572862212"/>
                  </a:ext>
                </a:extLst>
              </a:tr>
              <a:tr h="283604">
                <a:tc>
                  <a:txBody>
                    <a:bodyPr/>
                    <a:lstStyle/>
                    <a:p>
                      <a:r>
                        <a:rPr lang="en-US" sz="1100"/>
                        <a:t>[Safe Action] </a:t>
                      </a:r>
                      <a:r>
                        <a:rPr lang="en-US" sz="1100" b="1">
                          <a:hlinkClick r:id="rId4"/>
                        </a:rPr>
                        <a:t>Safe Action definition </a:t>
                      </a:r>
                      <a:r>
                        <a:rPr lang="en-US" sz="1100" b="1"/>
                        <a:t>document </a:t>
                      </a:r>
                      <a:r>
                        <a:rPr lang="en-US" sz="1100"/>
                        <a:t>&amp; stakeholder (Peter, Geoff, Marcus) review</a:t>
                      </a:r>
                    </a:p>
                  </a:txBody>
                  <a:tcPr anchor="ctr"/>
                </a:tc>
                <a:tc>
                  <a:txBody>
                    <a:bodyPr/>
                    <a:lstStyle/>
                    <a:p>
                      <a:pPr algn="l"/>
                      <a:r>
                        <a:rPr lang="en-US" sz="1100"/>
                        <a:t>Veena</a:t>
                      </a:r>
                    </a:p>
                  </a:txBody>
                  <a:tcPr anchor="ctr"/>
                </a:tc>
                <a:tc>
                  <a:txBody>
                    <a:bodyPr/>
                    <a:lstStyle/>
                    <a:p>
                      <a:pPr algn="l"/>
                      <a:r>
                        <a:rPr lang="en-US" sz="1100"/>
                        <a:t>In progress, ETA 3/10</a:t>
                      </a:r>
                    </a:p>
                  </a:txBody>
                  <a:tcPr anchor="ctr"/>
                </a:tc>
                <a:extLst>
                  <a:ext uri="{0D108BD9-81ED-4DB2-BD59-A6C34878D82A}">
                    <a16:rowId xmlns:a16="http://schemas.microsoft.com/office/drawing/2014/main" val="3171078006"/>
                  </a:ext>
                </a:extLst>
              </a:tr>
              <a:tr h="271220">
                <a:tc>
                  <a:txBody>
                    <a:bodyPr/>
                    <a:lstStyle/>
                    <a:p>
                      <a:r>
                        <a:rPr lang="en-US" sz="1100"/>
                        <a:t>[GA Safety] Design document: </a:t>
                      </a:r>
                      <a:r>
                        <a:rPr lang="en-US" sz="1100" b="1"/>
                        <a:t>Geneva Actions extension SDK updates for Safe Actions</a:t>
                      </a:r>
                    </a:p>
                  </a:txBody>
                  <a:tcPr anchor="ctr"/>
                </a:tc>
                <a:tc>
                  <a:txBody>
                    <a:bodyPr/>
                    <a:lstStyle/>
                    <a:p>
                      <a:pPr algn="l"/>
                      <a:r>
                        <a:rPr lang="en-US" sz="1100"/>
                        <a:t>Datta</a:t>
                      </a:r>
                    </a:p>
                  </a:txBody>
                  <a:tcPr anchor="ctr"/>
                </a:tc>
                <a:tc>
                  <a:txBody>
                    <a:bodyPr/>
                    <a:lstStyle/>
                    <a:p>
                      <a:pPr algn="l"/>
                      <a:r>
                        <a:rPr lang="en-US" sz="1100"/>
                        <a:t>ETA to lockdown 3/14 (</a:t>
                      </a:r>
                      <a:r>
                        <a:rPr lang="en-US" sz="1100" b="0" i="0" u="none" strike="noStrike" noProof="0">
                          <a:latin typeface="Segoe UI"/>
                          <a:hlinkClick r:id="rId5"/>
                        </a:rPr>
                        <a:t>Implementing Safety for Geneva actions.docx</a:t>
                      </a:r>
                      <a:r>
                        <a:rPr lang="en-US" sz="1100" b="0" i="0" u="none" strike="noStrike" noProof="0">
                          <a:latin typeface="Segoe UI"/>
                        </a:rPr>
                        <a:t>)</a:t>
                      </a:r>
                      <a:endParaRPr lang="en-US" sz="1100"/>
                    </a:p>
                  </a:txBody>
                  <a:tcPr anchor="ctr"/>
                </a:tc>
                <a:extLst>
                  <a:ext uri="{0D108BD9-81ED-4DB2-BD59-A6C34878D82A}">
                    <a16:rowId xmlns:a16="http://schemas.microsoft.com/office/drawing/2014/main" val="4147760037"/>
                  </a:ext>
                </a:extLst>
              </a:tr>
              <a:tr h="25616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kern="1200">
                          <a:solidFill>
                            <a:schemeClr val="dk1"/>
                          </a:solidFill>
                        </a:rPr>
                        <a:t>[GA Safety] Design document: </a:t>
                      </a:r>
                      <a:r>
                        <a:rPr lang="en-US" sz="1100" b="1" kern="1200">
                          <a:solidFill>
                            <a:schemeClr val="dk1"/>
                          </a:solidFill>
                        </a:rPr>
                        <a:t>Geneva Actions tool updates for Safe Actions</a:t>
                      </a:r>
                      <a:endParaRPr lang="en-US" sz="1100" b="1" kern="1200">
                        <a:solidFill>
                          <a:schemeClr val="dk1"/>
                        </a:solidFill>
                        <a:latin typeface="+mn-lt"/>
                        <a:ea typeface="+mn-ea"/>
                        <a:cs typeface="+mn-cs"/>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Datta, Veena </a:t>
                      </a:r>
                    </a:p>
                  </a:txBody>
                  <a:tcPr anchor="ctr"/>
                </a:tc>
                <a:tc>
                  <a:txBody>
                    <a:bodyPr/>
                    <a:lstStyle/>
                    <a:p>
                      <a:pPr algn="l"/>
                      <a:r>
                        <a:rPr lang="en-US" sz="1100"/>
                        <a:t>Investigating, ETA 3/14</a:t>
                      </a:r>
                    </a:p>
                  </a:txBody>
                  <a:tcPr anchor="ctr"/>
                </a:tc>
                <a:extLst>
                  <a:ext uri="{0D108BD9-81ED-4DB2-BD59-A6C34878D82A}">
                    <a16:rowId xmlns:a16="http://schemas.microsoft.com/office/drawing/2014/main" val="200952610"/>
                  </a:ext>
                </a:extLst>
              </a:tr>
              <a:tr h="25616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b="1" kern="1200">
                          <a:solidFill>
                            <a:schemeClr val="dk1"/>
                          </a:solidFill>
                        </a:rPr>
                        <a:t>[Touch Dashboard] </a:t>
                      </a:r>
                      <a:r>
                        <a:rPr lang="en-US" sz="1100" b="0" kern="1200">
                          <a:solidFill>
                            <a:schemeClr val="dk1"/>
                          </a:solidFill>
                        </a:rPr>
                        <a:t>Update to understand safe platform and safe action definitions (remove conforming touches from high risk ratings)</a:t>
                      </a:r>
                      <a:endParaRPr lang="en-US" sz="1100" b="0" kern="1200">
                        <a:solidFill>
                          <a:schemeClr val="dk1"/>
                        </a:solidFill>
                        <a:latin typeface="+mn-lt"/>
                        <a:ea typeface="+mn-ea"/>
                        <a:cs typeface="+mn-cs"/>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Veena</a:t>
                      </a:r>
                    </a:p>
                  </a:txBody>
                  <a:tcPr anchor="ctr"/>
                </a:tc>
                <a:tc>
                  <a:txBody>
                    <a:bodyPr/>
                    <a:lstStyle/>
                    <a:p>
                      <a:pPr algn="l"/>
                      <a:r>
                        <a:rPr lang="en-US" sz="1100"/>
                        <a:t>TBD – depends on stakeholder review of doc.</a:t>
                      </a:r>
                    </a:p>
                  </a:txBody>
                  <a:tcPr anchor="ctr"/>
                </a:tc>
                <a:extLst>
                  <a:ext uri="{0D108BD9-81ED-4DB2-BD59-A6C34878D82A}">
                    <a16:rowId xmlns:a16="http://schemas.microsoft.com/office/drawing/2014/main" val="232931392"/>
                  </a:ext>
                </a:extLst>
              </a:tr>
            </a:tbl>
          </a:graphicData>
        </a:graphic>
      </p:graphicFrame>
      <p:sp>
        <p:nvSpPr>
          <p:cNvPr id="6" name="TextBox 5">
            <a:extLst>
              <a:ext uri="{FF2B5EF4-FFF2-40B4-BE49-F238E27FC236}">
                <a16:creationId xmlns:a16="http://schemas.microsoft.com/office/drawing/2014/main" id="{BF3F745D-6312-13A4-35F1-89130CE839BC}"/>
              </a:ext>
            </a:extLst>
          </p:cNvPr>
          <p:cNvSpPr txBox="1"/>
          <p:nvPr/>
        </p:nvSpPr>
        <p:spPr>
          <a:xfrm>
            <a:off x="184825" y="1235081"/>
            <a:ext cx="11729305" cy="677108"/>
          </a:xfrm>
          <a:prstGeom prst="rect">
            <a:avLst/>
          </a:prstGeom>
          <a:noFill/>
        </p:spPr>
        <p:txBody>
          <a:bodyPr wrap="square" lIns="91440" tIns="45720" rIns="91440" bIns="45720" anchor="t">
            <a:spAutoFit/>
          </a:bodyPr>
          <a:lstStyle/>
          <a:p>
            <a:r>
              <a:rPr lang="en-US" sz="1400" b="1" i="1">
                <a:solidFill>
                  <a:schemeClr val="tx2"/>
                </a:solidFill>
                <a:latin typeface="+mj-lt"/>
              </a:rPr>
              <a:t>Scenario 4: Making use of Geneva Actions &amp; OaaS safe </a:t>
            </a:r>
          </a:p>
          <a:p>
            <a:r>
              <a:rPr lang="en-US" sz="1200">
                <a:solidFill>
                  <a:schemeClr val="tx2"/>
                </a:solidFill>
                <a:cs typeface="Segoe UI Semibold"/>
              </a:rPr>
              <a:t>Today GA/OaaS ensures compliance not safety. This scenario is about 1) expanding the action SDK to require safety measures (rate limiting, rollback etc.) and 2) expanding tools to identify &amp; only execute 'safe actions’</a:t>
            </a:r>
          </a:p>
        </p:txBody>
      </p:sp>
    </p:spTree>
    <p:extLst>
      <p:ext uri="{BB962C8B-B14F-4D97-AF65-F5344CB8AC3E}">
        <p14:creationId xmlns:p14="http://schemas.microsoft.com/office/powerpoint/2010/main" val="2006206054"/>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8E78B-F2FF-35B3-60C7-7E879EFDC8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6F8E3-EA2E-6A07-736B-CFF4AD29838A}"/>
              </a:ext>
            </a:extLst>
          </p:cNvPr>
          <p:cNvSpPr>
            <a:spLocks noGrp="1"/>
          </p:cNvSpPr>
          <p:nvPr>
            <p:ph type="title"/>
          </p:nvPr>
        </p:nvSpPr>
        <p:spPr/>
        <p:txBody>
          <a:bodyPr/>
          <a:lstStyle/>
          <a:p>
            <a:r>
              <a:rPr lang="en-US">
                <a:solidFill>
                  <a:schemeClr val="bg1"/>
                </a:solidFill>
                <a:cs typeface="Segoe UI"/>
              </a:rPr>
              <a:t>Agenda</a:t>
            </a:r>
            <a:endParaRPr lang="en-US">
              <a:solidFill>
                <a:schemeClr val="bg1"/>
              </a:solidFill>
            </a:endParaRPr>
          </a:p>
        </p:txBody>
      </p:sp>
      <p:graphicFrame>
        <p:nvGraphicFramePr>
          <p:cNvPr id="3" name="Table 2">
            <a:extLst>
              <a:ext uri="{FF2B5EF4-FFF2-40B4-BE49-F238E27FC236}">
                <a16:creationId xmlns:a16="http://schemas.microsoft.com/office/drawing/2014/main" id="{328B47B3-1543-9288-71CD-A415173AF228}"/>
              </a:ext>
            </a:extLst>
          </p:cNvPr>
          <p:cNvGraphicFramePr>
            <a:graphicFrameLocks noGrp="1"/>
          </p:cNvGraphicFramePr>
          <p:nvPr>
            <p:extLst>
              <p:ext uri="{D42A27DB-BD31-4B8C-83A1-F6EECF244321}">
                <p14:modId xmlns:p14="http://schemas.microsoft.com/office/powerpoint/2010/main" val="485517466"/>
              </p:ext>
            </p:extLst>
          </p:nvPr>
        </p:nvGraphicFramePr>
        <p:xfrm>
          <a:off x="584518" y="1926830"/>
          <a:ext cx="10876893" cy="3281680"/>
        </p:xfrm>
        <a:graphic>
          <a:graphicData uri="http://schemas.openxmlformats.org/drawingml/2006/table">
            <a:tbl>
              <a:tblPr firstRow="1" bandRow="1">
                <a:tableStyleId>{7E9639D4-E3E2-4D34-9284-5A2195B3D0D7}</a:tableStyleId>
              </a:tblPr>
              <a:tblGrid>
                <a:gridCol w="7610278">
                  <a:extLst>
                    <a:ext uri="{9D8B030D-6E8A-4147-A177-3AD203B41FA5}">
                      <a16:colId xmlns:a16="http://schemas.microsoft.com/office/drawing/2014/main" val="3734962787"/>
                    </a:ext>
                  </a:extLst>
                </a:gridCol>
                <a:gridCol w="3266615">
                  <a:extLst>
                    <a:ext uri="{9D8B030D-6E8A-4147-A177-3AD203B41FA5}">
                      <a16:colId xmlns:a16="http://schemas.microsoft.com/office/drawing/2014/main" val="641547253"/>
                    </a:ext>
                  </a:extLst>
                </a:gridCol>
              </a:tblGrid>
              <a:tr h="370840">
                <a:tc>
                  <a:txBody>
                    <a:bodyPr/>
                    <a:lstStyle/>
                    <a:p>
                      <a:r>
                        <a:rPr lang="en-US"/>
                        <a:t>Topic</a:t>
                      </a:r>
                    </a:p>
                  </a:txBody>
                  <a:tcPr/>
                </a:tc>
                <a:tc>
                  <a:txBody>
                    <a:bodyPr/>
                    <a:lstStyle/>
                    <a:p>
                      <a:endParaRPr lang="en-US"/>
                    </a:p>
                  </a:txBody>
                  <a:tcPr/>
                </a:tc>
                <a:extLst>
                  <a:ext uri="{0D108BD9-81ED-4DB2-BD59-A6C34878D82A}">
                    <a16:rowId xmlns:a16="http://schemas.microsoft.com/office/drawing/2014/main" val="4229659261"/>
                  </a:ext>
                </a:extLst>
              </a:tr>
              <a:tr h="370839">
                <a:tc>
                  <a:txBody>
                    <a:bodyPr/>
                    <a:lstStyle/>
                    <a:p>
                      <a:pPr lvl="0">
                        <a:buNone/>
                      </a:pPr>
                      <a:r>
                        <a:rPr lang="en-US" sz="1400" b="0">
                          <a:latin typeface="+mj-lt"/>
                          <a:cs typeface="Segoe UI Light"/>
                        </a:rPr>
                        <a:t>Production Touch Analysis</a:t>
                      </a:r>
                    </a:p>
                    <a:p>
                      <a:pPr lvl="1">
                        <a:buNone/>
                      </a:pPr>
                      <a:r>
                        <a:rPr lang="en-US" sz="1200" b="0" i="0" u="none" strike="noStrike" noProof="0">
                          <a:solidFill>
                            <a:srgbClr val="000000"/>
                          </a:solidFill>
                          <a:latin typeface="Segoe UI Light"/>
                        </a:rPr>
                        <a:t>Manual Touches - last 30 days</a:t>
                      </a:r>
                      <a:endParaRPr lang="en-US"/>
                    </a:p>
                    <a:p>
                      <a:pPr lvl="1">
                        <a:buNone/>
                      </a:pPr>
                      <a:r>
                        <a:rPr lang="en-US" sz="1200" b="0" i="0" u="none" strike="noStrike" noProof="0">
                          <a:solidFill>
                            <a:srgbClr val="000000"/>
                          </a:solidFill>
                          <a:latin typeface="Segoe UI Light"/>
                        </a:rPr>
                        <a:t>Production Touch Analysis</a:t>
                      </a:r>
                      <a:endParaRPr lang="en-US"/>
                    </a:p>
                    <a:p>
                      <a:pPr lvl="1">
                        <a:buNone/>
                      </a:pPr>
                      <a:r>
                        <a:rPr lang="en-US" sz="1200" b="0" i="0" u="none" strike="noStrike" noProof="0">
                          <a:solidFill>
                            <a:srgbClr val="000000"/>
                          </a:solidFill>
                          <a:latin typeface="Segoe UI Light"/>
                        </a:rPr>
                        <a:t>Outage Analysis</a:t>
                      </a:r>
                      <a:endParaRPr lang="en-US"/>
                    </a:p>
                    <a:p>
                      <a:pPr lvl="1">
                        <a:buNone/>
                      </a:pPr>
                      <a:r>
                        <a:rPr lang="en-US" sz="1200" b="0" i="0" u="none" strike="noStrike" noProof="0">
                          <a:solidFill>
                            <a:srgbClr val="000000"/>
                          </a:solidFill>
                          <a:latin typeface="Segoe UI Light"/>
                          <a:cs typeface="Segoe UI Light"/>
                        </a:rPr>
                        <a:t>R2D Franchise onboarding</a:t>
                      </a:r>
                    </a:p>
                    <a:p>
                      <a:pPr lvl="1">
                        <a:buNone/>
                      </a:pPr>
                      <a:r>
                        <a:rPr lang="en-US" sz="1200" b="0" i="0" u="none" strike="noStrike" noProof="0">
                          <a:solidFill>
                            <a:srgbClr val="000000"/>
                          </a:solidFill>
                          <a:latin typeface="Segoe UI Light"/>
                          <a:cs typeface="Segoe UI Light"/>
                        </a:rPr>
                        <a:t>TSG Analysis</a:t>
                      </a:r>
                      <a:endParaRPr lang="en-US">
                        <a:latin typeface="Segoe UI Light"/>
                        <a:cs typeface="Segoe UI Light"/>
                      </a:endParaRPr>
                    </a:p>
                    <a:p>
                      <a:pPr lvl="1">
                        <a:buNone/>
                      </a:pPr>
                      <a:r>
                        <a:rPr lang="en-US" sz="1200" b="0" i="0" u="none" strike="noStrike" noProof="0">
                          <a:solidFill>
                            <a:srgbClr val="000000"/>
                          </a:solidFill>
                          <a:latin typeface="Segoe UI Light"/>
                          <a:cs typeface="Segoe UI Light"/>
                        </a:rPr>
                        <a:t>QCR Burndown</a:t>
                      </a:r>
                    </a:p>
                  </a:txBody>
                  <a:tcPr/>
                </a:tc>
                <a:tc>
                  <a:txBody>
                    <a:bodyPr/>
                    <a:lstStyle/>
                    <a:p>
                      <a:pPr lvl="0">
                        <a:buNone/>
                      </a:pPr>
                      <a:r>
                        <a:rPr lang="en-US" sz="1400"/>
                        <a:t>Jeff/Mike</a:t>
                      </a:r>
                    </a:p>
                  </a:txBody>
                  <a:tcPr/>
                </a:tc>
                <a:extLst>
                  <a:ext uri="{0D108BD9-81ED-4DB2-BD59-A6C34878D82A}">
                    <a16:rowId xmlns:a16="http://schemas.microsoft.com/office/drawing/2014/main" val="2972408037"/>
                  </a:ext>
                </a:extLst>
              </a:tr>
              <a:tr h="370840">
                <a:tc>
                  <a:txBody>
                    <a:bodyPr/>
                    <a:lstStyle/>
                    <a:p>
                      <a:pPr marL="0" marR="0" lvl="0" indent="0" algn="l" defTabSz="932742" rtl="0" eaLnBrk="1" latinLnBrk="0" hangingPunct="1">
                        <a:lnSpc>
                          <a:spcPct val="150000"/>
                        </a:lnSpc>
                        <a:spcBef>
                          <a:spcPts val="0"/>
                        </a:spcBef>
                        <a:spcAft>
                          <a:spcPts val="0"/>
                        </a:spcAft>
                        <a:buNone/>
                      </a:pPr>
                      <a:r>
                        <a:rPr lang="en-US" sz="1400" b="0" kern="1200" noProof="0">
                          <a:solidFill>
                            <a:schemeClr val="tx1"/>
                          </a:solidFill>
                          <a:latin typeface="+mj-lt"/>
                          <a:ea typeface="+mn-ea"/>
                          <a:cs typeface="Segoe UI Light"/>
                        </a:rPr>
                        <a:t>Production Touch Improvements</a:t>
                      </a:r>
                    </a:p>
                    <a:p>
                      <a:pPr marL="466090" marR="0" lvl="1" indent="0" algn="l">
                        <a:lnSpc>
                          <a:spcPct val="100000"/>
                        </a:lnSpc>
                        <a:spcBef>
                          <a:spcPts val="0"/>
                        </a:spcBef>
                        <a:spcAft>
                          <a:spcPts val="0"/>
                        </a:spcAft>
                        <a:buNone/>
                      </a:pPr>
                      <a:r>
                        <a:rPr lang="en-US" sz="1200" b="0" i="0" u="none" strike="noStrike" baseline="0" noProof="0">
                          <a:solidFill>
                            <a:srgbClr val="000000"/>
                          </a:solidFill>
                          <a:latin typeface="Segoe UI Light"/>
                          <a:cs typeface="Segoe UI Light"/>
                        </a:rPr>
                        <a:t>Safefly/R2D improvements</a:t>
                      </a:r>
                    </a:p>
                    <a:p>
                      <a:pPr marL="466090" marR="0" lvl="1" indent="0" algn="l">
                        <a:lnSpc>
                          <a:spcPct val="100000"/>
                        </a:lnSpc>
                        <a:spcBef>
                          <a:spcPts val="0"/>
                        </a:spcBef>
                        <a:spcAft>
                          <a:spcPts val="0"/>
                        </a:spcAft>
                        <a:buNone/>
                      </a:pPr>
                      <a:r>
                        <a:rPr lang="en-US" sz="1200" b="0" i="0" u="none" strike="noStrike" baseline="0" noProof="0">
                          <a:solidFill>
                            <a:srgbClr val="000000"/>
                          </a:solidFill>
                          <a:latin typeface="Segoe UI Light"/>
                          <a:cs typeface="Segoe UI Light"/>
                        </a:rPr>
                        <a:t>Developer code of conduct</a:t>
                      </a:r>
                    </a:p>
                    <a:p>
                      <a:pPr marL="466090" marR="0" lvl="1" indent="0" algn="l">
                        <a:lnSpc>
                          <a:spcPct val="100000"/>
                        </a:lnSpc>
                        <a:spcBef>
                          <a:spcPts val="0"/>
                        </a:spcBef>
                        <a:spcAft>
                          <a:spcPts val="0"/>
                        </a:spcAft>
                        <a:buNone/>
                      </a:pPr>
                      <a:r>
                        <a:rPr lang="en-US" sz="1200" b="0" i="0" u="none" strike="noStrike" baseline="0" noProof="0">
                          <a:solidFill>
                            <a:srgbClr val="000000"/>
                          </a:solidFill>
                          <a:latin typeface="Segoe UI Light"/>
                        </a:rPr>
                        <a:t>R2D Skip/Escape analysis</a:t>
                      </a:r>
                      <a:endParaRPr lang="en-US"/>
                    </a:p>
                    <a:p>
                      <a:pPr marL="466090" marR="0" lvl="1" indent="0" algn="l">
                        <a:lnSpc>
                          <a:spcPct val="100000"/>
                        </a:lnSpc>
                        <a:spcBef>
                          <a:spcPts val="0"/>
                        </a:spcBef>
                        <a:spcAft>
                          <a:spcPts val="0"/>
                        </a:spcAft>
                        <a:buNone/>
                      </a:pPr>
                      <a:r>
                        <a:rPr lang="en-US" sz="1200" b="0" i="0" u="none" strike="noStrike" baseline="0" noProof="0">
                          <a:solidFill>
                            <a:srgbClr val="000000"/>
                          </a:solidFill>
                          <a:latin typeface="Segoe UI Light"/>
                          <a:cs typeface="Segoe UI Light"/>
                        </a:rPr>
                        <a:t>JIT improvements</a:t>
                      </a:r>
                    </a:p>
                    <a:p>
                      <a:pPr marL="466090" marR="0" lvl="1" indent="0" algn="l">
                        <a:lnSpc>
                          <a:spcPct val="100000"/>
                        </a:lnSpc>
                        <a:spcBef>
                          <a:spcPts val="0"/>
                        </a:spcBef>
                        <a:spcAft>
                          <a:spcPts val="0"/>
                        </a:spcAft>
                        <a:buNone/>
                      </a:pPr>
                      <a:r>
                        <a:rPr lang="en-US" sz="1200" b="0" i="0" u="none" strike="noStrike" baseline="0" noProof="0">
                          <a:solidFill>
                            <a:srgbClr val="000000"/>
                          </a:solidFill>
                          <a:latin typeface="Segoe UI Light"/>
                          <a:cs typeface="Segoe UI Light"/>
                        </a:rPr>
                        <a:t>Blocking safe deletes and Portal improvements</a:t>
                      </a:r>
                    </a:p>
                    <a:p>
                      <a:pPr marL="466090" marR="0" lvl="1" indent="0" algn="l">
                        <a:lnSpc>
                          <a:spcPct val="100000"/>
                        </a:lnSpc>
                        <a:spcBef>
                          <a:spcPts val="0"/>
                        </a:spcBef>
                        <a:spcAft>
                          <a:spcPts val="0"/>
                        </a:spcAft>
                        <a:buNone/>
                      </a:pPr>
                      <a:r>
                        <a:rPr lang="en-US" sz="1200" b="0" i="0" u="none" strike="noStrike" baseline="0" noProof="0">
                          <a:solidFill>
                            <a:srgbClr val="000000"/>
                          </a:solidFill>
                          <a:latin typeface="Segoe UI Light"/>
                          <a:cs typeface="Segoe UI Light"/>
                        </a:rPr>
                        <a:t>Safe Actions</a:t>
                      </a:r>
                    </a:p>
                  </a:txBody>
                  <a:tcPr/>
                </a:tc>
                <a:tc>
                  <a:txBody>
                    <a:bodyPr/>
                    <a:lstStyle/>
                    <a:p>
                      <a:pPr lvl="0">
                        <a:buNone/>
                      </a:pPr>
                      <a:r>
                        <a:rPr lang="en-US" sz="1400"/>
                        <a:t>Mike/Imran/Jeff/Satya</a:t>
                      </a:r>
                    </a:p>
                  </a:txBody>
                  <a:tcPr/>
                </a:tc>
                <a:extLst>
                  <a:ext uri="{0D108BD9-81ED-4DB2-BD59-A6C34878D82A}">
                    <a16:rowId xmlns:a16="http://schemas.microsoft.com/office/drawing/2014/main" val="832815773"/>
                  </a:ext>
                </a:extLst>
              </a:tr>
            </a:tbl>
          </a:graphicData>
        </a:graphic>
      </p:graphicFrame>
      <p:sp>
        <p:nvSpPr>
          <p:cNvPr id="7" name="Rectangle 6">
            <a:extLst>
              <a:ext uri="{FF2B5EF4-FFF2-40B4-BE49-F238E27FC236}">
                <a16:creationId xmlns:a16="http://schemas.microsoft.com/office/drawing/2014/main" id="{B453D06E-18B0-87FC-EB6A-37F823BE07DC}"/>
              </a:ext>
            </a:extLst>
          </p:cNvPr>
          <p:cNvSpPr/>
          <p:nvPr/>
        </p:nvSpPr>
        <p:spPr bwMode="auto">
          <a:xfrm>
            <a:off x="10874003" y="0"/>
            <a:ext cx="1317997" cy="3909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Mike </a:t>
            </a:r>
          </a:p>
        </p:txBody>
      </p:sp>
      <p:sp>
        <p:nvSpPr>
          <p:cNvPr id="5" name="TextBox 3">
            <a:extLst>
              <a:ext uri="{FF2B5EF4-FFF2-40B4-BE49-F238E27FC236}">
                <a16:creationId xmlns:a16="http://schemas.microsoft.com/office/drawing/2014/main" id="{007A2491-C042-2714-B1DA-439A7C42367B}"/>
              </a:ext>
            </a:extLst>
          </p:cNvPr>
          <p:cNvSpPr txBox="1"/>
          <p:nvPr/>
        </p:nvSpPr>
        <p:spPr>
          <a:xfrm>
            <a:off x="721433" y="5444608"/>
            <a:ext cx="8687427" cy="323165"/>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050" i="1"/>
              <a:t>Service Deep Dives: Starting engagement with all SQCS, moving service deep dives to their own meeting per prior meetings feedback.  </a:t>
            </a:r>
          </a:p>
          <a:p>
            <a:pPr algn="l"/>
            <a:endParaRPr lang="en-US" sz="1050" i="1">
              <a:cs typeface="Segoe UI"/>
            </a:endParaRPr>
          </a:p>
        </p:txBody>
      </p:sp>
    </p:spTree>
    <p:extLst>
      <p:ext uri="{BB962C8B-B14F-4D97-AF65-F5344CB8AC3E}">
        <p14:creationId xmlns:p14="http://schemas.microsoft.com/office/powerpoint/2010/main" val="28194512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C1E-E417-60EB-A959-67BDDF4C4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525338-22F5-D86D-CC09-5E12907CB549}"/>
              </a:ext>
            </a:extLst>
          </p:cNvPr>
          <p:cNvSpPr>
            <a:spLocks noGrp="1"/>
          </p:cNvSpPr>
          <p:nvPr>
            <p:ph type="title"/>
          </p:nvPr>
        </p:nvSpPr>
        <p:spPr>
          <a:xfrm>
            <a:off x="234608" y="370680"/>
            <a:ext cx="11018520" cy="492443"/>
          </a:xfrm>
        </p:spPr>
        <p:txBody>
          <a:bodyPr>
            <a:normAutofit/>
          </a:bodyPr>
          <a:lstStyle/>
          <a:p>
            <a:r>
              <a:rPr lang="en-US" sz="3200">
                <a:solidFill>
                  <a:srgbClr val="FFFFFF"/>
                </a:solidFill>
                <a:cs typeface="Segoe UI"/>
              </a:rPr>
              <a:t>Safety Capability Matrix – Common Standard Platforms</a:t>
            </a:r>
          </a:p>
        </p:txBody>
      </p:sp>
      <p:sp>
        <p:nvSpPr>
          <p:cNvPr id="5" name="TextBox 4">
            <a:extLst>
              <a:ext uri="{FF2B5EF4-FFF2-40B4-BE49-F238E27FC236}">
                <a16:creationId xmlns:a16="http://schemas.microsoft.com/office/drawing/2014/main" id="{D3A0E2E4-3A57-497F-12F1-7035E9B60D69}"/>
              </a:ext>
            </a:extLst>
          </p:cNvPr>
          <p:cNvSpPr txBox="1"/>
          <p:nvPr/>
        </p:nvSpPr>
        <p:spPr>
          <a:xfrm>
            <a:off x="2040976" y="1609650"/>
            <a:ext cx="5726991" cy="553998"/>
          </a:xfrm>
          <a:prstGeom prst="rect">
            <a:avLst/>
          </a:prstGeom>
          <a:noFill/>
        </p:spPr>
        <p:txBody>
          <a:bodyPr wrap="square" lIns="0" tIns="0" rIns="0" bIns="0" rtlCol="0" anchor="t">
            <a:spAutoFit/>
          </a:bodyPr>
          <a:lstStyle/>
          <a:p>
            <a:r>
              <a:rPr lang="en-US" sz="1200">
                <a:solidFill>
                  <a:schemeClr val="bg1"/>
                </a:solidFill>
              </a:rPr>
              <a:t>Duration: 01/01/2025 to 01/31/2025  </a:t>
            </a:r>
          </a:p>
          <a:p>
            <a:r>
              <a:rPr lang="en-US" sz="1200">
                <a:solidFill>
                  <a:schemeClr val="bg1"/>
                </a:solidFill>
              </a:rPr>
              <a:t>Scope: Super QCS services</a:t>
            </a:r>
          </a:p>
          <a:p>
            <a:r>
              <a:rPr lang="en-US" sz="1200">
                <a:solidFill>
                  <a:schemeClr val="bg1"/>
                </a:solidFill>
                <a:cs typeface="Segoe UI"/>
              </a:rPr>
              <a:t>Count of all Non-Read operations performed by </a:t>
            </a:r>
            <a:r>
              <a:rPr lang="en-US" sz="1200" b="1">
                <a:solidFill>
                  <a:schemeClr val="bg1"/>
                </a:solidFill>
                <a:cs typeface="Segoe UI"/>
              </a:rPr>
              <a:t>User identities</a:t>
            </a:r>
          </a:p>
        </p:txBody>
      </p:sp>
      <p:sp>
        <p:nvSpPr>
          <p:cNvPr id="8" name="Rectangle 7">
            <a:extLst>
              <a:ext uri="{FF2B5EF4-FFF2-40B4-BE49-F238E27FC236}">
                <a16:creationId xmlns:a16="http://schemas.microsoft.com/office/drawing/2014/main" id="{E1EB2F05-0CC7-6AF2-CE5D-E672FA351624}"/>
              </a:ext>
            </a:extLst>
          </p:cNvPr>
          <p:cNvSpPr/>
          <p:nvPr/>
        </p:nvSpPr>
        <p:spPr bwMode="auto">
          <a:xfrm>
            <a:off x="10869525" y="-11183"/>
            <a:ext cx="1317997" cy="390985"/>
          </a:xfrm>
          <a:prstGeom prst="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a:lnSpc>
                <a:spcPct val="100000"/>
              </a:lnSpc>
              <a:spcBef>
                <a:spcPct val="0"/>
              </a:spcBef>
              <a:spcAft>
                <a:spcPct val="0"/>
              </a:spcAft>
              <a:buNone/>
              <a:tabLst/>
              <a:defRPr/>
            </a:pPr>
            <a:r>
              <a:rPr lang="en-US" sz="1600" kern="0">
                <a:solidFill>
                  <a:srgbClr val="FFFFFF"/>
                </a:solidFill>
                <a:latin typeface="Segoe UI"/>
                <a:cs typeface="Segoe UI"/>
              </a:rPr>
              <a:t>Mike</a:t>
            </a:r>
            <a:endParaRPr lang="en-US"/>
          </a:p>
        </p:txBody>
      </p:sp>
      <p:sp>
        <p:nvSpPr>
          <p:cNvPr id="13" name="TextBox 12">
            <a:extLst>
              <a:ext uri="{FF2B5EF4-FFF2-40B4-BE49-F238E27FC236}">
                <a16:creationId xmlns:a16="http://schemas.microsoft.com/office/drawing/2014/main" id="{CD70C59B-0F13-D535-8B8C-AE7DA9F87553}"/>
              </a:ext>
            </a:extLst>
          </p:cNvPr>
          <p:cNvSpPr txBox="1"/>
          <p:nvPr/>
        </p:nvSpPr>
        <p:spPr>
          <a:xfrm>
            <a:off x="371153" y="1495237"/>
            <a:ext cx="10881975" cy="1446550"/>
          </a:xfrm>
          <a:prstGeom prst="rect">
            <a:avLst/>
          </a:prstGeom>
          <a:noFill/>
        </p:spPr>
        <p:txBody>
          <a:bodyPr wrap="square" lIns="91440" tIns="45720" rIns="91440" bIns="45720" rtlCol="0" anchor="t">
            <a:spAutoFit/>
          </a:bodyPr>
          <a:lstStyle/>
          <a:p>
            <a:pPr marL="171450" indent="-171450">
              <a:spcBef>
                <a:spcPts val="600"/>
              </a:spcBef>
              <a:buFont typeface="Arial" panose="020B0604020202020204" pitchFamily="34" charset="0"/>
              <a:buChar char="•"/>
            </a:pPr>
            <a:r>
              <a:rPr lang="en-US" sz="1050">
                <a:latin typeface="Segoe UI"/>
                <a:cs typeface="Segoe UI"/>
              </a:rPr>
              <a:t>We’ve defined the </a:t>
            </a:r>
            <a:r>
              <a:rPr lang="en-US" sz="1050">
                <a:latin typeface="Segoe UI"/>
                <a:cs typeface="Segoe UI"/>
                <a:hlinkClick r:id="rId3" action="ppaction://hlinksldjump"/>
              </a:rPr>
              <a:t>safety requirements / capabilities</a:t>
            </a:r>
            <a:r>
              <a:rPr lang="en-US" sz="1050">
                <a:latin typeface="Segoe UI"/>
                <a:cs typeface="Segoe UI"/>
              </a:rPr>
              <a:t> for standard interfaces / tools and platforms to adhere to for all production touches. </a:t>
            </a:r>
          </a:p>
          <a:p>
            <a:pPr marL="171450" indent="-171450">
              <a:spcBef>
                <a:spcPts val="600"/>
              </a:spcBef>
              <a:buFont typeface="Arial" panose="020B0604020202020204" pitchFamily="34" charset="0"/>
              <a:buChar char="•"/>
            </a:pPr>
            <a:r>
              <a:rPr lang="en-US" sz="1050">
                <a:latin typeface="Segoe UI"/>
                <a:cs typeface="Segoe UI"/>
              </a:rPr>
              <a:t>While there are </a:t>
            </a:r>
            <a:r>
              <a:rPr lang="en-US" sz="1050" b="1">
                <a:latin typeface="Segoe UI"/>
                <a:cs typeface="Segoe UI"/>
              </a:rPr>
              <a:t>60+ known interfaces </a:t>
            </a:r>
            <a:r>
              <a:rPr lang="en-US" sz="1050">
                <a:latin typeface="Segoe UI"/>
                <a:cs typeface="Segoe UI"/>
              </a:rPr>
              <a:t>used within C+AI to touch production, below listed are the common standard interfaces / platforms used extensively across C+AI. </a:t>
            </a:r>
          </a:p>
          <a:p>
            <a:pPr marL="461645" lvl="1" indent="-171450">
              <a:spcBef>
                <a:spcPts val="600"/>
              </a:spcBef>
              <a:buFont typeface="Arial" panose="020B0604020202020204" pitchFamily="34" charset="0"/>
              <a:buChar char="•"/>
            </a:pPr>
            <a:r>
              <a:rPr lang="en-US" sz="1050">
                <a:latin typeface="Segoe UI"/>
                <a:cs typeface="Segoe UI"/>
              </a:rPr>
              <a:t>For the commonly used standard interfaces /platforms, we received self-attestation from owners on the safety capabilities met by these interfaces / platforms as below.</a:t>
            </a:r>
          </a:p>
          <a:p>
            <a:pPr>
              <a:spcBef>
                <a:spcPts val="600"/>
              </a:spcBef>
            </a:pPr>
            <a:r>
              <a:rPr lang="en-US" sz="1050">
                <a:latin typeface="Segoe UI"/>
                <a:cs typeface="Segoe UI"/>
              </a:rPr>
              <a:t>Next Steps : </a:t>
            </a:r>
          </a:p>
          <a:p>
            <a:pPr marL="171450" indent="-171450">
              <a:spcBef>
                <a:spcPts val="600"/>
              </a:spcBef>
              <a:buFont typeface="Arial" panose="020B0604020202020204" pitchFamily="34" charset="0"/>
              <a:buChar char="•"/>
            </a:pPr>
            <a:r>
              <a:rPr lang="en-US" sz="1050">
                <a:latin typeface="Segoe UI"/>
                <a:cs typeface="Segoe UI"/>
              </a:rPr>
              <a:t>Work with interface / platform owner for adding proper safety capabilities and provide systematic enforcement.</a:t>
            </a:r>
          </a:p>
          <a:p>
            <a:pPr marL="171450" indent="-171450">
              <a:spcBef>
                <a:spcPts val="600"/>
              </a:spcBef>
              <a:buFont typeface="Arial" panose="020B0604020202020204" pitchFamily="34" charset="0"/>
              <a:buChar char="•"/>
            </a:pPr>
            <a:r>
              <a:rPr lang="en-US" sz="1050">
                <a:latin typeface="Segoe UI"/>
                <a:cs typeface="Segoe UI"/>
              </a:rPr>
              <a:t>Identify mechanisms for PTD to separate safe touches from platform / interfaces that enforce safety requirements. </a:t>
            </a:r>
          </a:p>
        </p:txBody>
      </p:sp>
      <p:graphicFrame>
        <p:nvGraphicFramePr>
          <p:cNvPr id="14" name="Table 13">
            <a:extLst>
              <a:ext uri="{FF2B5EF4-FFF2-40B4-BE49-F238E27FC236}">
                <a16:creationId xmlns:a16="http://schemas.microsoft.com/office/drawing/2014/main" id="{5ACD3D9E-1AF9-B34C-B007-64D3428484B2}"/>
              </a:ext>
            </a:extLst>
          </p:cNvPr>
          <p:cNvGraphicFramePr>
            <a:graphicFrameLocks noGrp="1"/>
          </p:cNvGraphicFramePr>
          <p:nvPr>
            <p:extLst>
              <p:ext uri="{D42A27DB-BD31-4B8C-83A1-F6EECF244321}">
                <p14:modId xmlns:p14="http://schemas.microsoft.com/office/powerpoint/2010/main" val="3362263762"/>
              </p:ext>
            </p:extLst>
          </p:nvPr>
        </p:nvGraphicFramePr>
        <p:xfrm>
          <a:off x="305411" y="3056200"/>
          <a:ext cx="11709193" cy="3146911"/>
        </p:xfrm>
        <a:graphic>
          <a:graphicData uri="http://schemas.openxmlformats.org/drawingml/2006/table">
            <a:tbl>
              <a:tblPr>
                <a:tableStyleId>{5C22544A-7EE6-4342-B048-85BDC9FD1C3A}</a:tableStyleId>
              </a:tblPr>
              <a:tblGrid>
                <a:gridCol w="1040465">
                  <a:extLst>
                    <a:ext uri="{9D8B030D-6E8A-4147-A177-3AD203B41FA5}">
                      <a16:colId xmlns:a16="http://schemas.microsoft.com/office/drawing/2014/main" val="2699511658"/>
                    </a:ext>
                  </a:extLst>
                </a:gridCol>
                <a:gridCol w="1301858">
                  <a:extLst>
                    <a:ext uri="{9D8B030D-6E8A-4147-A177-3AD203B41FA5}">
                      <a16:colId xmlns:a16="http://schemas.microsoft.com/office/drawing/2014/main" val="3023027239"/>
                    </a:ext>
                  </a:extLst>
                </a:gridCol>
                <a:gridCol w="936687">
                  <a:extLst>
                    <a:ext uri="{9D8B030D-6E8A-4147-A177-3AD203B41FA5}">
                      <a16:colId xmlns:a16="http://schemas.microsoft.com/office/drawing/2014/main" val="2123243150"/>
                    </a:ext>
                  </a:extLst>
                </a:gridCol>
                <a:gridCol w="936687">
                  <a:extLst>
                    <a:ext uri="{9D8B030D-6E8A-4147-A177-3AD203B41FA5}">
                      <a16:colId xmlns:a16="http://schemas.microsoft.com/office/drawing/2014/main" val="3529482349"/>
                    </a:ext>
                  </a:extLst>
                </a:gridCol>
                <a:gridCol w="936687">
                  <a:extLst>
                    <a:ext uri="{9D8B030D-6E8A-4147-A177-3AD203B41FA5}">
                      <a16:colId xmlns:a16="http://schemas.microsoft.com/office/drawing/2014/main" val="1529206893"/>
                    </a:ext>
                  </a:extLst>
                </a:gridCol>
                <a:gridCol w="936687">
                  <a:extLst>
                    <a:ext uri="{9D8B030D-6E8A-4147-A177-3AD203B41FA5}">
                      <a16:colId xmlns:a16="http://schemas.microsoft.com/office/drawing/2014/main" val="1952781639"/>
                    </a:ext>
                  </a:extLst>
                </a:gridCol>
                <a:gridCol w="939006">
                  <a:extLst>
                    <a:ext uri="{9D8B030D-6E8A-4147-A177-3AD203B41FA5}">
                      <a16:colId xmlns:a16="http://schemas.microsoft.com/office/drawing/2014/main" val="4285203186"/>
                    </a:ext>
                  </a:extLst>
                </a:gridCol>
                <a:gridCol w="934368">
                  <a:extLst>
                    <a:ext uri="{9D8B030D-6E8A-4147-A177-3AD203B41FA5}">
                      <a16:colId xmlns:a16="http://schemas.microsoft.com/office/drawing/2014/main" val="3545677945"/>
                    </a:ext>
                  </a:extLst>
                </a:gridCol>
                <a:gridCol w="936687">
                  <a:extLst>
                    <a:ext uri="{9D8B030D-6E8A-4147-A177-3AD203B41FA5}">
                      <a16:colId xmlns:a16="http://schemas.microsoft.com/office/drawing/2014/main" val="3113392400"/>
                    </a:ext>
                  </a:extLst>
                </a:gridCol>
                <a:gridCol w="936687">
                  <a:extLst>
                    <a:ext uri="{9D8B030D-6E8A-4147-A177-3AD203B41FA5}">
                      <a16:colId xmlns:a16="http://schemas.microsoft.com/office/drawing/2014/main" val="2050684300"/>
                    </a:ext>
                  </a:extLst>
                </a:gridCol>
                <a:gridCol w="936687">
                  <a:extLst>
                    <a:ext uri="{9D8B030D-6E8A-4147-A177-3AD203B41FA5}">
                      <a16:colId xmlns:a16="http://schemas.microsoft.com/office/drawing/2014/main" val="242379624"/>
                    </a:ext>
                  </a:extLst>
                </a:gridCol>
                <a:gridCol w="936687">
                  <a:extLst>
                    <a:ext uri="{9D8B030D-6E8A-4147-A177-3AD203B41FA5}">
                      <a16:colId xmlns:a16="http://schemas.microsoft.com/office/drawing/2014/main" val="410623433"/>
                    </a:ext>
                  </a:extLst>
                </a:gridCol>
              </a:tblGrid>
              <a:tr h="472478">
                <a:tc>
                  <a:txBody>
                    <a:bodyPr/>
                    <a:lstStyle/>
                    <a:p>
                      <a:pPr algn="ctr" rtl="0" fontAlgn="ctr"/>
                      <a:r>
                        <a:rPr lang="en-US" sz="1000" u="none" strike="noStrike">
                          <a:effectLst/>
                          <a:latin typeface="Segoe UI" panose="020B0502040204020203" pitchFamily="34" charset="0"/>
                          <a:cs typeface="Segoe UI" panose="020B0502040204020203" pitchFamily="34" charset="0"/>
                        </a:rPr>
                        <a:t>Pipeline</a:t>
                      </a:r>
                      <a:endParaRPr lang="en-US" sz="1000" b="1"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tc>
                  <a:txBody>
                    <a:bodyPr/>
                    <a:lstStyle/>
                    <a:p>
                      <a:pPr algn="ctr" rtl="0" fontAlgn="ctr"/>
                      <a:r>
                        <a:rPr lang="en-US" sz="1000" u="none" strike="noStrike">
                          <a:effectLst/>
                          <a:latin typeface="Segoe UI" panose="020B0502040204020203" pitchFamily="34" charset="0"/>
                          <a:cs typeface="Segoe UI" panose="020B0502040204020203" pitchFamily="34" charset="0"/>
                        </a:rPr>
                        <a:t>Platform / Interface </a:t>
                      </a:r>
                      <a:endParaRPr lang="en-US" sz="1000" b="1"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tc>
                  <a:txBody>
                    <a:bodyPr/>
                    <a:lstStyle/>
                    <a:p>
                      <a:pPr algn="ctr" rtl="0" fontAlgn="ctr"/>
                      <a:r>
                        <a:rPr lang="en-US" sz="1000" u="none" strike="noStrike">
                          <a:effectLst/>
                          <a:latin typeface="Segoe UI" panose="020B0502040204020203" pitchFamily="34" charset="0"/>
                          <a:cs typeface="Segoe UI" panose="020B0502040204020203" pitchFamily="34" charset="0"/>
                        </a:rPr>
                        <a:t>Access Control + Security</a:t>
                      </a:r>
                      <a:r>
                        <a:rPr lang="en-US" sz="1200" b="1" u="none" strike="noStrike" baseline="30000">
                          <a:effectLst/>
                          <a:latin typeface="Segoe UI" panose="020B0502040204020203" pitchFamily="34" charset="0"/>
                          <a:cs typeface="Segoe UI" panose="020B0502040204020203" pitchFamily="34" charset="0"/>
                        </a:rPr>
                        <a:t>1</a:t>
                      </a:r>
                      <a:endParaRPr lang="en-US" sz="1000" b="1" i="0" u="none" strike="noStrike" baseline="30000">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tc>
                  <a:txBody>
                    <a:bodyPr/>
                    <a:lstStyle/>
                    <a:p>
                      <a:pPr algn="ctr" rtl="0" fontAlgn="ctr"/>
                      <a:r>
                        <a:rPr lang="en-US" sz="1000" u="none" strike="noStrike">
                          <a:effectLst/>
                          <a:latin typeface="Segoe UI" panose="020B0502040204020203" pitchFamily="34" charset="0"/>
                          <a:cs typeface="Segoe UI" panose="020B0502040204020203" pitchFamily="34" charset="0"/>
                        </a:rPr>
                        <a:t>Audited + Attributed</a:t>
                      </a:r>
                      <a:r>
                        <a:rPr lang="en-US" sz="1000" b="1" u="none" strike="noStrike" baseline="30000">
                          <a:effectLst/>
                          <a:latin typeface="Segoe UI" panose="020B0502040204020203" pitchFamily="34" charset="0"/>
                          <a:cs typeface="Segoe UI" panose="020B0502040204020203" pitchFamily="34" charset="0"/>
                        </a:rPr>
                        <a:t>1</a:t>
                      </a:r>
                      <a:endParaRPr lang="en-US" sz="10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tc>
                  <a:txBody>
                    <a:bodyPr/>
                    <a:lstStyle/>
                    <a:p>
                      <a:pPr algn="ctr" rtl="0" fontAlgn="ctr"/>
                      <a:r>
                        <a:rPr lang="en-US" sz="1000" u="none" strike="noStrike">
                          <a:effectLst/>
                          <a:latin typeface="Segoe UI" panose="020B0502040204020203" pitchFamily="34" charset="0"/>
                          <a:cs typeface="Segoe UI" panose="020B0502040204020203" pitchFamily="34" charset="0"/>
                        </a:rPr>
                        <a:t>Managed Risk Review</a:t>
                      </a:r>
                      <a:r>
                        <a:rPr lang="en-US" sz="1000" b="1" u="none" strike="noStrike" baseline="30000">
                          <a:effectLst/>
                          <a:latin typeface="Segoe UI" panose="020B0502040204020203" pitchFamily="34" charset="0"/>
                          <a:cs typeface="Segoe UI" panose="020B0502040204020203" pitchFamily="34" charset="0"/>
                        </a:rPr>
                        <a:t>1</a:t>
                      </a:r>
                      <a:endParaRPr lang="en-US" sz="10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tc>
                  <a:txBody>
                    <a:bodyPr/>
                    <a:lstStyle/>
                    <a:p>
                      <a:pPr algn="ctr" rtl="0" fontAlgn="ctr"/>
                      <a:r>
                        <a:rPr lang="en-US" sz="1000" u="none" strike="noStrike">
                          <a:effectLst/>
                          <a:latin typeface="Segoe UI" panose="020B0502040204020203" pitchFamily="34" charset="0"/>
                          <a:cs typeface="Segoe UI" panose="020B0502040204020203" pitchFamily="34" charset="0"/>
                        </a:rPr>
                        <a:t>Safety Prechecks</a:t>
                      </a:r>
                      <a:r>
                        <a:rPr lang="en-US" sz="1200" b="1" u="none" strike="noStrike" baseline="30000">
                          <a:effectLst/>
                          <a:latin typeface="Segoe UI" panose="020B0502040204020203" pitchFamily="34" charset="0"/>
                          <a:cs typeface="Segoe UI" panose="020B0502040204020203" pitchFamily="34" charset="0"/>
                        </a:rPr>
                        <a:t>2</a:t>
                      </a:r>
                      <a:endParaRPr lang="en-US" sz="1000" b="1" i="0" u="none" strike="noStrike" baseline="30000">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tc>
                  <a:txBody>
                    <a:bodyPr/>
                    <a:lstStyle/>
                    <a:p>
                      <a:pPr algn="ctr" rtl="0" fontAlgn="ctr"/>
                      <a:r>
                        <a:rPr lang="en-US" sz="1000" u="none" strike="noStrike">
                          <a:effectLst/>
                          <a:latin typeface="Segoe UI" panose="020B0502040204020203" pitchFamily="34" charset="0"/>
                          <a:cs typeface="Segoe UI" panose="020B0502040204020203" pitchFamily="34" charset="0"/>
                        </a:rPr>
                        <a:t>Safety Policies</a:t>
                      </a:r>
                      <a:r>
                        <a:rPr lang="en-US" sz="1200" b="1" u="none" strike="noStrike" kern="1200" baseline="30000">
                          <a:solidFill>
                            <a:schemeClr val="dk1"/>
                          </a:solidFill>
                          <a:effectLst/>
                          <a:latin typeface="Segoe UI" panose="020B0502040204020203" pitchFamily="34" charset="0"/>
                          <a:ea typeface="+mn-ea"/>
                          <a:cs typeface="Segoe UI" panose="020B0502040204020203" pitchFamily="34" charset="0"/>
                        </a:rPr>
                        <a:t>2</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tc>
                  <a:txBody>
                    <a:bodyPr/>
                    <a:lstStyle/>
                    <a:p>
                      <a:pPr algn="ctr" rtl="0" fontAlgn="ctr"/>
                      <a:r>
                        <a:rPr lang="en-US" sz="1000" u="none" strike="noStrike">
                          <a:effectLst/>
                          <a:latin typeface="Segoe UI" panose="020B0502040204020203" pitchFamily="34" charset="0"/>
                          <a:cs typeface="Segoe UI" panose="020B0502040204020203" pitchFamily="34" charset="0"/>
                        </a:rPr>
                        <a:t>Health Integration</a:t>
                      </a:r>
                      <a:r>
                        <a:rPr lang="en-US" sz="1200" b="1" u="none" strike="noStrike" kern="1200" baseline="30000">
                          <a:solidFill>
                            <a:schemeClr val="dk1"/>
                          </a:solidFill>
                          <a:effectLst/>
                          <a:latin typeface="Segoe UI" panose="020B0502040204020203" pitchFamily="34" charset="0"/>
                          <a:ea typeface="+mn-ea"/>
                          <a:cs typeface="Segoe UI" panose="020B0502040204020203" pitchFamily="34" charset="0"/>
                        </a:rPr>
                        <a:t>1</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tc>
                  <a:txBody>
                    <a:bodyPr/>
                    <a:lstStyle/>
                    <a:p>
                      <a:pPr algn="ctr" rtl="0" fontAlgn="ctr"/>
                      <a:r>
                        <a:rPr lang="en-US" sz="1000" u="none" strike="noStrike">
                          <a:effectLst/>
                          <a:latin typeface="Segoe UI" panose="020B0502040204020203" pitchFamily="34" charset="0"/>
                          <a:cs typeface="Segoe UI" panose="020B0502040204020203" pitchFamily="34" charset="0"/>
                        </a:rPr>
                        <a:t>Testing + SDP</a:t>
                      </a:r>
                      <a:r>
                        <a:rPr lang="en-US" sz="1200" b="1" u="none" strike="noStrike" kern="1200" baseline="30000">
                          <a:solidFill>
                            <a:schemeClr val="dk1"/>
                          </a:solidFill>
                          <a:effectLst/>
                          <a:latin typeface="Segoe UI" panose="020B0502040204020203" pitchFamily="34" charset="0"/>
                          <a:ea typeface="+mn-ea"/>
                          <a:cs typeface="Segoe UI" panose="020B0502040204020203" pitchFamily="34" charset="0"/>
                        </a:rPr>
                        <a:t>2</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tc>
                  <a:txBody>
                    <a:bodyPr/>
                    <a:lstStyle/>
                    <a:p>
                      <a:pPr algn="ctr" rtl="0" fontAlgn="ctr"/>
                      <a:r>
                        <a:rPr lang="en-US" sz="1000" u="none" strike="noStrike">
                          <a:effectLst/>
                          <a:latin typeface="Segoe UI" panose="020B0502040204020203" pitchFamily="34" charset="0"/>
                          <a:cs typeface="Segoe UI" panose="020B0502040204020203" pitchFamily="34" charset="0"/>
                        </a:rPr>
                        <a:t>Rollback</a:t>
                      </a:r>
                      <a:r>
                        <a:rPr lang="en-US" sz="1200" b="1" u="none" strike="noStrike" kern="1200" baseline="30000">
                          <a:solidFill>
                            <a:schemeClr val="dk1"/>
                          </a:solidFill>
                          <a:effectLst/>
                          <a:latin typeface="Segoe UI" panose="020B0502040204020203" pitchFamily="34" charset="0"/>
                          <a:ea typeface="+mn-ea"/>
                          <a:cs typeface="Segoe UI" panose="020B0502040204020203" pitchFamily="34" charset="0"/>
                        </a:rPr>
                        <a:t>2</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tc>
                  <a:txBody>
                    <a:bodyPr/>
                    <a:lstStyle/>
                    <a:p>
                      <a:pPr algn="ctr" rtl="0" fontAlgn="ctr"/>
                      <a:r>
                        <a:rPr lang="en-US" sz="1000" u="none" strike="noStrike">
                          <a:effectLst/>
                          <a:latin typeface="Segoe UI" panose="020B0502040204020203" pitchFamily="34" charset="0"/>
                          <a:cs typeface="Segoe UI" panose="020B0502040204020203" pitchFamily="34" charset="0"/>
                        </a:rPr>
                        <a:t>CCOA Support</a:t>
                      </a:r>
                      <a:r>
                        <a:rPr lang="en-US" sz="1200" b="1" u="none" strike="noStrike" kern="1200" baseline="30000">
                          <a:solidFill>
                            <a:schemeClr val="dk1"/>
                          </a:solidFill>
                          <a:effectLst/>
                          <a:latin typeface="Segoe UI" panose="020B0502040204020203" pitchFamily="34" charset="0"/>
                          <a:ea typeface="+mn-ea"/>
                          <a:cs typeface="Segoe UI" panose="020B0502040204020203" pitchFamily="34" charset="0"/>
                        </a:rPr>
                        <a:t>1</a:t>
                      </a:r>
                      <a:r>
                        <a:rPr lang="en-US" sz="1000" u="none" strike="noStrike">
                          <a:effectLst/>
                          <a:latin typeface="Segoe UI" panose="020B0502040204020203" pitchFamily="34" charset="0"/>
                          <a:cs typeface="Segoe UI" panose="020B0502040204020203" pitchFamily="34" charset="0"/>
                        </a:rPr>
                        <a:t>  </a:t>
                      </a:r>
                      <a:endParaRPr lang="en-US" sz="1000" b="1"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tc>
                  <a:txBody>
                    <a:bodyPr/>
                    <a:lstStyle/>
                    <a:p>
                      <a:pPr algn="ctr" rtl="0" fontAlgn="ctr"/>
                      <a:r>
                        <a:rPr lang="en-US" sz="1000" u="none" strike="noStrike">
                          <a:effectLst/>
                          <a:latin typeface="Segoe UI" panose="020B0502040204020203" pitchFamily="34" charset="0"/>
                          <a:cs typeface="Segoe UI" panose="020B0502040204020203" pitchFamily="34" charset="0"/>
                        </a:rPr>
                        <a:t>Change Classification</a:t>
                      </a:r>
                      <a:r>
                        <a:rPr lang="en-US" sz="1200" b="1" u="none" strike="noStrike" kern="1200" baseline="30000">
                          <a:solidFill>
                            <a:schemeClr val="dk1"/>
                          </a:solidFill>
                          <a:effectLst/>
                          <a:latin typeface="Segoe UI" panose="020B0502040204020203" pitchFamily="34" charset="0"/>
                          <a:ea typeface="+mn-ea"/>
                          <a:cs typeface="Segoe UI" panose="020B0502040204020203" pitchFamily="34" charset="0"/>
                        </a:rPr>
                        <a:t>3</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557295033"/>
                  </a:ext>
                </a:extLst>
              </a:tr>
              <a:tr h="212845">
                <a:tc>
                  <a:txBody>
                    <a:bodyPr/>
                    <a:lstStyle/>
                    <a:p>
                      <a:pPr algn="ctr" rtl="0" fontAlgn="ctr"/>
                      <a:r>
                        <a:rPr lang="en-US" sz="1000" u="none" strike="noStrike">
                          <a:effectLst/>
                          <a:latin typeface="Segoe UI" panose="020B0502040204020203" pitchFamily="34" charset="0"/>
                          <a:cs typeface="Segoe UI" panose="020B0502040204020203" pitchFamily="34" charset="0"/>
                        </a:rPr>
                        <a:t>Buildout</a:t>
                      </a:r>
                      <a:endParaRPr lang="en-US" sz="1000" b="1"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rtl="0" fontAlgn="b"/>
                      <a:r>
                        <a:rPr lang="en-US" sz="1000" u="none" strike="noStrike">
                          <a:effectLst/>
                          <a:latin typeface="Segoe UI" panose="020B0502040204020203" pitchFamily="34" charset="0"/>
                          <a:cs typeface="Segoe UI" panose="020B0502040204020203" pitchFamily="34" charset="0"/>
                        </a:rPr>
                        <a:t>Azure CIS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32742" rtl="0" eaLnBrk="1" fontAlgn="b" latinLnBrk="0" hangingPunct="1"/>
                      <a:r>
                        <a:rPr lang="en-US" sz="1000" u="none" strike="noStrike" kern="1200">
                          <a:solidFill>
                            <a:srgbClr val="0078D4"/>
                          </a:solidFill>
                          <a:effectLst/>
                          <a:latin typeface="Segoe UI"/>
                          <a:ea typeface="+mn-ea"/>
                          <a:cs typeface="Segoe UI"/>
                        </a:rPr>
                        <a:t> 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32742" rtl="0" eaLnBrk="1" fontAlgn="b" latinLnBrk="0" hangingPunct="1"/>
                      <a:r>
                        <a:rPr lang="en-US" sz="1000" u="none" strike="noStrike" kern="1200">
                          <a:solidFill>
                            <a:srgbClr val="0078D4"/>
                          </a:solidFill>
                          <a:effectLst/>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32742" rtl="0" eaLnBrk="1" fontAlgn="b" latinLnBrk="0" hangingPunct="1"/>
                      <a:r>
                        <a:rPr lang="en-US" sz="1000" u="none" strike="noStrike" kern="1200">
                          <a:solidFill>
                            <a:srgbClr val="0078D4"/>
                          </a:solidFill>
                          <a:effectLst/>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u="none" strike="noStrike" kern="1200">
                          <a:solidFill>
                            <a:srgbClr val="0078D4"/>
                          </a:solidFill>
                          <a:effectLst/>
                          <a:latin typeface="+mn-lt"/>
                          <a:ea typeface="+mn-ea"/>
                          <a:cs typeface="Segoe UI"/>
                        </a:rPr>
                        <a:t>TBD</a:t>
                      </a:r>
                      <a:endParaRPr lang="en-US" sz="1000" u="none" strike="noStrike" kern="1200">
                        <a:solidFill>
                          <a:srgbClr val="0078D4"/>
                        </a:solidFill>
                        <a:effectLst/>
                        <a:latin typeface="Segoe UI"/>
                        <a:ea typeface="+mn-ea"/>
                        <a:cs typeface="Segoe UI"/>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07754874"/>
                  </a:ext>
                </a:extLst>
              </a:tr>
              <a:tr h="212845">
                <a:tc rowSpan="4">
                  <a:txBody>
                    <a:bodyPr/>
                    <a:lstStyle/>
                    <a:p>
                      <a:pPr algn="ctr" rtl="0" fontAlgn="b"/>
                      <a:r>
                        <a:rPr lang="en-US" sz="1000" u="none" strike="noStrike">
                          <a:effectLst/>
                          <a:latin typeface="Segoe UI" panose="020B0502040204020203" pitchFamily="34" charset="0"/>
                          <a:cs typeface="Segoe UI" panose="020B0502040204020203" pitchFamily="34" charset="0"/>
                        </a:rPr>
                        <a:t>Deployment</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rtl="0" fontAlgn="b"/>
                      <a:r>
                        <a:rPr lang="en-US" sz="1000" u="none" strike="noStrike">
                          <a:effectLst/>
                          <a:latin typeface="Segoe UI" panose="020B0502040204020203" pitchFamily="34" charset="0"/>
                          <a:cs typeface="Segoe UI" panose="020B0502040204020203" pitchFamily="34" charset="0"/>
                        </a:rPr>
                        <a:t>Ev2</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84347674"/>
                  </a:ext>
                </a:extLst>
              </a:tr>
              <a:tr h="212845">
                <a:tc vMerge="1">
                  <a:txBody>
                    <a:bodyPr/>
                    <a:lstStyle/>
                    <a:p>
                      <a:endParaRPr lang="en-US"/>
                    </a:p>
                  </a:txBody>
                  <a:tcPr/>
                </a:tc>
                <a:tc>
                  <a:txBody>
                    <a:bodyPr/>
                    <a:lstStyle/>
                    <a:p>
                      <a:pPr algn="l" rtl="0" fontAlgn="b"/>
                      <a:r>
                        <a:rPr lang="en-US" sz="1000" u="none" strike="noStrike">
                          <a:effectLst/>
                          <a:latin typeface="Segoe UI" panose="020B0502040204020203" pitchFamily="34" charset="0"/>
                          <a:cs typeface="Segoe UI" panose="020B0502040204020203" pitchFamily="34" charset="0"/>
                        </a:rPr>
                        <a:t>AzDeployer</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83521349"/>
                  </a:ext>
                </a:extLst>
              </a:tr>
              <a:tr h="212845">
                <a:tc vMerge="1">
                  <a:txBody>
                    <a:bodyPr/>
                    <a:lstStyle/>
                    <a:p>
                      <a:endParaRPr lang="en-US"/>
                    </a:p>
                  </a:txBody>
                  <a:tcPr/>
                </a:tc>
                <a:tc>
                  <a:txBody>
                    <a:bodyPr/>
                    <a:lstStyle/>
                    <a:p>
                      <a:pPr algn="l" rtl="0" fontAlgn="b"/>
                      <a:r>
                        <a:rPr lang="en-US" sz="1000" u="none" strike="noStrike">
                          <a:effectLst/>
                          <a:latin typeface="Segoe UI" panose="020B0502040204020203" pitchFamily="34" charset="0"/>
                          <a:cs typeface="Segoe UI" panose="020B0502040204020203" pitchFamily="34" charset="0"/>
                        </a:rPr>
                        <a:t>Skylarc</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37089100"/>
                  </a:ext>
                </a:extLst>
              </a:tr>
              <a:tr h="212845">
                <a:tc vMerge="1">
                  <a:txBody>
                    <a:bodyPr/>
                    <a:lstStyle/>
                    <a:p>
                      <a:endParaRPr lang="en-US"/>
                    </a:p>
                  </a:txBody>
                  <a:tcPr/>
                </a:tc>
                <a:tc>
                  <a:txBody>
                    <a:bodyPr/>
                    <a:lstStyle/>
                    <a:p>
                      <a:pPr algn="l" rtl="0" fontAlgn="b"/>
                      <a:r>
                        <a:rPr lang="en-US" sz="1000" u="none" strike="noStrike">
                          <a:effectLst/>
                          <a:latin typeface="Segoe UI" panose="020B0502040204020203" pitchFamily="34" charset="0"/>
                          <a:cs typeface="Segoe UI" panose="020B0502040204020203" pitchFamily="34" charset="0"/>
                        </a:rPr>
                        <a:t>Oaas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 </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32742" rtl="0" eaLnBrk="1" fontAlgn="b" latinLnBrk="0" hangingPunct="1"/>
                      <a:r>
                        <a:rPr lang="en-US" sz="1000" b="0" u="none" strike="noStrike" kern="120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88251177"/>
                  </a:ext>
                </a:extLst>
              </a:tr>
              <a:tr h="212845">
                <a:tc rowSpan="6">
                  <a:txBody>
                    <a:bodyPr/>
                    <a:lstStyle/>
                    <a:p>
                      <a:pPr algn="ctr" rtl="0" fontAlgn="b"/>
                      <a:r>
                        <a:rPr lang="en-US" sz="1000" u="none" strike="noStrike">
                          <a:effectLst/>
                          <a:latin typeface="Segoe UI" panose="020B0502040204020203" pitchFamily="34" charset="0"/>
                          <a:cs typeface="Segoe UI" panose="020B0502040204020203" pitchFamily="34" charset="0"/>
                        </a:rPr>
                        <a:t>Mitigation</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rtl="0" fontAlgn="b"/>
                      <a:r>
                        <a:rPr lang="en-US" sz="1000" u="none" strike="noStrike">
                          <a:effectLst/>
                          <a:latin typeface="Segoe UI" panose="020B0502040204020203" pitchFamily="34" charset="0"/>
                          <a:cs typeface="Segoe UI" panose="020B0502040204020203" pitchFamily="34" charset="0"/>
                        </a:rPr>
                        <a:t>Anvil</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21574331"/>
                  </a:ext>
                </a:extLst>
              </a:tr>
              <a:tr h="212845">
                <a:tc vMerge="1">
                  <a:txBody>
                    <a:bodyPr/>
                    <a:lstStyle/>
                    <a:p>
                      <a:endParaRPr lang="en-US"/>
                    </a:p>
                  </a:txBody>
                  <a:tcPr/>
                </a:tc>
                <a:tc>
                  <a:txBody>
                    <a:bodyPr/>
                    <a:lstStyle/>
                    <a:p>
                      <a:pPr algn="l" rtl="0" fontAlgn="b"/>
                      <a:r>
                        <a:rPr lang="en-US" sz="1000" u="none" strike="noStrike">
                          <a:effectLst/>
                          <a:latin typeface="Segoe UI" panose="020B0502040204020203" pitchFamily="34" charset="0"/>
                          <a:cs typeface="Segoe UI" panose="020B0502040204020203" pitchFamily="34" charset="0"/>
                        </a:rPr>
                        <a:t>Geneva Actions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b="0" u="none" strike="noStrike">
                          <a:solidFill>
                            <a:srgbClr val="D83B01"/>
                          </a:solidFill>
                          <a:effectLst/>
                          <a:latin typeface="Segoe UI"/>
                          <a:cs typeface="Segoe UI"/>
                        </a:rPr>
                        <a:t>No</a:t>
                      </a:r>
                      <a:endParaRPr lang="en-US" sz="1000" b="0" i="0" u="none" strike="noStrike">
                        <a:solidFill>
                          <a:srgbClr val="D83B01"/>
                        </a:solidFill>
                        <a:effectLst/>
                        <a:latin typeface="Segoe UI"/>
                        <a:cs typeface="Segoe UI"/>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b="0" u="none" strike="noStrike">
                          <a:solidFill>
                            <a:srgbClr val="D83B01"/>
                          </a:solidFill>
                          <a:effectLst/>
                          <a:latin typeface="Segoe UI"/>
                          <a:cs typeface="Segoe UI"/>
                        </a:rPr>
                        <a:t>No </a:t>
                      </a:r>
                      <a:endParaRPr lang="en-US" sz="1000" b="0" i="0" u="none" strike="noStrike">
                        <a:solidFill>
                          <a:srgbClr val="D83B01"/>
                        </a:solidFill>
                        <a:effectLst/>
                        <a:latin typeface="Segoe UI"/>
                        <a:cs typeface="Segoe UI"/>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32742" rtl="0" eaLnBrk="1" fontAlgn="b" latinLnBrk="0" hangingPunct="1"/>
                      <a:r>
                        <a:rPr lang="en-US" sz="1000" b="0" u="none" strike="noStrike" kern="1200">
                          <a:solidFill>
                            <a:srgbClr val="D83B01"/>
                          </a:solidFill>
                          <a:effectLst/>
                          <a:latin typeface="Segoe UI"/>
                          <a:ea typeface="+mn-ea"/>
                          <a:cs typeface="Segoe UI"/>
                        </a:rPr>
                        <a:t>No</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10276406"/>
                  </a:ext>
                </a:extLst>
              </a:tr>
              <a:tr h="212845">
                <a:tc vMerge="1">
                  <a:txBody>
                    <a:bodyPr/>
                    <a:lstStyle/>
                    <a:p>
                      <a:endParaRPr lang="en-US"/>
                    </a:p>
                  </a:txBody>
                  <a:tcPr/>
                </a:tc>
                <a:tc>
                  <a:txBody>
                    <a:bodyPr/>
                    <a:lstStyle/>
                    <a:p>
                      <a:pPr algn="l" rtl="0" fontAlgn="b"/>
                      <a:r>
                        <a:rPr lang="en-US" sz="1000" u="none" strike="noStrike">
                          <a:effectLst/>
                          <a:latin typeface="Segoe UI" panose="020B0502040204020203" pitchFamily="34" charset="0"/>
                          <a:cs typeface="Segoe UI" panose="020B0502040204020203" pitchFamily="34" charset="0"/>
                        </a:rPr>
                        <a:t>XDS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 </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32742" rtl="0" eaLnBrk="1" fontAlgn="b" latinLnBrk="0" hangingPunct="1"/>
                      <a:r>
                        <a:rPr lang="en-US" sz="1000" b="0" u="none" strike="noStrike" kern="120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8093232"/>
                  </a:ext>
                </a:extLst>
              </a:tr>
              <a:tr h="212845">
                <a:tc vMerge="1">
                  <a:txBody>
                    <a:bodyPr/>
                    <a:lstStyle/>
                    <a:p>
                      <a:endParaRPr lang="en-US"/>
                    </a:p>
                  </a:txBody>
                  <a:tcPr/>
                </a:tc>
                <a:tc>
                  <a:txBody>
                    <a:bodyPr/>
                    <a:lstStyle/>
                    <a:p>
                      <a:pPr algn="l" rtl="0" fontAlgn="b"/>
                      <a:r>
                        <a:rPr lang="en-US" sz="1000" u="none" strike="noStrike">
                          <a:effectLst/>
                          <a:latin typeface="Segoe UI" panose="020B0502040204020203" pitchFamily="34" charset="0"/>
                          <a:cs typeface="Segoe UI" panose="020B0502040204020203" pitchFamily="34" charset="0"/>
                        </a:rPr>
                        <a:t>SQL CAS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31168877"/>
                  </a:ext>
                </a:extLst>
              </a:tr>
              <a:tr h="212845">
                <a:tc vMerge="1">
                  <a:txBody>
                    <a:bodyPr/>
                    <a:lstStyle/>
                    <a:p>
                      <a:endParaRPr lang="en-US"/>
                    </a:p>
                  </a:txBody>
                  <a:tcPr/>
                </a:tc>
                <a:tc>
                  <a:txBody>
                    <a:bodyPr/>
                    <a:lstStyle/>
                    <a:p>
                      <a:pPr algn="l" rtl="0" fontAlgn="b"/>
                      <a:r>
                        <a:rPr lang="en-US" sz="1000" u="none" strike="noStrike">
                          <a:effectLst/>
                          <a:latin typeface="Segoe UI" panose="020B0502040204020203" pitchFamily="34" charset="0"/>
                          <a:cs typeface="Segoe UI" panose="020B0502040204020203" pitchFamily="34" charset="0"/>
                        </a:rPr>
                        <a:t>Repair Agent</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32742" rtl="0" eaLnBrk="1" fontAlgn="b" latinLnBrk="0" hangingPunct="1"/>
                      <a:r>
                        <a:rPr lang="en-US" sz="1000" b="0" u="none" strike="noStrike" kern="120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61798868"/>
                  </a:ext>
                </a:extLst>
              </a:tr>
              <a:tr h="212845">
                <a:tc vMerge="1">
                  <a:txBody>
                    <a:bodyPr/>
                    <a:lstStyle/>
                    <a:p>
                      <a:endParaRPr lang="en-US"/>
                    </a:p>
                  </a:txBody>
                  <a:tcPr/>
                </a:tc>
                <a:tc>
                  <a:txBody>
                    <a:bodyPr/>
                    <a:lstStyle/>
                    <a:p>
                      <a:pPr algn="l" rtl="0" fontAlgn="b"/>
                      <a:r>
                        <a:rPr lang="en-US" sz="1000" u="none" strike="noStrike">
                          <a:effectLst/>
                          <a:latin typeface="Segoe UI" panose="020B0502040204020203" pitchFamily="34" charset="0"/>
                          <a:cs typeface="Segoe UI" panose="020B0502040204020203" pitchFamily="34" charset="0"/>
                        </a:rPr>
                        <a:t>DCM Explorer</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68471872"/>
                  </a:ext>
                </a:extLst>
              </a:tr>
              <a:tr h="333138">
                <a:tc>
                  <a:txBody>
                    <a:bodyPr/>
                    <a:lstStyle/>
                    <a:p>
                      <a:pPr algn="ctr" rtl="0" fontAlgn="b"/>
                      <a:r>
                        <a:rPr lang="en-US" sz="1000" u="none" strike="noStrike">
                          <a:effectLst/>
                          <a:latin typeface="Segoe UI" panose="020B0502040204020203" pitchFamily="34" charset="0"/>
                          <a:cs typeface="Segoe UI" panose="020B0502040204020203" pitchFamily="34" charset="0"/>
                        </a:rPr>
                        <a:t>Diagnostics and Telemetry</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rtl="0" fontAlgn="b"/>
                      <a:r>
                        <a:rPr lang="en-US" sz="1000" u="none" strike="noStrike">
                          <a:effectLst/>
                          <a:latin typeface="Segoe UI" panose="020B0502040204020203" pitchFamily="34" charset="0"/>
                          <a:cs typeface="Segoe UI" panose="020B0502040204020203" pitchFamily="34" charset="0"/>
                        </a:rPr>
                        <a:t>Fleet Diagnostics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7620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noProof="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b"/>
                      <a:r>
                        <a:rPr lang="en-US" sz="1000" u="none" strike="noStrike">
                          <a:effectLst/>
                          <a:latin typeface="Segoe UI" panose="020B0502040204020203" pitchFamily="34" charset="0"/>
                          <a:cs typeface="Segoe UI" panose="020B0502040204020203" pitchFamily="34" charset="0"/>
                        </a:rPr>
                        <a:t>Yes</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kern="1200">
                          <a:solidFill>
                            <a:srgbClr val="D83B01"/>
                          </a:solidFill>
                          <a:effectLst/>
                          <a:latin typeface="Segoe UI"/>
                          <a:ea typeface="+mn-ea"/>
                          <a:cs typeface="Segoe UI"/>
                        </a:rPr>
                        <a:t>No </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Segoe UI"/>
                        </a:rPr>
                        <a:t>TBD</a:t>
                      </a:r>
                    </a:p>
                  </a:txBody>
                  <a:tcPr marL="6350" marR="6350" marT="635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18984111"/>
                  </a:ext>
                </a:extLst>
              </a:tr>
            </a:tbl>
          </a:graphicData>
        </a:graphic>
      </p:graphicFrame>
      <p:sp>
        <p:nvSpPr>
          <p:cNvPr id="11" name="TextBox 10">
            <a:extLst>
              <a:ext uri="{FF2B5EF4-FFF2-40B4-BE49-F238E27FC236}">
                <a16:creationId xmlns:a16="http://schemas.microsoft.com/office/drawing/2014/main" id="{10875B83-DE81-A91C-8761-623600E0B09A}"/>
              </a:ext>
            </a:extLst>
          </p:cNvPr>
          <p:cNvSpPr txBox="1"/>
          <p:nvPr/>
        </p:nvSpPr>
        <p:spPr>
          <a:xfrm>
            <a:off x="278771" y="6238646"/>
            <a:ext cx="9251400" cy="369332"/>
          </a:xfrm>
          <a:prstGeom prst="rect">
            <a:avLst/>
          </a:prstGeom>
          <a:noFill/>
        </p:spPr>
        <p:txBody>
          <a:bodyPr wrap="square" lIns="0" tIns="0" rIns="0" bIns="0" rtlCol="0">
            <a:spAutoFit/>
          </a:bodyPr>
          <a:lstStyle/>
          <a:p>
            <a:pPr defTabSz="932742" fontAlgn="b"/>
            <a:r>
              <a:rPr lang="en-US" sz="800" b="1" i="1">
                <a:solidFill>
                  <a:schemeClr val="dk1"/>
                </a:solidFill>
                <a:latin typeface="Segoe UI" panose="020B0502040204020203" pitchFamily="34" charset="0"/>
                <a:cs typeface="Segoe UI" panose="020B0502040204020203" pitchFamily="34" charset="0"/>
              </a:rPr>
              <a:t>1</a:t>
            </a:r>
            <a:r>
              <a:rPr lang="en-US" sz="800" i="1">
                <a:solidFill>
                  <a:schemeClr val="dk1"/>
                </a:solidFill>
                <a:latin typeface="Segoe UI" panose="020B0502040204020203" pitchFamily="34" charset="0"/>
                <a:cs typeface="Segoe UI" panose="020B0502040204020203" pitchFamily="34" charset="0"/>
              </a:rPr>
              <a:t> If Yes, then it means that platform / interface systematically enforces this capability once the service has onboarded to the platform / interface.</a:t>
            </a:r>
          </a:p>
          <a:p>
            <a:pPr defTabSz="932742" fontAlgn="b"/>
            <a:r>
              <a:rPr lang="en-US" sz="800" b="1" i="1">
                <a:solidFill>
                  <a:schemeClr val="dk1"/>
                </a:solidFill>
                <a:latin typeface="Segoe UI" panose="020B0502040204020203" pitchFamily="34" charset="0"/>
                <a:cs typeface="Segoe UI" panose="020B0502040204020203" pitchFamily="34" charset="0"/>
              </a:rPr>
              <a:t>2</a:t>
            </a:r>
            <a:r>
              <a:rPr lang="en-US" sz="800" i="1">
                <a:solidFill>
                  <a:schemeClr val="dk1"/>
                </a:solidFill>
                <a:latin typeface="Segoe UI" panose="020B0502040204020203" pitchFamily="34" charset="0"/>
                <a:cs typeface="Segoe UI" panose="020B0502040204020203" pitchFamily="34" charset="0"/>
              </a:rPr>
              <a:t> If Yes, then it means that the platform / interface provides the capability, however service teams need additional work to meet the specific capabilities – not auto applied / enforced by the system.</a:t>
            </a:r>
          </a:p>
          <a:p>
            <a:pPr defTabSz="932742" fontAlgn="b"/>
            <a:r>
              <a:rPr lang="en-US" sz="800" b="1" i="1">
                <a:solidFill>
                  <a:schemeClr val="dk1"/>
                </a:solidFill>
                <a:latin typeface="Segoe UI" panose="020B0502040204020203" pitchFamily="34" charset="0"/>
                <a:cs typeface="Segoe UI" panose="020B0502040204020203" pitchFamily="34" charset="0"/>
              </a:rPr>
              <a:t>3 </a:t>
            </a:r>
            <a:r>
              <a:rPr lang="en-US" sz="800" i="1">
                <a:solidFill>
                  <a:schemeClr val="dk1"/>
                </a:solidFill>
                <a:latin typeface="Segoe UI" panose="020B0502040204020203" pitchFamily="34" charset="0"/>
                <a:cs typeface="Segoe UI" panose="020B0502040204020203" pitchFamily="34" charset="0"/>
              </a:rPr>
              <a:t>Change classification needs to be discussed for receiving self attestation from interface / platform owners – reach out in progress.</a:t>
            </a:r>
          </a:p>
        </p:txBody>
      </p:sp>
    </p:spTree>
    <p:extLst>
      <p:ext uri="{BB962C8B-B14F-4D97-AF65-F5344CB8AC3E}">
        <p14:creationId xmlns:p14="http://schemas.microsoft.com/office/powerpoint/2010/main" val="31193618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B0ED93-5E18-87DC-3BAE-06ADE2AD140F}"/>
              </a:ext>
            </a:extLst>
          </p:cNvPr>
          <p:cNvSpPr>
            <a:spLocks noGrp="1"/>
          </p:cNvSpPr>
          <p:nvPr>
            <p:ph type="title"/>
          </p:nvPr>
        </p:nvSpPr>
        <p:spPr>
          <a:xfrm>
            <a:off x="584200" y="2979778"/>
            <a:ext cx="5511800" cy="553998"/>
          </a:xfrm>
        </p:spPr>
        <p:txBody>
          <a:bodyPr/>
          <a:lstStyle/>
          <a:p>
            <a:r>
              <a:rPr lang="en-US"/>
              <a:t>Appendix</a:t>
            </a:r>
          </a:p>
        </p:txBody>
      </p:sp>
    </p:spTree>
    <p:extLst>
      <p:ext uri="{BB962C8B-B14F-4D97-AF65-F5344CB8AC3E}">
        <p14:creationId xmlns:p14="http://schemas.microsoft.com/office/powerpoint/2010/main" val="3193916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B302-C0C8-E6F3-09A3-33B72E5353C3}"/>
              </a:ext>
            </a:extLst>
          </p:cNvPr>
          <p:cNvSpPr>
            <a:spLocks noGrp="1"/>
          </p:cNvSpPr>
          <p:nvPr>
            <p:ph type="title"/>
          </p:nvPr>
        </p:nvSpPr>
        <p:spPr>
          <a:xfrm>
            <a:off x="588263" y="585788"/>
            <a:ext cx="3567730" cy="575747"/>
          </a:xfrm>
        </p:spPr>
        <p:txBody>
          <a:bodyPr/>
          <a:lstStyle/>
          <a:p>
            <a:r>
              <a:rPr lang="en-US">
                <a:solidFill>
                  <a:srgbClr val="FFFFFF"/>
                </a:solidFill>
                <a:cs typeface="Segoe UI"/>
              </a:rPr>
              <a:t>Service tree asks</a:t>
            </a:r>
            <a:endParaRPr lang="en-US">
              <a:solidFill>
                <a:srgbClr val="FFFFFF"/>
              </a:solidFill>
            </a:endParaRPr>
          </a:p>
        </p:txBody>
      </p:sp>
      <p:sp>
        <p:nvSpPr>
          <p:cNvPr id="3" name="Text Placeholder 2">
            <a:extLst>
              <a:ext uri="{FF2B5EF4-FFF2-40B4-BE49-F238E27FC236}">
                <a16:creationId xmlns:a16="http://schemas.microsoft.com/office/drawing/2014/main" id="{E2FCF532-E285-B750-04C8-48B99C21521A}"/>
              </a:ext>
            </a:extLst>
          </p:cNvPr>
          <p:cNvSpPr>
            <a:spLocks noGrp="1"/>
          </p:cNvSpPr>
          <p:nvPr>
            <p:ph type="body" sz="quarter" idx="11"/>
          </p:nvPr>
        </p:nvSpPr>
        <p:spPr/>
        <p:txBody>
          <a:bodyPr/>
          <a:lstStyle/>
          <a:p>
            <a:r>
              <a:rPr lang="en-US" sz="1800" i="1">
                <a:cs typeface="Segoe UI"/>
              </a:rPr>
              <a:t>Fill this slide out to capture our learnings on Service Tree hygiene and the issues the lack of hygiene creates for our other workstreams.</a:t>
            </a:r>
            <a:endParaRPr lang="en-US" sz="1800" i="1"/>
          </a:p>
        </p:txBody>
      </p:sp>
      <p:sp>
        <p:nvSpPr>
          <p:cNvPr id="4" name="TextBox 3">
            <a:extLst>
              <a:ext uri="{FF2B5EF4-FFF2-40B4-BE49-F238E27FC236}">
                <a16:creationId xmlns:a16="http://schemas.microsoft.com/office/drawing/2014/main" id="{3D281C28-9D31-8E5B-B4FF-B36D5E1BE491}"/>
              </a:ext>
            </a:extLst>
          </p:cNvPr>
          <p:cNvSpPr txBox="1"/>
          <p:nvPr/>
        </p:nvSpPr>
        <p:spPr>
          <a:xfrm>
            <a:off x="4868673" y="867980"/>
            <a:ext cx="7324606" cy="40010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Arial"/>
              <a:buChar char="•"/>
            </a:pPr>
            <a:r>
              <a:rPr lang="en-US" sz="2000">
                <a:cs typeface="Segoe UI"/>
              </a:rPr>
              <a:t>Metadata cleanup ownership</a:t>
            </a:r>
          </a:p>
          <a:p>
            <a:pPr marL="342900" indent="-342900">
              <a:buFont typeface="Arial"/>
              <a:buChar char="•"/>
            </a:pPr>
            <a:r>
              <a:rPr lang="en-US" sz="2000">
                <a:cs typeface="Segoe UI"/>
              </a:rPr>
              <a:t>Prod and non-prod subscription metadata tags</a:t>
            </a:r>
          </a:p>
          <a:p>
            <a:pPr marL="799465" lvl="1" indent="-342900">
              <a:buFont typeface="Arial"/>
              <a:buChar char="•"/>
            </a:pPr>
            <a:r>
              <a:rPr lang="en-US" sz="2000">
                <a:cs typeface="Segoe UI"/>
              </a:rPr>
              <a:t>System assessed prod/non-prod environment type</a:t>
            </a:r>
          </a:p>
          <a:p>
            <a:pPr marL="799465" lvl="1" indent="-342900">
              <a:buFont typeface="Arial"/>
              <a:buChar char="•"/>
            </a:pPr>
            <a:r>
              <a:rPr lang="en-US" sz="2000">
                <a:cs typeface="Segoe UI"/>
              </a:rPr>
              <a:t>More granular than prod/non-prod. For e.g. a non-prod type that is in scope for all S360 and SFI KPIs where teams wants the same prod rigor in their non-prod environments</a:t>
            </a:r>
          </a:p>
          <a:p>
            <a:pPr marL="342900" indent="-342900">
              <a:buFont typeface="Arial"/>
              <a:buChar char="•"/>
            </a:pPr>
            <a:r>
              <a:rPr lang="en-US" sz="2000">
                <a:cs typeface="Segoe UI"/>
              </a:rPr>
              <a:t>Overall hygiene and data quality</a:t>
            </a:r>
          </a:p>
          <a:p>
            <a:pPr marL="342900" indent="-342900">
              <a:buFont typeface="Arial"/>
              <a:buChar char="•"/>
            </a:pPr>
            <a:r>
              <a:rPr lang="en-US" sz="2000">
                <a:cs typeface="Segoe UI"/>
              </a:rPr>
              <a:t>R2D Franchises unable to discern between prod/non prod</a:t>
            </a:r>
          </a:p>
          <a:p>
            <a:pPr marL="342900" indent="-342900">
              <a:buFont typeface="Arial"/>
              <a:buChar char="•"/>
            </a:pPr>
            <a:r>
              <a:rPr lang="en-US" sz="2000">
                <a:cs typeface="Segoe UI"/>
              </a:rPr>
              <a:t>Durable identification of services in scope for R2D</a:t>
            </a:r>
          </a:p>
          <a:p>
            <a:pPr marL="342900" indent="-342900">
              <a:buFont typeface="Arial"/>
              <a:buChar char="•"/>
            </a:pPr>
            <a:r>
              <a:rPr lang="en-US" sz="2000">
                <a:cs typeface="Segoe UI"/>
              </a:rPr>
              <a:t>Identification of Tech stack and infrastructure running the service. For e.g.- identify services running on stand-alone service fabric</a:t>
            </a:r>
          </a:p>
        </p:txBody>
      </p:sp>
      <p:sp>
        <p:nvSpPr>
          <p:cNvPr id="5" name="TextBox 4">
            <a:extLst>
              <a:ext uri="{FF2B5EF4-FFF2-40B4-BE49-F238E27FC236}">
                <a16:creationId xmlns:a16="http://schemas.microsoft.com/office/drawing/2014/main" id="{89FAB2A5-FEC2-9014-416F-5C22FEFB377B}"/>
              </a:ext>
            </a:extLst>
          </p:cNvPr>
          <p:cNvSpPr txBox="1"/>
          <p:nvPr/>
        </p:nvSpPr>
        <p:spPr>
          <a:xfrm>
            <a:off x="4207" y="4257"/>
            <a:ext cx="12169422" cy="307777"/>
          </a:xfrm>
          <a:prstGeom prst="rect">
            <a:avLst/>
          </a:prstGeom>
          <a:solidFill>
            <a:schemeClr val="accent2">
              <a:lumMod val="20000"/>
              <a:lumOff val="80000"/>
            </a:schemeClr>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cs typeface="Segoe UI"/>
              </a:rPr>
              <a:t>Work in progress – Brainstorming stub</a:t>
            </a:r>
            <a:endParaRPr lang="en-US" sz="2000" err="1"/>
          </a:p>
        </p:txBody>
      </p:sp>
      <p:sp>
        <p:nvSpPr>
          <p:cNvPr id="6" name="TextBox 5">
            <a:extLst>
              <a:ext uri="{FF2B5EF4-FFF2-40B4-BE49-F238E27FC236}">
                <a16:creationId xmlns:a16="http://schemas.microsoft.com/office/drawing/2014/main" id="{8F8FF24C-B9C9-CBE1-11C3-4AB685987D8E}"/>
              </a:ext>
            </a:extLst>
          </p:cNvPr>
          <p:cNvSpPr txBox="1"/>
          <p:nvPr/>
        </p:nvSpPr>
        <p:spPr>
          <a:xfrm>
            <a:off x="4237" y="6545767"/>
            <a:ext cx="12169420" cy="307777"/>
          </a:xfrm>
          <a:prstGeom prst="rect">
            <a:avLst/>
          </a:prstGeom>
          <a:solidFill>
            <a:schemeClr val="accent2">
              <a:lumMod val="20000"/>
              <a:lumOff val="80000"/>
            </a:schemeClr>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cs typeface="Segoe UI"/>
              </a:rPr>
              <a:t>Describe scenarios we are solving for</a:t>
            </a:r>
            <a:endParaRPr lang="en-US" sz="2000"/>
          </a:p>
        </p:txBody>
      </p:sp>
    </p:spTree>
    <p:extLst>
      <p:ext uri="{BB962C8B-B14F-4D97-AF65-F5344CB8AC3E}">
        <p14:creationId xmlns:p14="http://schemas.microsoft.com/office/powerpoint/2010/main" val="114260375"/>
      </p:ext>
    </p:extLst>
  </p:cSld>
  <p:clrMapOvr>
    <a:masterClrMapping/>
  </p:clrMapOvr>
  <p:transition>
    <p:fade/>
  </p:transition>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45F2F-4B86-6CE4-1749-9CBEC17457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AA681D8-3C6E-57B6-857C-DC64B9C06ECF}"/>
              </a:ext>
            </a:extLst>
          </p:cNvPr>
          <p:cNvSpPr/>
          <p:nvPr/>
        </p:nvSpPr>
        <p:spPr bwMode="auto">
          <a:xfrm>
            <a:off x="1" y="-5225"/>
            <a:ext cx="12173980" cy="69472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C7BA7ACB-2206-51C5-2409-D311B6B4943A}"/>
              </a:ext>
            </a:extLst>
          </p:cNvPr>
          <p:cNvSpPr/>
          <p:nvPr/>
        </p:nvSpPr>
        <p:spPr bwMode="auto">
          <a:xfrm>
            <a:off x="10869525" y="-11183"/>
            <a:ext cx="1317997" cy="390985"/>
          </a:xfrm>
          <a:prstGeom prst="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600" kern="0">
                <a:solidFill>
                  <a:srgbClr val="FFFFFF"/>
                </a:solidFill>
                <a:latin typeface="Segoe UI"/>
                <a:ea typeface="Segoe UI" pitchFamily="34" charset="0"/>
                <a:cs typeface="Segoe UI"/>
              </a:rPr>
              <a:t>Hari/Jeff</a:t>
            </a:r>
            <a:endParaRPr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D434E611-BA8D-372F-A18C-504230CE9E17}"/>
              </a:ext>
            </a:extLst>
          </p:cNvPr>
          <p:cNvSpPr txBox="1"/>
          <p:nvPr/>
        </p:nvSpPr>
        <p:spPr>
          <a:xfrm>
            <a:off x="248491" y="745151"/>
            <a:ext cx="12173980" cy="394980"/>
          </a:xfrm>
          <a:prstGeom prst="rect">
            <a:avLst/>
          </a:prstGeom>
          <a:noFill/>
        </p:spPr>
        <p:txBody>
          <a:bodyPr wrap="square" lIns="91440" tIns="45720" rIns="91440" bIns="45720" rtlCol="0" anchor="t">
            <a:spAutoFit/>
          </a:bodyPr>
          <a:lstStyle>
            <a:defPPr>
              <a:defRPr lang="en-US"/>
            </a:defPPr>
            <a:lvl1pPr marL="0" algn="l" defTabSz="390220" rtl="0" eaLnBrk="1" latinLnBrk="0" hangingPunct="1">
              <a:defRPr sz="1536" kern="1200">
                <a:solidFill>
                  <a:schemeClr val="tx1"/>
                </a:solidFill>
                <a:latin typeface="+mn-lt"/>
                <a:ea typeface="+mn-ea"/>
                <a:cs typeface="+mn-cs"/>
              </a:defRPr>
            </a:lvl1pPr>
            <a:lvl2pPr marL="390220" algn="l" defTabSz="390220" rtl="0" eaLnBrk="1" latinLnBrk="0" hangingPunct="1">
              <a:defRPr sz="1536" kern="1200">
                <a:solidFill>
                  <a:schemeClr val="tx1"/>
                </a:solidFill>
                <a:latin typeface="+mn-lt"/>
                <a:ea typeface="+mn-ea"/>
                <a:cs typeface="+mn-cs"/>
              </a:defRPr>
            </a:lvl2pPr>
            <a:lvl3pPr marL="780440" algn="l" defTabSz="390220" rtl="0" eaLnBrk="1" latinLnBrk="0" hangingPunct="1">
              <a:defRPr sz="1536" kern="1200">
                <a:solidFill>
                  <a:schemeClr val="tx1"/>
                </a:solidFill>
                <a:latin typeface="+mn-lt"/>
                <a:ea typeface="+mn-ea"/>
                <a:cs typeface="+mn-cs"/>
              </a:defRPr>
            </a:lvl3pPr>
            <a:lvl4pPr marL="1170661" algn="l" defTabSz="390220" rtl="0" eaLnBrk="1" latinLnBrk="0" hangingPunct="1">
              <a:defRPr sz="1536" kern="1200">
                <a:solidFill>
                  <a:schemeClr val="tx1"/>
                </a:solidFill>
                <a:latin typeface="+mn-lt"/>
                <a:ea typeface="+mn-ea"/>
                <a:cs typeface="+mn-cs"/>
              </a:defRPr>
            </a:lvl4pPr>
            <a:lvl5pPr marL="1560881" algn="l" defTabSz="390220" rtl="0" eaLnBrk="1" latinLnBrk="0" hangingPunct="1">
              <a:defRPr sz="1536" kern="1200">
                <a:solidFill>
                  <a:schemeClr val="tx1"/>
                </a:solidFill>
                <a:latin typeface="+mn-lt"/>
                <a:ea typeface="+mn-ea"/>
                <a:cs typeface="+mn-cs"/>
              </a:defRPr>
            </a:lvl5pPr>
            <a:lvl6pPr marL="1951101" algn="l" defTabSz="390220" rtl="0" eaLnBrk="1" latinLnBrk="0" hangingPunct="1">
              <a:defRPr sz="1536" kern="1200">
                <a:solidFill>
                  <a:schemeClr val="tx1"/>
                </a:solidFill>
                <a:latin typeface="+mn-lt"/>
                <a:ea typeface="+mn-ea"/>
                <a:cs typeface="+mn-cs"/>
              </a:defRPr>
            </a:lvl6pPr>
            <a:lvl7pPr marL="2341321" algn="l" defTabSz="390220" rtl="0" eaLnBrk="1" latinLnBrk="0" hangingPunct="1">
              <a:defRPr sz="1536" kern="1200">
                <a:solidFill>
                  <a:schemeClr val="tx1"/>
                </a:solidFill>
                <a:latin typeface="+mn-lt"/>
                <a:ea typeface="+mn-ea"/>
                <a:cs typeface="+mn-cs"/>
              </a:defRPr>
            </a:lvl7pPr>
            <a:lvl8pPr marL="2731541" algn="l" defTabSz="390220" rtl="0" eaLnBrk="1" latinLnBrk="0" hangingPunct="1">
              <a:defRPr sz="1536" kern="1200">
                <a:solidFill>
                  <a:schemeClr val="tx1"/>
                </a:solidFill>
                <a:latin typeface="+mn-lt"/>
                <a:ea typeface="+mn-ea"/>
                <a:cs typeface="+mn-cs"/>
              </a:defRPr>
            </a:lvl8pPr>
            <a:lvl9pPr marL="3121762" algn="l" defTabSz="390220" rtl="0" eaLnBrk="1" latinLnBrk="0" hangingPunct="1">
              <a:defRPr sz="1536" kern="1200">
                <a:solidFill>
                  <a:schemeClr val="tx1"/>
                </a:solidFill>
                <a:latin typeface="+mn-lt"/>
                <a:ea typeface="+mn-ea"/>
                <a:cs typeface="+mn-cs"/>
              </a:defRPr>
            </a:lvl9pPr>
          </a:lstStyle>
          <a:p>
            <a:pPr defTabSz="866166">
              <a:spcAft>
                <a:spcPts val="200"/>
              </a:spcAft>
              <a:defRPr/>
            </a:pPr>
            <a:r>
              <a:rPr lang="en-US" sz="900">
                <a:solidFill>
                  <a:prstClr val="black"/>
                </a:solidFill>
                <a:latin typeface="Aptos" panose="02110004020202020204"/>
              </a:rPr>
              <a:t>R2D Franchises are up and running for majority of services, QCS are largely done. AEP franchise kicked off as of 02/19 .  Identity Auth stack onboarded to R2D.  </a:t>
            </a:r>
          </a:p>
          <a:p>
            <a:pPr defTabSz="866166">
              <a:spcAft>
                <a:spcPts val="200"/>
              </a:spcAft>
              <a:defRPr/>
            </a:pPr>
            <a:r>
              <a:rPr lang="en-US" sz="900">
                <a:solidFill>
                  <a:prstClr val="black"/>
                </a:solidFill>
                <a:latin typeface="Aptos" panose="02110004020202020204"/>
              </a:rPr>
              <a:t>Data in grey is not yet useful due to metadata challenges – ETA to fix data is Sep ‘25, Service Tree is working on acceleration options.  </a:t>
            </a:r>
          </a:p>
        </p:txBody>
      </p:sp>
      <p:graphicFrame>
        <p:nvGraphicFramePr>
          <p:cNvPr id="7" name="Table 6">
            <a:extLst>
              <a:ext uri="{FF2B5EF4-FFF2-40B4-BE49-F238E27FC236}">
                <a16:creationId xmlns:a16="http://schemas.microsoft.com/office/drawing/2014/main" id="{A5A578C9-B278-0A14-66CC-0AAB49EF62A2}"/>
              </a:ext>
            </a:extLst>
          </p:cNvPr>
          <p:cNvGraphicFramePr>
            <a:graphicFrameLocks noGrp="1"/>
          </p:cNvGraphicFramePr>
          <p:nvPr>
            <p:extLst>
              <p:ext uri="{D42A27DB-BD31-4B8C-83A1-F6EECF244321}">
                <p14:modId xmlns:p14="http://schemas.microsoft.com/office/powerpoint/2010/main" val="2246553026"/>
              </p:ext>
            </p:extLst>
          </p:nvPr>
        </p:nvGraphicFramePr>
        <p:xfrm>
          <a:off x="18020" y="1150922"/>
          <a:ext cx="12169502" cy="6051084"/>
        </p:xfrm>
        <a:graphic>
          <a:graphicData uri="http://schemas.openxmlformats.org/drawingml/2006/table">
            <a:tbl>
              <a:tblPr firstRow="1" bandRow="1">
                <a:tableStyleId>{073A0DAA-6AF3-43AB-8588-CEC1D06C72B9}</a:tableStyleId>
              </a:tblPr>
              <a:tblGrid>
                <a:gridCol w="887548">
                  <a:extLst>
                    <a:ext uri="{9D8B030D-6E8A-4147-A177-3AD203B41FA5}">
                      <a16:colId xmlns:a16="http://schemas.microsoft.com/office/drawing/2014/main" val="681086686"/>
                    </a:ext>
                  </a:extLst>
                </a:gridCol>
                <a:gridCol w="1423802">
                  <a:extLst>
                    <a:ext uri="{9D8B030D-6E8A-4147-A177-3AD203B41FA5}">
                      <a16:colId xmlns:a16="http://schemas.microsoft.com/office/drawing/2014/main" val="71319300"/>
                    </a:ext>
                  </a:extLst>
                </a:gridCol>
                <a:gridCol w="386262">
                  <a:extLst>
                    <a:ext uri="{9D8B030D-6E8A-4147-A177-3AD203B41FA5}">
                      <a16:colId xmlns:a16="http://schemas.microsoft.com/office/drawing/2014/main" val="972266436"/>
                    </a:ext>
                  </a:extLst>
                </a:gridCol>
                <a:gridCol w="540324">
                  <a:extLst>
                    <a:ext uri="{9D8B030D-6E8A-4147-A177-3AD203B41FA5}">
                      <a16:colId xmlns:a16="http://schemas.microsoft.com/office/drawing/2014/main" val="3483800912"/>
                    </a:ext>
                  </a:extLst>
                </a:gridCol>
                <a:gridCol w="647589">
                  <a:extLst>
                    <a:ext uri="{9D8B030D-6E8A-4147-A177-3AD203B41FA5}">
                      <a16:colId xmlns:a16="http://schemas.microsoft.com/office/drawing/2014/main" val="1628389960"/>
                    </a:ext>
                  </a:extLst>
                </a:gridCol>
                <a:gridCol w="703819">
                  <a:extLst>
                    <a:ext uri="{9D8B030D-6E8A-4147-A177-3AD203B41FA5}">
                      <a16:colId xmlns:a16="http://schemas.microsoft.com/office/drawing/2014/main" val="2482828599"/>
                    </a:ext>
                  </a:extLst>
                </a:gridCol>
                <a:gridCol w="565816">
                  <a:extLst>
                    <a:ext uri="{9D8B030D-6E8A-4147-A177-3AD203B41FA5}">
                      <a16:colId xmlns:a16="http://schemas.microsoft.com/office/drawing/2014/main" val="3366022099"/>
                    </a:ext>
                  </a:extLst>
                </a:gridCol>
                <a:gridCol w="7014342">
                  <a:extLst>
                    <a:ext uri="{9D8B030D-6E8A-4147-A177-3AD203B41FA5}">
                      <a16:colId xmlns:a16="http://schemas.microsoft.com/office/drawing/2014/main" val="3725809125"/>
                    </a:ext>
                  </a:extLst>
                </a:gridCol>
              </a:tblGrid>
              <a:tr h="640976">
                <a:tc>
                  <a:txBody>
                    <a:bodyPr/>
                    <a:lstStyle/>
                    <a:p>
                      <a:pPr algn="ctr"/>
                      <a:r>
                        <a:rPr lang="en-US" sz="900"/>
                        <a:t>Service Group Name</a:t>
                      </a:r>
                    </a:p>
                  </a:txBody>
                  <a:tcPr marL="0" marR="82052" marT="41026" marB="41026" anchor="ctr"/>
                </a:tc>
                <a:tc>
                  <a:txBody>
                    <a:bodyPr/>
                    <a:lstStyle/>
                    <a:p>
                      <a:pPr algn="ctr"/>
                      <a:r>
                        <a:rPr lang="en-US" sz="900"/>
                        <a:t>Franchise Owner</a:t>
                      </a:r>
                    </a:p>
                    <a:p>
                      <a:pPr algn="ctr"/>
                      <a:r>
                        <a:rPr lang="en-US" sz="900"/>
                        <a:t>CVP</a:t>
                      </a:r>
                      <a:endParaRPr lang="en-US" sz="900">
                        <a:latin typeface="Aptos" panose="020B0004020202020204" pitchFamily="34" charset="0"/>
                      </a:endParaRPr>
                    </a:p>
                  </a:txBody>
                  <a:tcPr marL="0" marR="82052" marT="41026" marB="41026" anchor="ctr"/>
                </a:tc>
                <a:tc>
                  <a:txBody>
                    <a:bodyPr/>
                    <a:lstStyle/>
                    <a:p>
                      <a:pPr algn="ctr"/>
                      <a:r>
                        <a:rPr lang="en-US" sz="900"/>
                        <a:t>QCS R2D</a:t>
                      </a:r>
                      <a:endParaRPr lang="en-US" sz="900">
                        <a:latin typeface="Aptos" panose="020B0004020202020204" pitchFamily="34" charset="0"/>
                      </a:endParaRPr>
                    </a:p>
                  </a:txBody>
                  <a:tcPr marL="0" marR="82052" marT="41026" marB="41026" anchor="ctr"/>
                </a:tc>
                <a:tc>
                  <a:txBody>
                    <a:bodyPr/>
                    <a:lstStyle/>
                    <a:p>
                      <a:pPr algn="ctr"/>
                      <a:r>
                        <a:rPr lang="en-US" sz="900">
                          <a:latin typeface="Aptos"/>
                        </a:rPr>
                        <a:t>R2D Adopted/ In Scope</a:t>
                      </a:r>
                    </a:p>
                  </a:txBody>
                  <a:tcPr marL="0" marR="82052" marT="41026" marB="41026" anchor="ctr"/>
                </a:tc>
                <a:tc gridSpan="2">
                  <a:txBody>
                    <a:bodyPr/>
                    <a:lstStyle/>
                    <a:p>
                      <a:pPr algn="ctr"/>
                      <a:r>
                        <a:rPr lang="en-US" sz="900"/>
                        <a:t>5 Week Safefly Trend (Jan 19 – Feb 22)</a:t>
                      </a:r>
                    </a:p>
                    <a:p>
                      <a:pPr algn="ctr"/>
                      <a:endParaRPr lang="en-US" sz="900">
                        <a:latin typeface="Aptos" panose="020B0004020202020204" pitchFamily="34" charset="0"/>
                      </a:endParaRPr>
                    </a:p>
                  </a:txBody>
                  <a:tcPr marL="0" marR="82052" marT="41026" marB="41026" anchor="ctr"/>
                </a:tc>
                <a:tc hMerge="1">
                  <a:txBody>
                    <a:bodyPr/>
                    <a:lstStyle/>
                    <a:p>
                      <a:pPr algn="ctr"/>
                      <a:endParaRPr lang="en-US" sz="900">
                        <a:latin typeface="Aptos"/>
                      </a:endParaRPr>
                    </a:p>
                  </a:txBody>
                  <a:tcPr marL="0" marR="82052" marT="41026" marB="41026" anchor="ctr"/>
                </a:tc>
                <a:tc>
                  <a:txBody>
                    <a:bodyPr/>
                    <a:lstStyle/>
                    <a:p>
                      <a:pPr lvl="0" algn="ctr">
                        <a:buNone/>
                      </a:pPr>
                      <a:br>
                        <a:rPr lang="en-US" sz="900"/>
                      </a:br>
                      <a:r>
                        <a:rPr lang="en-US" sz="900"/>
                        <a:t>#Skip/Escape</a:t>
                      </a:r>
                      <a:endParaRPr lang="en-US" sz="900">
                        <a:latin typeface="Aptos"/>
                      </a:endParaRPr>
                    </a:p>
                  </a:txBody>
                  <a:tcPr marL="0" marR="82051" marT="41026" marB="41026" anchor="ctr"/>
                </a:tc>
                <a:tc>
                  <a:txBody>
                    <a:bodyPr/>
                    <a:lstStyle/>
                    <a:p>
                      <a:pPr algn="ctr"/>
                      <a:r>
                        <a:rPr lang="en-US" sz="900"/>
                        <a:t>Comment</a:t>
                      </a:r>
                      <a:endParaRPr lang="en-US" sz="900">
                        <a:latin typeface="Aptos" panose="020B0004020202020204" pitchFamily="34" charset="0"/>
                      </a:endParaRPr>
                    </a:p>
                  </a:txBody>
                  <a:tcPr marL="0" marR="82052" marT="41026" marB="41026" anchor="ctr"/>
                </a:tc>
                <a:extLst>
                  <a:ext uri="{0D108BD9-81ED-4DB2-BD59-A6C34878D82A}">
                    <a16:rowId xmlns:a16="http://schemas.microsoft.com/office/drawing/2014/main" val="836380163"/>
                  </a:ext>
                </a:extLst>
              </a:tr>
              <a:tr h="331206">
                <a:tc>
                  <a:txBody>
                    <a:bodyPr/>
                    <a:lstStyle/>
                    <a:p>
                      <a:pPr algn="l" fontAlgn="b"/>
                      <a:r>
                        <a:rPr lang="en-US" sz="900" b="1" u="none" strike="noStrike">
                          <a:solidFill>
                            <a:srgbClr val="000000"/>
                          </a:solidFill>
                          <a:effectLst/>
                        </a:rPr>
                        <a:t>Azure CXP</a:t>
                      </a:r>
                      <a:endParaRPr lang="en-US" sz="900" b="1" i="0" u="none" strike="noStrike">
                        <a:solidFill>
                          <a:srgbClr val="000000"/>
                        </a:solidFill>
                        <a:effectLst/>
                        <a:latin typeface="Aptos" panose="020B0004020202020204" pitchFamily="34" charset="0"/>
                      </a:endParaRPr>
                    </a:p>
                  </a:txBody>
                  <a:tcPr marR="5698" marT="5698" marB="41026" anchor="ctr"/>
                </a:tc>
                <a:tc>
                  <a:txBody>
                    <a:bodyPr/>
                    <a:lstStyle/>
                    <a:p>
                      <a:r>
                        <a:rPr lang="en-US" sz="800" b="0" u="none" strike="noStrike" kern="1200">
                          <a:solidFill>
                            <a:srgbClr val="000000"/>
                          </a:solidFill>
                          <a:effectLst/>
                        </a:rPr>
                        <a:t>Owner: Li Chen </a:t>
                      </a:r>
                    </a:p>
                    <a:p>
                      <a:r>
                        <a:rPr lang="en-US" sz="800" b="0" u="none" strike="noStrike" kern="1200">
                          <a:solidFill>
                            <a:srgbClr val="000000"/>
                          </a:solidFill>
                          <a:effectLst/>
                        </a:rPr>
                        <a:t>CVP: Angie Anderson</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lvl="0" algn="ctr">
                        <a:buNone/>
                      </a:pPr>
                      <a:r>
                        <a:rPr lang="en-US" sz="900" b="0" u="none" strike="noStrike" kern="1200">
                          <a:solidFill>
                            <a:schemeClr val="tx1"/>
                          </a:solidFill>
                          <a:effectLst/>
                        </a:rPr>
                        <a:t>N/A</a:t>
                      </a:r>
                      <a:endParaRPr lang="en-US" sz="900" b="0" i="0" u="none" strike="noStrike" kern="1200">
                        <a:solidFill>
                          <a:schemeClr val="tx1"/>
                        </a:solidFill>
                        <a:effectLst/>
                        <a:latin typeface="Aptos" panose="020B0004020202020204" pitchFamily="34" charset="0"/>
                        <a:ea typeface="+mn-ea"/>
                        <a:cs typeface="+mn-cs"/>
                      </a:endParaRPr>
                    </a:p>
                  </a:txBody>
                  <a:tcPr marL="82052" marR="82052" marT="41026" marB="41026" anchor="ctr">
                    <a:solidFill>
                      <a:srgbClr val="92D050"/>
                    </a:solidFill>
                  </a:tcPr>
                </a:tc>
                <a:tc>
                  <a:txBody>
                    <a:bodyPr/>
                    <a:lstStyle/>
                    <a:p>
                      <a:pPr algn="ctr"/>
                      <a:r>
                        <a:rPr lang="en-US" sz="900" b="0" i="0" u="none" strike="noStrike" kern="1200">
                          <a:solidFill>
                            <a:schemeClr val="tx1"/>
                          </a:solidFill>
                          <a:effectLst/>
                          <a:latin typeface="Aptos"/>
                          <a:ea typeface="+mn-ea"/>
                          <a:cs typeface="+mn-cs"/>
                        </a:rPr>
                        <a:t>41/75</a:t>
                      </a:r>
                    </a:p>
                  </a:txBody>
                  <a:tcPr marL="82052" marR="82052" marT="41026" marB="41026" anchor="ctr">
                    <a:solidFill>
                      <a:srgbClr val="FEF000"/>
                    </a:solidFill>
                  </a:tcPr>
                </a:tc>
                <a:tc gridSpan="2">
                  <a:txBody>
                    <a:bodyPr/>
                    <a:lstStyle/>
                    <a:p>
                      <a:endParaRPr lang="en-US" sz="800" b="0" i="0" u="none" strike="noStrike" kern="1200">
                        <a:solidFill>
                          <a:schemeClr val="tx1"/>
                        </a:solidFill>
                        <a:effectLst/>
                        <a:latin typeface="Aptos" panose="020B0004020202020204" pitchFamily="34" charset="0"/>
                        <a:ea typeface="+mn-ea"/>
                        <a:cs typeface="+mn-cs"/>
                      </a:endParaRPr>
                    </a:p>
                  </a:txBody>
                  <a:tcPr marL="82052" marR="82052" marT="41026" marB="41026" anchor="ctr"/>
                </a:tc>
                <a:tc hMerge="1">
                  <a:txBody>
                    <a:bodyPr/>
                    <a:lstStyle/>
                    <a:p>
                      <a:pPr marL="0" algn="ctr" defTabSz="932742" rtl="0" eaLnBrk="1" latinLnBrk="0" hangingPunct="1"/>
                      <a:endParaRPr lang="en-US" sz="800" b="0" i="0" u="none" strike="noStrike" kern="1200">
                        <a:solidFill>
                          <a:schemeClr val="tx1"/>
                        </a:solidFill>
                        <a:effectLst/>
                        <a:latin typeface="Aptos"/>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0/0</a:t>
                      </a:r>
                    </a:p>
                  </a:txBody>
                  <a:tcPr marL="82051" marR="82051" marT="41026" marB="41026" anchor="ctr"/>
                </a:tc>
                <a:tc>
                  <a:txBody>
                    <a:bodyPr/>
                    <a:lstStyle/>
                    <a:p>
                      <a:r>
                        <a:rPr lang="en-US" sz="900" b="0" i="0" u="none" strike="noStrike" kern="1200">
                          <a:solidFill>
                            <a:schemeClr val="tx1"/>
                          </a:solidFill>
                          <a:effectLst/>
                          <a:latin typeface="Aptos"/>
                          <a:ea typeface="+mn-ea"/>
                          <a:cs typeface="+mn-cs"/>
                        </a:rPr>
                        <a:t>In Audit mode, Compliance data is being reviewed constantly.</a:t>
                      </a:r>
                    </a:p>
                  </a:txBody>
                  <a:tcPr marL="82052" marR="82052" marT="41026" marB="41026" anchor="ctr"/>
                </a:tc>
                <a:extLst>
                  <a:ext uri="{0D108BD9-81ED-4DB2-BD59-A6C34878D82A}">
                    <a16:rowId xmlns:a16="http://schemas.microsoft.com/office/drawing/2014/main" val="3790887858"/>
                  </a:ext>
                </a:extLst>
              </a:tr>
              <a:tr h="455114">
                <a:tc>
                  <a:txBody>
                    <a:bodyPr/>
                    <a:lstStyle/>
                    <a:p>
                      <a:pPr algn="l" fontAlgn="b"/>
                      <a:r>
                        <a:rPr lang="en-US" sz="900" b="1" u="none" strike="noStrike">
                          <a:solidFill>
                            <a:srgbClr val="000000"/>
                          </a:solidFill>
                          <a:effectLst/>
                        </a:rPr>
                        <a:t>AEE and AMP</a:t>
                      </a:r>
                      <a:endParaRPr lang="en-US" sz="900" b="1" i="0" u="none" strike="noStrike">
                        <a:solidFill>
                          <a:srgbClr val="000000"/>
                        </a:solidFill>
                        <a:effectLst/>
                        <a:latin typeface="Aptos" panose="020B0004020202020204" pitchFamily="34" charset="0"/>
                      </a:endParaRPr>
                    </a:p>
                  </a:txBody>
                  <a:tcPr marR="5698" marT="5698" marB="41026" anchor="ctr"/>
                </a:tc>
                <a:tc>
                  <a:txBody>
                    <a:bodyPr/>
                    <a:lstStyle/>
                    <a:p>
                      <a:r>
                        <a:rPr lang="en-US" sz="800" b="0" u="none" strike="noStrike" kern="1200">
                          <a:solidFill>
                            <a:srgbClr val="000000"/>
                          </a:solidFill>
                          <a:effectLst/>
                        </a:rPr>
                        <a:t>Owner: Ruhiyyih Mahalati </a:t>
                      </a:r>
                    </a:p>
                    <a:p>
                      <a:r>
                        <a:rPr lang="en-US" sz="800" b="0" u="none" strike="noStrike" kern="1200">
                          <a:solidFill>
                            <a:srgbClr val="000000"/>
                          </a:solidFill>
                          <a:effectLst/>
                        </a:rPr>
                        <a:t>CVP: Annie Pearl, Brendan Burns</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algn="ctr"/>
                      <a:r>
                        <a:rPr lang="en-US" sz="900" b="0" u="none" strike="noStrike" kern="1200">
                          <a:solidFill>
                            <a:schemeClr val="tx1"/>
                          </a:solidFill>
                          <a:effectLst/>
                        </a:rPr>
                        <a:t>3/3</a:t>
                      </a:r>
                      <a:endParaRPr lang="en-US" sz="900" b="0" i="0" u="none" strike="noStrike" kern="1200">
                        <a:solidFill>
                          <a:schemeClr val="tx1"/>
                        </a:solidFill>
                        <a:effectLst/>
                        <a:latin typeface="Aptos" panose="020B0004020202020204" pitchFamily="34" charset="0"/>
                        <a:ea typeface="+mn-ea"/>
                        <a:cs typeface="+mn-cs"/>
                      </a:endParaRPr>
                    </a:p>
                  </a:txBody>
                  <a:tcPr marL="82052" marR="82052" marT="41026" marB="41026" anchor="ctr">
                    <a:solidFill>
                      <a:srgbClr val="92D050"/>
                    </a:solidFill>
                  </a:tcPr>
                </a:tc>
                <a:tc>
                  <a:txBody>
                    <a:bodyPr/>
                    <a:lstStyle/>
                    <a:p>
                      <a:pPr algn="ctr"/>
                      <a:r>
                        <a:rPr lang="en-US" sz="900" b="0" i="0" u="none" strike="noStrike" kern="1200">
                          <a:solidFill>
                            <a:schemeClr val="tx1"/>
                          </a:solidFill>
                          <a:effectLst/>
                          <a:latin typeface="Aptos"/>
                          <a:ea typeface="+mn-ea"/>
                          <a:cs typeface="+mn-cs"/>
                        </a:rPr>
                        <a:t>65/180</a:t>
                      </a:r>
                    </a:p>
                  </a:txBody>
                  <a:tcPr marL="82052" marR="82052" marT="41026" marB="41026" anchor="ctr">
                    <a:solidFill>
                      <a:srgbClr val="FEF000"/>
                    </a:solidFill>
                  </a:tcPr>
                </a:tc>
                <a:tc gridSpan="2">
                  <a:txBody>
                    <a:bodyPr/>
                    <a:lstStyle/>
                    <a:p>
                      <a:endParaRPr lang="en-US" sz="800" b="0" i="0" u="none" strike="noStrike" kern="1200">
                        <a:solidFill>
                          <a:schemeClr val="tx1"/>
                        </a:solidFill>
                        <a:effectLst/>
                        <a:latin typeface="Aptos"/>
                        <a:ea typeface="+mn-ea"/>
                        <a:cs typeface="+mn-cs"/>
                      </a:endParaRPr>
                    </a:p>
                  </a:txBody>
                  <a:tcPr marL="82052" marR="82052" marT="41026" marB="41026" anchor="ctr"/>
                </a:tc>
                <a:tc hMerge="1">
                  <a:txBody>
                    <a:bodyPr/>
                    <a:lstStyle/>
                    <a:p>
                      <a:pPr marL="0" algn="ctr" defTabSz="932742" rtl="0" eaLnBrk="1" latinLnBrk="0" hangingPunct="1"/>
                      <a:endParaRPr lang="en-US" sz="800" b="0" i="0" u="none" strike="noStrike" kern="1200">
                        <a:solidFill>
                          <a:schemeClr val="tx1"/>
                        </a:solidFill>
                        <a:effectLst/>
                        <a:latin typeface="Aptos"/>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2/1</a:t>
                      </a:r>
                    </a:p>
                  </a:txBody>
                  <a:tcPr marL="82051" marR="82051" marT="41026" marB="41026" anchor="ctr"/>
                </a:tc>
                <a:tc>
                  <a:txBody>
                    <a:bodyPr/>
                    <a:lstStyle/>
                    <a:p>
                      <a:pPr lvl="0">
                        <a:buNone/>
                      </a:pPr>
                      <a:r>
                        <a:rPr lang="en-US" sz="900">
                          <a:solidFill>
                            <a:schemeClr val="tx1"/>
                          </a:solidFill>
                        </a:rPr>
                        <a:t>Franchise owners are reviewing compliance data weekly and following up with service owners to drive up the compliance.. </a:t>
                      </a:r>
                      <a:endParaRPr lang="en-US" sz="900">
                        <a:solidFill>
                          <a:schemeClr val="tx1"/>
                        </a:solidFill>
                        <a:latin typeface="Aptos"/>
                      </a:endParaRPr>
                    </a:p>
                  </a:txBody>
                  <a:tcPr marL="82052" marR="82052" marT="41026" marB="41026" anchor="ctr"/>
                </a:tc>
                <a:extLst>
                  <a:ext uri="{0D108BD9-81ED-4DB2-BD59-A6C34878D82A}">
                    <a16:rowId xmlns:a16="http://schemas.microsoft.com/office/drawing/2014/main" val="2318295574"/>
                  </a:ext>
                </a:extLst>
              </a:tr>
              <a:tr h="362183">
                <a:tc>
                  <a:txBody>
                    <a:bodyPr/>
                    <a:lstStyle/>
                    <a:p>
                      <a:pPr algn="l" fontAlgn="b"/>
                      <a:r>
                        <a:rPr lang="en-US" sz="900" b="1" u="none" strike="noStrike">
                          <a:solidFill>
                            <a:srgbClr val="000000"/>
                          </a:solidFill>
                          <a:effectLst/>
                        </a:rPr>
                        <a:t>Azure Networking</a:t>
                      </a:r>
                      <a:endParaRPr lang="en-US" sz="900" b="1" i="0" u="none" strike="noStrike">
                        <a:solidFill>
                          <a:srgbClr val="000000"/>
                        </a:solidFill>
                        <a:effectLst/>
                        <a:latin typeface="Aptos" panose="020B0004020202020204" pitchFamily="34" charset="0"/>
                      </a:endParaRPr>
                    </a:p>
                  </a:txBody>
                  <a:tcPr marR="5698" marT="5698" marB="41026" anchor="ctr"/>
                </a:tc>
                <a:tc>
                  <a:txBody>
                    <a:bodyPr/>
                    <a:lstStyle/>
                    <a:p>
                      <a:r>
                        <a:rPr lang="en-US" sz="800" b="0" u="none" strike="noStrike" kern="1200">
                          <a:solidFill>
                            <a:srgbClr val="000000"/>
                          </a:solidFill>
                          <a:effectLst/>
                        </a:rPr>
                        <a:t>Owner: Li-Fen Wu </a:t>
                      </a:r>
                    </a:p>
                    <a:p>
                      <a:r>
                        <a:rPr lang="en-US" sz="800" b="0" u="none" strike="noStrike" kern="1200">
                          <a:solidFill>
                            <a:srgbClr val="000000"/>
                          </a:solidFill>
                          <a:effectLst/>
                        </a:rPr>
                        <a:t>CVP: Dave Maltz</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algn="ctr"/>
                      <a:r>
                        <a:rPr lang="en-US" sz="900">
                          <a:solidFill>
                            <a:schemeClr val="tx1"/>
                          </a:solidFill>
                        </a:rPr>
                        <a:t>10/10 </a:t>
                      </a:r>
                      <a:endParaRPr lang="en-US" sz="900">
                        <a:solidFill>
                          <a:schemeClr val="tx1"/>
                        </a:solidFill>
                        <a:latin typeface="Aptos" panose="020B0004020202020204" pitchFamily="34" charset="0"/>
                      </a:endParaRPr>
                    </a:p>
                  </a:txBody>
                  <a:tcPr marL="82052" marR="82052" marT="41026" marB="41026" anchor="ctr">
                    <a:solidFill>
                      <a:srgbClr val="92D050"/>
                    </a:solidFill>
                  </a:tcPr>
                </a:tc>
                <a:tc>
                  <a:txBody>
                    <a:bodyPr/>
                    <a:lstStyle/>
                    <a:p>
                      <a:pPr algn="ctr"/>
                      <a:r>
                        <a:rPr lang="en-US" sz="900">
                          <a:solidFill>
                            <a:schemeClr val="tx1"/>
                          </a:solidFill>
                          <a:latin typeface="Aptos"/>
                        </a:rPr>
                        <a:t>80/175</a:t>
                      </a:r>
                    </a:p>
                  </a:txBody>
                  <a:tcPr marL="82052" marR="82052" marT="41026" marB="41026" anchor="ctr">
                    <a:solidFill>
                      <a:srgbClr val="FEF000"/>
                    </a:solidFill>
                  </a:tcPr>
                </a:tc>
                <a:tc gridSpan="2">
                  <a:txBody>
                    <a:bodyPr/>
                    <a:lstStyle/>
                    <a:p>
                      <a:pPr lvl="0">
                        <a:buNone/>
                      </a:pPr>
                      <a:endParaRPr lang="en-US" sz="800">
                        <a:solidFill>
                          <a:schemeClr val="tx1"/>
                        </a:solidFill>
                        <a:latin typeface="Aptos"/>
                      </a:endParaRPr>
                    </a:p>
                  </a:txBody>
                  <a:tcPr marL="82052" marR="82052" marT="41026" marB="41026" anchor="ctr"/>
                </a:tc>
                <a:tc hMerge="1">
                  <a:txBody>
                    <a:bodyPr/>
                    <a:lstStyle/>
                    <a:p>
                      <a:pPr marL="0" lvl="0" algn="ctr" defTabSz="932742" rtl="0" eaLnBrk="1" latinLnBrk="0" hangingPunct="1">
                        <a:buNone/>
                      </a:pPr>
                      <a:endParaRPr lang="en-US" sz="800" b="0" i="0" u="none" strike="noStrike" kern="1200">
                        <a:solidFill>
                          <a:schemeClr val="tx1"/>
                        </a:solidFill>
                        <a:effectLst/>
                        <a:latin typeface="Aptos"/>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0/0</a:t>
                      </a:r>
                    </a:p>
                  </a:txBody>
                  <a:tcPr marL="82051" marR="82051" marT="41026" marB="41026" anchor="ctr"/>
                </a:tc>
                <a:tc>
                  <a:txBody>
                    <a:bodyPr/>
                    <a:lstStyle/>
                    <a:p>
                      <a:r>
                        <a:rPr lang="en-US" sz="900" b="0" u="none" strike="noStrike" kern="1200">
                          <a:solidFill>
                            <a:schemeClr val="tx1"/>
                          </a:solidFill>
                          <a:effectLst/>
                        </a:rPr>
                        <a:t>High coverage, with async reviews and lease model to optimize for scale/speed. Revisiting risk model under discussion.  </a:t>
                      </a:r>
                      <a:endParaRPr lang="en-US" sz="900" b="0" i="0" u="none" strike="noStrike" kern="1200">
                        <a:solidFill>
                          <a:schemeClr val="tx1"/>
                        </a:solidFill>
                        <a:effectLst/>
                        <a:latin typeface="Aptos" panose="020B0004020202020204" pitchFamily="34" charset="0"/>
                        <a:ea typeface="+mn-ea"/>
                        <a:cs typeface="+mn-cs"/>
                      </a:endParaRPr>
                    </a:p>
                  </a:txBody>
                  <a:tcPr marL="82052" marR="82052" marT="41026" marB="41026" anchor="ctr"/>
                </a:tc>
                <a:extLst>
                  <a:ext uri="{0D108BD9-81ED-4DB2-BD59-A6C34878D82A}">
                    <a16:rowId xmlns:a16="http://schemas.microsoft.com/office/drawing/2014/main" val="2946215750"/>
                  </a:ext>
                </a:extLst>
              </a:tr>
              <a:tr h="357722">
                <a:tc>
                  <a:txBody>
                    <a:bodyPr/>
                    <a:lstStyle/>
                    <a:p>
                      <a:pPr algn="l" fontAlgn="b"/>
                      <a:r>
                        <a:rPr lang="en-US" sz="900" b="1" u="none" strike="noStrike">
                          <a:solidFill>
                            <a:srgbClr val="000000"/>
                          </a:solidFill>
                          <a:effectLst/>
                        </a:rPr>
                        <a:t>Azure Specialized</a:t>
                      </a:r>
                      <a:endParaRPr lang="en-US" sz="900" b="1" i="0" u="none" strike="noStrike">
                        <a:solidFill>
                          <a:srgbClr val="000000"/>
                        </a:solidFill>
                        <a:effectLst/>
                        <a:latin typeface="Aptos" panose="020B0004020202020204" pitchFamily="34" charset="0"/>
                      </a:endParaRPr>
                    </a:p>
                  </a:txBody>
                  <a:tcPr marR="5698" marT="5698" marB="41026" anchor="ctr"/>
                </a:tc>
                <a:tc>
                  <a:txBody>
                    <a:bodyPr/>
                    <a:lstStyle/>
                    <a:p>
                      <a:r>
                        <a:rPr lang="en-US" sz="800" b="0" u="none" strike="noStrike" kern="1200">
                          <a:solidFill>
                            <a:srgbClr val="000000"/>
                          </a:solidFill>
                          <a:effectLst/>
                        </a:rPr>
                        <a:t>Owner: Mark Hennessy </a:t>
                      </a:r>
                    </a:p>
                    <a:p>
                      <a:r>
                        <a:rPr lang="en-US" sz="800" b="0" u="none" strike="noStrike" kern="1200">
                          <a:solidFill>
                            <a:srgbClr val="000000"/>
                          </a:solidFill>
                          <a:effectLst/>
                        </a:rPr>
                        <a:t>CVP: Eric Lockard</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algn="ctr"/>
                      <a:r>
                        <a:rPr lang="en-US" sz="900">
                          <a:solidFill>
                            <a:schemeClr val="tx1"/>
                          </a:solidFill>
                        </a:rPr>
                        <a:t>1/1</a:t>
                      </a:r>
                      <a:endParaRPr lang="en-US" sz="900">
                        <a:solidFill>
                          <a:schemeClr val="tx1"/>
                        </a:solidFill>
                        <a:latin typeface="Aptos" panose="020B0004020202020204" pitchFamily="34" charset="0"/>
                      </a:endParaRPr>
                    </a:p>
                  </a:txBody>
                  <a:tcPr marL="82052" marR="82052" marT="41026" marB="41026" anchor="ctr">
                    <a:solidFill>
                      <a:srgbClr val="92D050"/>
                    </a:solidFill>
                  </a:tcPr>
                </a:tc>
                <a:tc>
                  <a:txBody>
                    <a:bodyPr/>
                    <a:lstStyle/>
                    <a:p>
                      <a:pPr algn="ctr"/>
                      <a:r>
                        <a:rPr lang="en-US" sz="900">
                          <a:solidFill>
                            <a:schemeClr val="tx1"/>
                          </a:solidFill>
                          <a:latin typeface="Aptos"/>
                        </a:rPr>
                        <a:t>12/64</a:t>
                      </a:r>
                    </a:p>
                  </a:txBody>
                  <a:tcPr marL="82052" marR="82052" marT="41026" marB="41026" anchor="ctr">
                    <a:solidFill>
                      <a:srgbClr val="FEF000"/>
                    </a:solidFill>
                  </a:tcPr>
                </a:tc>
                <a:tc gridSpan="2">
                  <a:txBody>
                    <a:bodyPr/>
                    <a:lstStyle/>
                    <a:p>
                      <a:endParaRPr lang="en-US" sz="800">
                        <a:solidFill>
                          <a:schemeClr val="tx1"/>
                        </a:solidFill>
                        <a:latin typeface="Aptos"/>
                      </a:endParaRPr>
                    </a:p>
                  </a:txBody>
                  <a:tcPr marL="82052" marR="82052" marT="41026" marB="41026" anchor="ctr"/>
                </a:tc>
                <a:tc hMerge="1">
                  <a:txBody>
                    <a:bodyPr/>
                    <a:lstStyle/>
                    <a:p>
                      <a:pPr marL="0" algn="ctr" defTabSz="932742" rtl="0" eaLnBrk="1" latinLnBrk="0" hangingPunct="1"/>
                      <a:endParaRPr lang="en-US" sz="800" b="0" i="0" u="none" strike="noStrike" kern="1200">
                        <a:solidFill>
                          <a:schemeClr val="tx1"/>
                        </a:solidFill>
                        <a:effectLst/>
                        <a:latin typeface="Aptos"/>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1/0</a:t>
                      </a:r>
                    </a:p>
                  </a:txBody>
                  <a:tcPr marL="82051" marR="82051" marT="41026" marB="41026" anchor="ctr"/>
                </a:tc>
                <a:tc>
                  <a:txBody>
                    <a:bodyPr/>
                    <a:lstStyle/>
                    <a:p>
                      <a:r>
                        <a:rPr lang="en-US" sz="900">
                          <a:solidFill>
                            <a:schemeClr val="tx1"/>
                          </a:solidFill>
                        </a:rPr>
                        <a:t>100% PF compliance on R2D, Ongoing effort to increase R2D compliance for Ev2 thru deploy skips email. Franchise Owners &amp; delegates strong support on R2D &amp; SF compliance both in IDC and US. SF requests in increasing trend shows increase in awareness on R2D</a:t>
                      </a:r>
                      <a:endParaRPr lang="en-US" sz="900">
                        <a:solidFill>
                          <a:schemeClr val="tx1"/>
                        </a:solidFill>
                        <a:latin typeface="Aptos" panose="020B0004020202020204" pitchFamily="34" charset="0"/>
                      </a:endParaRPr>
                    </a:p>
                  </a:txBody>
                  <a:tcPr marL="82052" marR="82052" marT="41026" marB="41026" anchor="ctr"/>
                </a:tc>
                <a:extLst>
                  <a:ext uri="{0D108BD9-81ED-4DB2-BD59-A6C34878D82A}">
                    <a16:rowId xmlns:a16="http://schemas.microsoft.com/office/drawing/2014/main" val="1146077431"/>
                  </a:ext>
                </a:extLst>
              </a:tr>
              <a:tr h="455114">
                <a:tc>
                  <a:txBody>
                    <a:bodyPr/>
                    <a:lstStyle/>
                    <a:p>
                      <a:pPr algn="l" fontAlgn="b"/>
                      <a:r>
                        <a:rPr lang="en-US" sz="900" b="1" u="none" strike="noStrike">
                          <a:solidFill>
                            <a:srgbClr val="000000"/>
                          </a:solidFill>
                          <a:effectLst/>
                        </a:rPr>
                        <a:t>Azure Storage</a:t>
                      </a:r>
                      <a:endParaRPr lang="en-US" sz="900" b="1" i="0" u="none" strike="noStrike">
                        <a:solidFill>
                          <a:srgbClr val="000000"/>
                        </a:solidFill>
                        <a:effectLst/>
                        <a:latin typeface="Aptos" panose="020B0004020202020204" pitchFamily="34" charset="0"/>
                      </a:endParaRPr>
                    </a:p>
                  </a:txBody>
                  <a:tcPr marR="5698" marT="5698" marB="41026" anchor="ctr"/>
                </a:tc>
                <a:tc>
                  <a:txBody>
                    <a:bodyPr/>
                    <a:lstStyle/>
                    <a:p>
                      <a:r>
                        <a:rPr lang="en-US" sz="800" b="0" u="none" strike="noStrike" kern="1200">
                          <a:solidFill>
                            <a:srgbClr val="000000"/>
                          </a:solidFill>
                          <a:effectLst/>
                        </a:rPr>
                        <a:t>Owner: Marcus Swenson </a:t>
                      </a:r>
                    </a:p>
                    <a:p>
                      <a:r>
                        <a:rPr lang="en-US" sz="800" b="0" u="none" strike="noStrike" kern="1200">
                          <a:solidFill>
                            <a:srgbClr val="000000"/>
                          </a:solidFill>
                          <a:effectLst/>
                        </a:rPr>
                        <a:t>CVP: Maneesh Sah</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lvl="0" algn="ctr">
                        <a:buNone/>
                      </a:pPr>
                      <a:r>
                        <a:rPr lang="en-US" sz="900" kern="1200">
                          <a:solidFill>
                            <a:schemeClr val="tx1"/>
                          </a:solidFill>
                        </a:rPr>
                        <a:t>5/5</a:t>
                      </a:r>
                      <a:endParaRPr lang="en-US" sz="900" kern="1200">
                        <a:solidFill>
                          <a:schemeClr val="tx1"/>
                        </a:solidFill>
                        <a:latin typeface="Aptos" panose="020B0004020202020204" pitchFamily="34" charset="0"/>
                        <a:ea typeface="+mn-ea"/>
                        <a:cs typeface="+mn-cs"/>
                      </a:endParaRPr>
                    </a:p>
                  </a:txBody>
                  <a:tcPr marL="82052" marR="82052" marT="41026" marB="41026" anchor="ctr">
                    <a:solidFill>
                      <a:srgbClr val="92D050"/>
                    </a:solidFill>
                  </a:tcPr>
                </a:tc>
                <a:tc>
                  <a:txBody>
                    <a:bodyPr/>
                    <a:lstStyle/>
                    <a:p>
                      <a:pPr algn="ctr"/>
                      <a:r>
                        <a:rPr lang="en-US" sz="900">
                          <a:solidFill>
                            <a:schemeClr val="tx1"/>
                          </a:solidFill>
                          <a:latin typeface="Aptos"/>
                        </a:rPr>
                        <a:t>15/74</a:t>
                      </a:r>
                    </a:p>
                  </a:txBody>
                  <a:tcPr marL="82052" marR="82052" marT="41026" marB="41026" anchor="ctr">
                    <a:solidFill>
                      <a:srgbClr val="FEF000"/>
                    </a:solidFill>
                  </a:tcPr>
                </a:tc>
                <a:tc gridSpan="2">
                  <a:txBody>
                    <a:bodyPr/>
                    <a:lstStyle/>
                    <a:p>
                      <a:pPr lvl="0">
                        <a:buNone/>
                      </a:pPr>
                      <a:endParaRPr lang="en-US" sz="800" kern="1200">
                        <a:solidFill>
                          <a:schemeClr val="tx1"/>
                        </a:solidFill>
                        <a:latin typeface="Aptos"/>
                        <a:ea typeface="+mn-ea"/>
                        <a:cs typeface="+mn-cs"/>
                      </a:endParaRPr>
                    </a:p>
                  </a:txBody>
                  <a:tcPr marL="82052" marR="82052" marT="41026" marB="41026" anchor="ctr"/>
                </a:tc>
                <a:tc hMerge="1">
                  <a:txBody>
                    <a:bodyPr/>
                    <a:lstStyle/>
                    <a:p>
                      <a:pPr marL="0" lvl="0" algn="ctr" defTabSz="932742" rtl="0" eaLnBrk="1" latinLnBrk="0" hangingPunct="1">
                        <a:buNone/>
                      </a:pPr>
                      <a:endParaRPr lang="en-US" sz="800" b="0" i="0" u="none" strike="noStrike" kern="1200">
                        <a:solidFill>
                          <a:schemeClr val="tx1"/>
                        </a:solidFill>
                        <a:effectLst/>
                        <a:latin typeface="Aptos"/>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1/0</a:t>
                      </a:r>
                    </a:p>
                  </a:txBody>
                  <a:tcPr marL="82051" marR="82051" marT="41026" marB="41026"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900" b="0" u="none" strike="noStrike" kern="1200">
                          <a:solidFill>
                            <a:schemeClr val="tx1"/>
                          </a:solidFill>
                          <a:effectLst/>
                        </a:rPr>
                        <a:t>R2D process is rigorously followed and requests are reviewed by R2D. PTD touches are closely monitored. Feedback has been provided to reduce data hygiene issues.</a:t>
                      </a:r>
                      <a:endParaRPr lang="en-US" sz="900" b="0" i="0" u="none" strike="noStrike" kern="1200">
                        <a:solidFill>
                          <a:schemeClr val="tx1"/>
                        </a:solidFill>
                        <a:effectLst/>
                        <a:latin typeface="Aptos"/>
                        <a:ea typeface="+mn-ea"/>
                        <a:cs typeface="+mn-cs"/>
                      </a:endParaRPr>
                    </a:p>
                  </a:txBody>
                  <a:tcPr marL="82052" marR="82052" marT="41026" marB="41026" anchor="ctr"/>
                </a:tc>
                <a:extLst>
                  <a:ext uri="{0D108BD9-81ED-4DB2-BD59-A6C34878D82A}">
                    <a16:rowId xmlns:a16="http://schemas.microsoft.com/office/drawing/2014/main" val="2634704418"/>
                  </a:ext>
                </a:extLst>
              </a:tr>
              <a:tr h="362183">
                <a:tc>
                  <a:txBody>
                    <a:bodyPr/>
                    <a:lstStyle/>
                    <a:p>
                      <a:pPr algn="l" fontAlgn="b"/>
                      <a:r>
                        <a:rPr lang="en-US" sz="900" b="1" u="none" strike="noStrike">
                          <a:solidFill>
                            <a:srgbClr val="000000"/>
                          </a:solidFill>
                          <a:effectLst/>
                        </a:rPr>
                        <a:t>Core Compute &amp; Host</a:t>
                      </a:r>
                      <a:endParaRPr lang="en-US" sz="900" b="1" i="0" u="none" strike="noStrike">
                        <a:solidFill>
                          <a:srgbClr val="000000"/>
                        </a:solidFill>
                        <a:effectLst/>
                        <a:latin typeface="Aptos" panose="020B0004020202020204" pitchFamily="34" charset="0"/>
                      </a:endParaRPr>
                    </a:p>
                  </a:txBody>
                  <a:tcPr marR="5698" marT="5698" marB="41026" anchor="ctr"/>
                </a:tc>
                <a:tc>
                  <a:txBody>
                    <a:bodyPr/>
                    <a:lstStyle/>
                    <a:p>
                      <a:r>
                        <a:rPr lang="en-US" sz="800" b="0" u="none" strike="noStrike" kern="1200">
                          <a:solidFill>
                            <a:srgbClr val="000000"/>
                          </a:solidFill>
                          <a:effectLst/>
                        </a:rPr>
                        <a:t>Owner: Sushant Rewaskar</a:t>
                      </a:r>
                    </a:p>
                    <a:p>
                      <a:r>
                        <a:rPr lang="en-US" sz="800" b="0" u="none" strike="noStrike" kern="1200">
                          <a:solidFill>
                            <a:srgbClr val="000000"/>
                          </a:solidFill>
                          <a:effectLst/>
                        </a:rPr>
                        <a:t>CVP: Arun Kishan</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algn="ctr"/>
                      <a:r>
                        <a:rPr lang="en-US" sz="900">
                          <a:solidFill>
                            <a:schemeClr val="tx1"/>
                          </a:solidFill>
                        </a:rPr>
                        <a:t>7/7</a:t>
                      </a:r>
                      <a:endParaRPr lang="en-US" sz="900">
                        <a:solidFill>
                          <a:schemeClr val="tx1"/>
                        </a:solidFill>
                        <a:latin typeface="Aptos" panose="020B0004020202020204" pitchFamily="34" charset="0"/>
                      </a:endParaRPr>
                    </a:p>
                  </a:txBody>
                  <a:tcPr marL="82052" marR="82052" marT="41026" marB="41026" anchor="ctr">
                    <a:solidFill>
                      <a:srgbClr val="92D050"/>
                    </a:solidFill>
                  </a:tcPr>
                </a:tc>
                <a:tc>
                  <a:txBody>
                    <a:bodyPr/>
                    <a:lstStyle/>
                    <a:p>
                      <a:pPr algn="ctr"/>
                      <a:r>
                        <a:rPr lang="en-US" sz="900">
                          <a:solidFill>
                            <a:schemeClr val="tx1"/>
                          </a:solidFill>
                          <a:latin typeface="Aptos"/>
                        </a:rPr>
                        <a:t>63/168</a:t>
                      </a:r>
                    </a:p>
                  </a:txBody>
                  <a:tcPr marL="82052" marR="82052" marT="41026" marB="41026" anchor="ctr">
                    <a:solidFill>
                      <a:srgbClr val="FEF000"/>
                    </a:solidFill>
                  </a:tcPr>
                </a:tc>
                <a:tc>
                  <a:txBody>
                    <a:bodyPr/>
                    <a:lstStyle/>
                    <a:p>
                      <a:endParaRPr lang="en-US" sz="800">
                        <a:solidFill>
                          <a:schemeClr val="tx1"/>
                        </a:solidFill>
                        <a:latin typeface="Aptos"/>
                      </a:endParaRPr>
                    </a:p>
                  </a:txBody>
                  <a:tcPr marL="82052" marR="82052" marT="41026" marB="41026" anchor="ctr"/>
                </a:tc>
                <a:tc>
                  <a:txBody>
                    <a:bodyPr/>
                    <a:lstStyle/>
                    <a:p>
                      <a:pPr marL="0" algn="ctr" defTabSz="932742" rtl="0" eaLnBrk="1" latinLnBrk="0" hangingPunct="1"/>
                      <a:endParaRPr lang="en-US" sz="800" b="0" i="0" u="none" strike="noStrike" kern="1200">
                        <a:solidFill>
                          <a:schemeClr val="tx1"/>
                        </a:solidFill>
                        <a:effectLst/>
                        <a:latin typeface="Aptos"/>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2/1</a:t>
                      </a:r>
                    </a:p>
                  </a:txBody>
                  <a:tcPr marL="82051" marR="82051" marT="41026" marB="4102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Effort on Ev2 deploy skips email to EDs resulting in R2D &amp; SF compliance &amp; increasing awareness on Build ID guidance with service teams, Franchise owners &amp; R2D Rep assisting service owners in addressing Build ID mismatches on Ev2 &amp; driving awareness on R2D compliance..</a:t>
                      </a:r>
                      <a:endParaRPr lang="en-US" sz="900">
                        <a:solidFill>
                          <a:schemeClr val="tx1"/>
                        </a:solidFill>
                        <a:latin typeface="Aptos" panose="020B0004020202020204" pitchFamily="34" charset="0"/>
                      </a:endParaRPr>
                    </a:p>
                  </a:txBody>
                  <a:tcPr marL="82052" marR="82052" marT="41026" marB="41026" anchor="ctr"/>
                </a:tc>
                <a:extLst>
                  <a:ext uri="{0D108BD9-81ED-4DB2-BD59-A6C34878D82A}">
                    <a16:rowId xmlns:a16="http://schemas.microsoft.com/office/drawing/2014/main" val="1508450938"/>
                  </a:ext>
                </a:extLst>
              </a:tr>
              <a:tr h="331206">
                <a:tc>
                  <a:txBody>
                    <a:bodyPr/>
                    <a:lstStyle/>
                    <a:p>
                      <a:pPr algn="l" fontAlgn="b"/>
                      <a:r>
                        <a:rPr lang="en-US" sz="900" b="1" u="none" strike="noStrike">
                          <a:solidFill>
                            <a:srgbClr val="000000"/>
                          </a:solidFill>
                          <a:effectLst/>
                        </a:rPr>
                        <a:t>One Fleet Platform</a:t>
                      </a:r>
                      <a:endParaRPr lang="en-US" sz="900" b="1" i="0" u="none" strike="noStrike">
                        <a:solidFill>
                          <a:srgbClr val="000000"/>
                        </a:solidFill>
                        <a:effectLst/>
                        <a:latin typeface="Aptos" panose="020B0004020202020204" pitchFamily="34" charset="0"/>
                      </a:endParaRPr>
                    </a:p>
                  </a:txBody>
                  <a:tcPr marR="5698" marT="5698" marB="41026" anchor="ctr"/>
                </a:tc>
                <a:tc>
                  <a:txBody>
                    <a:bodyPr/>
                    <a:lstStyle/>
                    <a:p>
                      <a:r>
                        <a:rPr lang="en-US" sz="800" b="0" u="none" strike="noStrike" kern="1200">
                          <a:solidFill>
                            <a:srgbClr val="000000"/>
                          </a:solidFill>
                          <a:effectLst/>
                        </a:rPr>
                        <a:t>Owner: Imran Sargusingh </a:t>
                      </a:r>
                    </a:p>
                    <a:p>
                      <a:r>
                        <a:rPr lang="en-US" sz="800" b="0" u="none" strike="noStrike" kern="1200">
                          <a:solidFill>
                            <a:srgbClr val="000000"/>
                          </a:solidFill>
                          <a:effectLst/>
                        </a:rPr>
                        <a:t>CVP: Tim Mallalieu</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algn="ctr"/>
                      <a:r>
                        <a:rPr lang="en-US" sz="900">
                          <a:solidFill>
                            <a:schemeClr val="tx1"/>
                          </a:solidFill>
                        </a:rPr>
                        <a:t>N/A</a:t>
                      </a:r>
                      <a:endParaRPr lang="en-US" sz="900">
                        <a:solidFill>
                          <a:schemeClr val="tx1"/>
                        </a:solidFill>
                        <a:latin typeface="Aptos" panose="020B0004020202020204" pitchFamily="34" charset="0"/>
                      </a:endParaRPr>
                    </a:p>
                  </a:txBody>
                  <a:tcPr marL="82052" marR="82052" marT="41026" marB="41026" anchor="ctr">
                    <a:solidFill>
                      <a:srgbClr val="92D050"/>
                    </a:solidFill>
                  </a:tcPr>
                </a:tc>
                <a:tc>
                  <a:txBody>
                    <a:bodyPr/>
                    <a:lstStyle/>
                    <a:p>
                      <a:pPr algn="ctr"/>
                      <a:r>
                        <a:rPr lang="en-US" sz="900">
                          <a:solidFill>
                            <a:schemeClr val="tx1"/>
                          </a:solidFill>
                          <a:latin typeface="Aptos"/>
                        </a:rPr>
                        <a:t>21/114</a:t>
                      </a:r>
                    </a:p>
                  </a:txBody>
                  <a:tcPr marL="82052" marR="82052" marT="41026" marB="41026" anchor="ctr">
                    <a:solidFill>
                      <a:srgbClr val="FEF000"/>
                    </a:solidFill>
                  </a:tcPr>
                </a:tc>
                <a:tc gridSpan="2">
                  <a:txBody>
                    <a:bodyPr/>
                    <a:lstStyle/>
                    <a:p>
                      <a:pPr lvl="0">
                        <a:buNone/>
                      </a:pPr>
                      <a:endParaRPr lang="en-US" sz="800">
                        <a:solidFill>
                          <a:schemeClr val="tx1"/>
                        </a:solidFill>
                        <a:latin typeface="Aptos" panose="020B0004020202020204" pitchFamily="34" charset="0"/>
                      </a:endParaRPr>
                    </a:p>
                  </a:txBody>
                  <a:tcPr marL="82052" marR="82052" marT="41026" marB="41026" anchor="ctr"/>
                </a:tc>
                <a:tc hMerge="1">
                  <a:txBody>
                    <a:bodyPr/>
                    <a:lstStyle/>
                    <a:p>
                      <a:pPr marL="0" lvl="0" algn="ctr" defTabSz="932742" rtl="0" eaLnBrk="1" latinLnBrk="0" hangingPunct="1">
                        <a:buNone/>
                      </a:pPr>
                      <a:endParaRPr lang="en-US" sz="800" b="0" i="0" u="none" strike="noStrike" kern="1200">
                        <a:solidFill>
                          <a:schemeClr val="tx1"/>
                        </a:solidFill>
                        <a:effectLst/>
                        <a:latin typeface="Aptos"/>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0/0</a:t>
                      </a:r>
                    </a:p>
                  </a:txBody>
                  <a:tcPr marL="82051" marR="82051" marT="41026" marB="41026" anchor="ctr"/>
                </a:tc>
                <a:tc>
                  <a:txBody>
                    <a:bodyPr/>
                    <a:lstStyle/>
                    <a:p>
                      <a:pPr marL="0" marR="0" lvl="0" indent="0" algn="l">
                        <a:lnSpc>
                          <a:spcPct val="100000"/>
                        </a:lnSpc>
                        <a:spcBef>
                          <a:spcPts val="0"/>
                        </a:spcBef>
                        <a:spcAft>
                          <a:spcPts val="0"/>
                        </a:spcAft>
                        <a:buNone/>
                      </a:pPr>
                      <a:r>
                        <a:rPr lang="en-US" sz="900" b="0" u="none" strike="noStrike" kern="1200">
                          <a:solidFill>
                            <a:schemeClr val="tx1"/>
                          </a:solidFill>
                          <a:effectLst/>
                        </a:rPr>
                        <a:t>High coverage, franchise in audit mode (starting with PF app, next EV2 )</a:t>
                      </a:r>
                      <a:endParaRPr lang="en-US" sz="900" b="0" i="0" u="none" strike="noStrike" kern="1200">
                        <a:solidFill>
                          <a:schemeClr val="tx1"/>
                        </a:solidFill>
                        <a:effectLst/>
                        <a:latin typeface="Aptos"/>
                        <a:ea typeface="+mn-ea"/>
                        <a:cs typeface="+mn-cs"/>
                      </a:endParaRPr>
                    </a:p>
                  </a:txBody>
                  <a:tcPr marL="82052" marR="82052" marT="41026" marB="41026" anchor="ctr"/>
                </a:tc>
                <a:extLst>
                  <a:ext uri="{0D108BD9-81ED-4DB2-BD59-A6C34878D82A}">
                    <a16:rowId xmlns:a16="http://schemas.microsoft.com/office/drawing/2014/main" val="3771356871"/>
                  </a:ext>
                </a:extLst>
              </a:tr>
              <a:tr h="362183">
                <a:tc>
                  <a:txBody>
                    <a:bodyPr/>
                    <a:lstStyle/>
                    <a:p>
                      <a:pPr algn="l"/>
                      <a:r>
                        <a:rPr lang="en-US" sz="900" b="1" u="none" strike="noStrike" kern="1200">
                          <a:solidFill>
                            <a:srgbClr val="000000"/>
                          </a:solidFill>
                          <a:effectLst/>
                        </a:rPr>
                        <a:t>Azure Data</a:t>
                      </a:r>
                      <a:endParaRPr lang="en-US" sz="900" b="1" i="0" u="none" strike="noStrike" kern="1200">
                        <a:solidFill>
                          <a:srgbClr val="000000"/>
                        </a:solidFill>
                        <a:effectLst/>
                        <a:latin typeface="Aptos" panose="020B0004020202020204" pitchFamily="34" charset="0"/>
                        <a:ea typeface="+mn-ea"/>
                        <a:cs typeface="+mn-cs"/>
                      </a:endParaRPr>
                    </a:p>
                  </a:txBody>
                  <a:tcPr marR="82052" marT="41026" marB="41026" anchor="ctr"/>
                </a:tc>
                <a:tc>
                  <a:txBody>
                    <a:bodyPr/>
                    <a:lstStyle/>
                    <a:p>
                      <a:pPr marL="0" marR="0" lvl="0" indent="0" algn="l" defTabSz="1050280" rtl="0" eaLnBrk="1" fontAlgn="auto" latinLnBrk="0" hangingPunct="1">
                        <a:lnSpc>
                          <a:spcPct val="100000"/>
                        </a:lnSpc>
                        <a:spcBef>
                          <a:spcPts val="0"/>
                        </a:spcBef>
                        <a:spcAft>
                          <a:spcPts val="0"/>
                        </a:spcAft>
                        <a:buClrTx/>
                        <a:buSzTx/>
                        <a:buFontTx/>
                        <a:buNone/>
                        <a:tabLst/>
                        <a:defRPr/>
                      </a:pPr>
                      <a:r>
                        <a:rPr lang="en-US" sz="800" b="0" u="none" strike="noStrike" kern="1200">
                          <a:solidFill>
                            <a:srgbClr val="000000"/>
                          </a:solidFill>
                          <a:effectLst/>
                        </a:rPr>
                        <a:t>Owner: Peter Carlin </a:t>
                      </a:r>
                    </a:p>
                    <a:p>
                      <a:pPr marL="0" marR="0" lvl="0" indent="0" algn="l" defTabSz="1050280" rtl="0" eaLnBrk="1" fontAlgn="auto" latinLnBrk="0" hangingPunct="1">
                        <a:lnSpc>
                          <a:spcPct val="100000"/>
                        </a:lnSpc>
                        <a:spcBef>
                          <a:spcPts val="0"/>
                        </a:spcBef>
                        <a:spcAft>
                          <a:spcPts val="0"/>
                        </a:spcAft>
                        <a:buClrTx/>
                        <a:buSzTx/>
                        <a:buFontTx/>
                        <a:buNone/>
                        <a:tabLst/>
                        <a:defRPr/>
                      </a:pPr>
                      <a:r>
                        <a:rPr lang="en-US" sz="800" b="0" u="none" strike="noStrike" kern="1200">
                          <a:solidFill>
                            <a:srgbClr val="000000"/>
                          </a:solidFill>
                          <a:effectLst/>
                        </a:rPr>
                        <a:t>CVP: Peter Carlin</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algn="ctr"/>
                      <a:r>
                        <a:rPr lang="en-US" sz="900" b="0" u="none" strike="noStrike" kern="1200">
                          <a:solidFill>
                            <a:schemeClr val="tx1"/>
                          </a:solidFill>
                          <a:effectLst/>
                        </a:rPr>
                        <a:t>10/10</a:t>
                      </a:r>
                      <a:endParaRPr lang="en-US" sz="900" b="0" i="0" u="none" strike="noStrike" kern="1200">
                        <a:solidFill>
                          <a:schemeClr val="tx1"/>
                        </a:solidFill>
                        <a:effectLst/>
                        <a:latin typeface="Aptos" panose="020B0004020202020204" pitchFamily="34" charset="0"/>
                        <a:ea typeface="+mn-ea"/>
                        <a:cs typeface="+mn-cs"/>
                      </a:endParaRPr>
                    </a:p>
                  </a:txBody>
                  <a:tcPr marL="82052" marR="82052" marT="41026" marB="41026" anchor="ctr">
                    <a:solidFill>
                      <a:srgbClr val="92D050"/>
                    </a:solidFill>
                  </a:tcPr>
                </a:tc>
                <a:tc>
                  <a:txBody>
                    <a:bodyPr/>
                    <a:lstStyle/>
                    <a:p>
                      <a:pPr algn="ctr"/>
                      <a:r>
                        <a:rPr lang="en-US" sz="900" b="0" i="0" u="none" strike="noStrike" kern="1200">
                          <a:solidFill>
                            <a:schemeClr val="tx1"/>
                          </a:solidFill>
                          <a:effectLst/>
                          <a:latin typeface="Aptos"/>
                          <a:ea typeface="+mn-ea"/>
                          <a:cs typeface="+mn-cs"/>
                        </a:rPr>
                        <a:t>17/118</a:t>
                      </a:r>
                    </a:p>
                  </a:txBody>
                  <a:tcPr marL="82052" marR="82052" marT="41026" marB="41026" anchor="ctr">
                    <a:solidFill>
                      <a:srgbClr val="FEF000"/>
                    </a:solidFill>
                  </a:tcPr>
                </a:tc>
                <a:tc gridSpan="2">
                  <a:txBody>
                    <a:bodyPr/>
                    <a:lstStyle/>
                    <a:p>
                      <a:endParaRPr lang="en-US" sz="800" b="0" u="none" strike="noStrike" kern="1200">
                        <a:solidFill>
                          <a:schemeClr val="tx1"/>
                        </a:solidFill>
                        <a:effectLst/>
                      </a:endParaRPr>
                    </a:p>
                  </a:txBody>
                  <a:tcPr marL="82052" marR="82052" marT="41026" marB="41026" anchor="ctr"/>
                </a:tc>
                <a:tc hMerge="1">
                  <a:txBody>
                    <a:bodyPr/>
                    <a:lstStyle/>
                    <a:p>
                      <a:pPr marL="0" algn="ctr" defTabSz="932742" rtl="0" eaLnBrk="1" latinLnBrk="0" hangingPunct="1"/>
                      <a:endParaRPr lang="en-US" sz="800" b="0" i="0" u="none" strike="noStrike" kern="1200">
                        <a:solidFill>
                          <a:schemeClr val="tx1"/>
                        </a:solidFill>
                        <a:effectLst/>
                        <a:latin typeface="Aptos"/>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1/0</a:t>
                      </a:r>
                    </a:p>
                  </a:txBody>
                  <a:tcPr marL="82051" marR="82051" marT="41026" marB="4102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chemeClr val="tx1"/>
                          </a:solidFill>
                          <a:effectLst/>
                          <a:uLnTx/>
                          <a:uFillTx/>
                        </a:rPr>
                        <a:t>Decentralizing franchise model – wave 2 service plans in progress</a:t>
                      </a:r>
                      <a:endParaRPr kumimoji="0" lang="en-US" sz="9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82052" marR="82052" marT="41026" marB="41026" anchor="ctr"/>
                </a:tc>
                <a:extLst>
                  <a:ext uri="{0D108BD9-81ED-4DB2-BD59-A6C34878D82A}">
                    <a16:rowId xmlns:a16="http://schemas.microsoft.com/office/drawing/2014/main" val="4100029460"/>
                  </a:ext>
                </a:extLst>
              </a:tr>
              <a:tr h="362183">
                <a:tc>
                  <a:txBody>
                    <a:bodyPr/>
                    <a:lstStyle/>
                    <a:p>
                      <a:pPr algn="l"/>
                      <a:r>
                        <a:rPr lang="en-US" sz="900" b="1" u="none" strike="noStrike" kern="1200">
                          <a:solidFill>
                            <a:srgbClr val="000000"/>
                          </a:solidFill>
                          <a:effectLst/>
                        </a:rPr>
                        <a:t>Net Apps</a:t>
                      </a:r>
                      <a:endParaRPr lang="en-US" sz="900" b="1" i="0" u="none" strike="noStrike" kern="1200">
                        <a:solidFill>
                          <a:srgbClr val="000000"/>
                        </a:solidFill>
                        <a:effectLst/>
                        <a:latin typeface="Aptos" panose="020B0004020202020204" pitchFamily="34" charset="0"/>
                        <a:ea typeface="+mn-ea"/>
                        <a:cs typeface="+mn-cs"/>
                      </a:endParaRPr>
                    </a:p>
                  </a:txBody>
                  <a:tcPr marR="82052" marT="41026" marB="41026" anchor="ctr"/>
                </a:tc>
                <a:tc>
                  <a:txBody>
                    <a:bodyPr/>
                    <a:lstStyle/>
                    <a:p>
                      <a:pPr algn="l"/>
                      <a:r>
                        <a:rPr lang="en-US" sz="800" b="0" u="none" strike="noStrike" kern="1200">
                          <a:solidFill>
                            <a:srgbClr val="000000"/>
                          </a:solidFill>
                          <a:effectLst/>
                        </a:rPr>
                        <a:t>Owner+CVP: Maneesh Sah</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algn="ctr"/>
                      <a:r>
                        <a:rPr lang="en-US" sz="900" b="0" u="none" strike="noStrike" kern="1200">
                          <a:solidFill>
                            <a:schemeClr val="tx1"/>
                          </a:solidFill>
                          <a:effectLst/>
                        </a:rPr>
                        <a:t>1/1</a:t>
                      </a:r>
                      <a:endParaRPr lang="en-US" sz="900" b="0" i="0" u="none" strike="noStrike" kern="1200">
                        <a:solidFill>
                          <a:schemeClr val="tx1"/>
                        </a:solidFill>
                        <a:effectLst/>
                        <a:latin typeface="Aptos" panose="020B0004020202020204" pitchFamily="34" charset="0"/>
                        <a:ea typeface="+mn-ea"/>
                        <a:cs typeface="+mn-cs"/>
                      </a:endParaRPr>
                    </a:p>
                  </a:txBody>
                  <a:tcPr marL="82052" marR="82052" marT="41026" marB="41026" anchor="ctr">
                    <a:solidFill>
                      <a:srgbClr val="92D050"/>
                    </a:solidFill>
                  </a:tcPr>
                </a:tc>
                <a:tc>
                  <a:txBody>
                    <a:bodyPr/>
                    <a:lstStyle/>
                    <a:p>
                      <a:pPr algn="ctr"/>
                      <a:r>
                        <a:rPr lang="en-US" sz="900" b="0" i="0" u="none" strike="noStrike" kern="1200">
                          <a:solidFill>
                            <a:schemeClr val="tx1"/>
                          </a:solidFill>
                          <a:effectLst/>
                          <a:latin typeface="Aptos"/>
                          <a:ea typeface="+mn-ea"/>
                          <a:cs typeface="+mn-cs"/>
                        </a:rPr>
                        <a:t>1/1</a:t>
                      </a:r>
                      <a:endParaRPr lang="en-US" sz="900" b="0" i="0" u="none" strike="noStrike" kern="1200">
                        <a:solidFill>
                          <a:schemeClr val="tx1"/>
                        </a:solidFill>
                        <a:effectLst/>
                        <a:latin typeface="Aptos" panose="020B0004020202020204" pitchFamily="34" charset="0"/>
                        <a:ea typeface="+mn-ea"/>
                        <a:cs typeface="+mn-cs"/>
                      </a:endParaRPr>
                    </a:p>
                  </a:txBody>
                  <a:tcPr marL="82052" marR="82052" marT="41026" marB="41026" anchor="ctr">
                    <a:solidFill>
                      <a:srgbClr val="92D050"/>
                    </a:solidFill>
                  </a:tcPr>
                </a:tc>
                <a:tc gridSpan="2">
                  <a:txBody>
                    <a:bodyPr/>
                    <a:lstStyle/>
                    <a:p>
                      <a:endParaRPr lang="en-US" sz="800" b="0" i="0" u="none" strike="noStrike" kern="1200">
                        <a:solidFill>
                          <a:schemeClr val="tx1"/>
                        </a:solidFill>
                        <a:effectLst/>
                        <a:latin typeface="Aptos" panose="020B0004020202020204" pitchFamily="34" charset="0"/>
                        <a:ea typeface="+mn-ea"/>
                        <a:cs typeface="+mn-cs"/>
                      </a:endParaRPr>
                    </a:p>
                  </a:txBody>
                  <a:tcPr marL="82052" marR="82052" marT="41026" marB="41026" anchor="ctr"/>
                </a:tc>
                <a:tc hMerge="1">
                  <a:txBody>
                    <a:bodyPr/>
                    <a:lstStyle/>
                    <a:p>
                      <a:pPr marL="0" algn="ctr" defTabSz="932742" rtl="0" eaLnBrk="1" latinLnBrk="0" hangingPunct="1"/>
                      <a:endParaRPr lang="en-US" sz="800" b="0" i="0" u="none" strike="noStrike" kern="1200">
                        <a:solidFill>
                          <a:schemeClr val="tx1"/>
                        </a:solidFill>
                        <a:effectLst/>
                        <a:latin typeface="Aptos"/>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0/0</a:t>
                      </a:r>
                    </a:p>
                  </a:txBody>
                  <a:tcPr marL="82051" marR="82051" marT="41026" marB="41026" anchor="ctr"/>
                </a:tc>
                <a:tc>
                  <a:txBody>
                    <a:bodyPr/>
                    <a:lstStyle/>
                    <a:p>
                      <a:r>
                        <a:rPr lang="en-US" sz="900" b="0" i="0" u="none" strike="noStrike" kern="1200">
                          <a:solidFill>
                            <a:schemeClr val="tx1"/>
                          </a:solidFill>
                          <a:effectLst/>
                          <a:latin typeface="Aptos" panose="020B0004020202020204" pitchFamily="34" charset="0"/>
                          <a:ea typeface="+mn-ea"/>
                          <a:cs typeface="+mn-cs"/>
                        </a:rPr>
                        <a:t>R2D processes started, 3P environment challenging for the testing details as these are outside of Msft processes (own Github). Following guidance clearly and #SF requests increasing. Adhering to Risk Assessment guidance. </a:t>
                      </a:r>
                    </a:p>
                  </a:txBody>
                  <a:tcPr marL="82052" marR="82052" marT="41026" marB="41026" anchor="ctr"/>
                </a:tc>
                <a:extLst>
                  <a:ext uri="{0D108BD9-81ED-4DB2-BD59-A6C34878D82A}">
                    <a16:rowId xmlns:a16="http://schemas.microsoft.com/office/drawing/2014/main" val="1295065842"/>
                  </a:ext>
                </a:extLst>
              </a:tr>
              <a:tr h="331206">
                <a:tc>
                  <a:txBody>
                    <a:bodyPr/>
                    <a:lstStyle/>
                    <a:p>
                      <a:pPr algn="l"/>
                      <a:r>
                        <a:rPr lang="en-US" sz="900" b="1" u="none" strike="noStrike" kern="1200">
                          <a:solidFill>
                            <a:srgbClr val="000000"/>
                          </a:solidFill>
                          <a:effectLst/>
                        </a:rPr>
                        <a:t>Devdiv</a:t>
                      </a:r>
                      <a:endParaRPr lang="en-US" sz="900" b="1" i="0" u="none" strike="noStrike" kern="1200">
                        <a:solidFill>
                          <a:srgbClr val="000000"/>
                        </a:solidFill>
                        <a:effectLst/>
                        <a:latin typeface="Aptos" panose="020B0004020202020204" pitchFamily="34" charset="0"/>
                        <a:ea typeface="+mn-ea"/>
                        <a:cs typeface="+mn-cs"/>
                      </a:endParaRPr>
                    </a:p>
                  </a:txBody>
                  <a:tcPr marR="82052" marT="41026" marB="41026" anchor="ctr"/>
                </a:tc>
                <a:tc>
                  <a:txBody>
                    <a:bodyPr/>
                    <a:lstStyle/>
                    <a:p>
                      <a:pPr marL="0" marR="0" lvl="0" indent="0" algn="l" defTabSz="1050280" rtl="0" eaLnBrk="1" fontAlgn="auto" latinLnBrk="0" hangingPunct="1">
                        <a:lnSpc>
                          <a:spcPct val="100000"/>
                        </a:lnSpc>
                        <a:spcBef>
                          <a:spcPts val="0"/>
                        </a:spcBef>
                        <a:spcAft>
                          <a:spcPts val="0"/>
                        </a:spcAft>
                        <a:buClrTx/>
                        <a:buSzTx/>
                        <a:buFontTx/>
                        <a:buNone/>
                        <a:tabLst/>
                        <a:defRPr/>
                      </a:pPr>
                      <a:r>
                        <a:rPr lang="en-US" sz="800" b="0" u="none" strike="noStrike" kern="1200">
                          <a:solidFill>
                            <a:srgbClr val="000000"/>
                          </a:solidFill>
                          <a:effectLst/>
                        </a:rPr>
                        <a:t>Owner: Petr Podhorsky </a:t>
                      </a:r>
                    </a:p>
                    <a:p>
                      <a:pPr marL="0" marR="0" lvl="0" indent="0" algn="l" defTabSz="1050280" rtl="0" eaLnBrk="1" fontAlgn="auto" latinLnBrk="0" hangingPunct="1">
                        <a:lnSpc>
                          <a:spcPct val="100000"/>
                        </a:lnSpc>
                        <a:spcBef>
                          <a:spcPts val="0"/>
                        </a:spcBef>
                        <a:spcAft>
                          <a:spcPts val="0"/>
                        </a:spcAft>
                        <a:buClrTx/>
                        <a:buSzTx/>
                        <a:buFontTx/>
                        <a:buNone/>
                        <a:tabLst/>
                        <a:defRPr/>
                      </a:pPr>
                      <a:r>
                        <a:rPr lang="en-US" sz="800" b="0" u="none" strike="noStrike" kern="1200">
                          <a:solidFill>
                            <a:srgbClr val="000000"/>
                          </a:solidFill>
                          <a:effectLst/>
                        </a:rPr>
                        <a:t>CVP: Bilal Alam</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algn="ctr"/>
                      <a:r>
                        <a:rPr lang="en-US" sz="900" b="0" u="none" strike="noStrike" kern="1200">
                          <a:solidFill>
                            <a:schemeClr val="tx1"/>
                          </a:solidFill>
                          <a:effectLst/>
                        </a:rPr>
                        <a:t>5/5</a:t>
                      </a:r>
                      <a:endParaRPr lang="en-US" sz="900" b="0" i="0" u="none" strike="noStrike" kern="1200">
                        <a:solidFill>
                          <a:schemeClr val="tx1"/>
                        </a:solidFill>
                        <a:effectLst/>
                        <a:latin typeface="Aptos" panose="020B0004020202020204" pitchFamily="34" charset="0"/>
                        <a:ea typeface="+mn-ea"/>
                        <a:cs typeface="+mn-cs"/>
                      </a:endParaRPr>
                    </a:p>
                  </a:txBody>
                  <a:tcPr marL="82052" marR="82052" marT="41026" marB="41026" anchor="ctr">
                    <a:solidFill>
                      <a:srgbClr val="92D050"/>
                    </a:solidFill>
                  </a:tcPr>
                </a:tc>
                <a:tc>
                  <a:txBody>
                    <a:bodyPr/>
                    <a:lstStyle/>
                    <a:p>
                      <a:pPr algn="ctr"/>
                      <a:r>
                        <a:rPr lang="en-US" sz="900" b="0" i="0" u="none" strike="noStrike" kern="1200">
                          <a:solidFill>
                            <a:schemeClr val="tx1"/>
                          </a:solidFill>
                          <a:effectLst/>
                          <a:latin typeface="Aptos"/>
                          <a:ea typeface="+mn-ea"/>
                          <a:cs typeface="+mn-cs"/>
                        </a:rPr>
                        <a:t>69/81</a:t>
                      </a:r>
                    </a:p>
                  </a:txBody>
                  <a:tcPr marL="82052" marR="82052" marT="41026" marB="41026" anchor="ctr">
                    <a:solidFill>
                      <a:srgbClr val="FFFF00"/>
                    </a:solidFill>
                  </a:tcPr>
                </a:tc>
                <a:tc gridSpan="2">
                  <a:txBody>
                    <a:bodyPr/>
                    <a:lstStyle/>
                    <a:p>
                      <a:pPr algn="l"/>
                      <a:endParaRPr lang="en-US" sz="800" b="0" i="0" u="none" strike="noStrike" kern="1200">
                        <a:solidFill>
                          <a:schemeClr val="tx1"/>
                        </a:solidFill>
                        <a:effectLst/>
                        <a:latin typeface="Aptos" panose="020B0004020202020204" pitchFamily="34" charset="0"/>
                        <a:ea typeface="+mn-ea"/>
                        <a:cs typeface="+mn-cs"/>
                      </a:endParaRPr>
                    </a:p>
                  </a:txBody>
                  <a:tcPr marL="82052" marR="82052" marT="41026" marB="41026" anchor="ctr"/>
                </a:tc>
                <a:tc hMerge="1">
                  <a:txBody>
                    <a:bodyPr/>
                    <a:lstStyle/>
                    <a:p>
                      <a:pPr marL="0" algn="ctr" defTabSz="932742" rtl="0" eaLnBrk="1" latinLnBrk="0" hangingPunct="1"/>
                      <a:endParaRPr lang="en-US" sz="800" b="0" i="0" u="none" strike="noStrike" kern="1200">
                        <a:solidFill>
                          <a:schemeClr val="tx1"/>
                        </a:solidFill>
                        <a:effectLst/>
                        <a:latin typeface="Aptos"/>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0/0</a:t>
                      </a:r>
                    </a:p>
                  </a:txBody>
                  <a:tcPr marL="82051" marR="82051" marT="41026" marB="4102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Aptos"/>
                          <a:ea typeface="+mn-ea"/>
                          <a:cs typeface="+mn-cs"/>
                        </a:rPr>
                        <a:t>Franchise owners are monitoring compliance metrics on a weekly basis, close collaboration with PTC touches team to improve data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Aptos"/>
                          <a:ea typeface="+mn-ea"/>
                          <a:cs typeface="+mn-cs"/>
                        </a:rPr>
                        <a:t>Actively working onboarding remaining 12 remaining in scope services.</a:t>
                      </a:r>
                    </a:p>
                  </a:txBody>
                  <a:tcPr marL="82052" marR="82052" marT="41026" marB="41026" anchor="ctr"/>
                </a:tc>
                <a:extLst>
                  <a:ext uri="{0D108BD9-81ED-4DB2-BD59-A6C34878D82A}">
                    <a16:rowId xmlns:a16="http://schemas.microsoft.com/office/drawing/2014/main" val="1530694066"/>
                  </a:ext>
                </a:extLst>
              </a:tr>
              <a:tr h="362183">
                <a:tc>
                  <a:txBody>
                    <a:bodyPr/>
                    <a:lstStyle/>
                    <a:p>
                      <a:pPr algn="l"/>
                      <a:r>
                        <a:rPr lang="en-US" sz="900" b="1" u="none" strike="noStrike" kern="1200">
                          <a:solidFill>
                            <a:srgbClr val="000000"/>
                          </a:solidFill>
                          <a:effectLst/>
                        </a:rPr>
                        <a:t>Azure Databricks </a:t>
                      </a:r>
                    </a:p>
                  </a:txBody>
                  <a:tcPr marR="82052" marT="41026" marB="41026" anchor="ctr"/>
                </a:tc>
                <a:tc>
                  <a:txBody>
                    <a:bodyPr/>
                    <a:lstStyle/>
                    <a:p>
                      <a:r>
                        <a:rPr lang="en-US" sz="800" b="0" u="none" strike="noStrike" kern="1200">
                          <a:solidFill>
                            <a:srgbClr val="000000"/>
                          </a:solidFill>
                          <a:effectLst/>
                        </a:rPr>
                        <a:t>Owner/CVP: Lindsey A./ Maneesh S.</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algn="ctr"/>
                      <a:r>
                        <a:rPr lang="en-US" sz="900" b="0" u="none" strike="noStrike" kern="1200">
                          <a:solidFill>
                            <a:schemeClr val="tx1"/>
                          </a:solidFill>
                          <a:effectLst/>
                        </a:rPr>
                        <a:t>1/1</a:t>
                      </a:r>
                    </a:p>
                  </a:txBody>
                  <a:tcPr marL="82052" marR="82052" marT="41026" marB="41026" anchor="ctr">
                    <a:solidFill>
                      <a:srgbClr val="FF0000"/>
                    </a:solidFill>
                  </a:tcPr>
                </a:tc>
                <a:tc>
                  <a:txBody>
                    <a:bodyPr/>
                    <a:lstStyle/>
                    <a:p>
                      <a:pPr algn="ctr"/>
                      <a:r>
                        <a:rPr lang="en-US" sz="900" b="0" i="0" u="none" strike="noStrike" kern="1200">
                          <a:solidFill>
                            <a:schemeClr val="tx1"/>
                          </a:solidFill>
                          <a:effectLst/>
                          <a:latin typeface="Aptos"/>
                          <a:ea typeface="+mn-ea"/>
                          <a:cs typeface="+mn-cs"/>
                        </a:rPr>
                        <a:t>1/1</a:t>
                      </a:r>
                    </a:p>
                  </a:txBody>
                  <a:tcPr marL="82052" marR="82052" marT="41026" marB="41026" anchor="ctr">
                    <a:solidFill>
                      <a:srgbClr val="FF0000"/>
                    </a:solidFill>
                  </a:tcPr>
                </a:tc>
                <a:tc>
                  <a:txBody>
                    <a:bodyPr/>
                    <a:lstStyle/>
                    <a:p>
                      <a:r>
                        <a:rPr lang="en-US" sz="800" b="0" u="none" strike="noStrike" kern="1200">
                          <a:solidFill>
                            <a:schemeClr val="tx1"/>
                          </a:solidFill>
                          <a:effectLst/>
                        </a:rPr>
                        <a:t>N/A</a:t>
                      </a:r>
                      <a:endParaRPr lang="en-US" sz="800" b="0" i="0" u="none" strike="noStrike" kern="1200">
                        <a:solidFill>
                          <a:schemeClr val="tx1"/>
                        </a:solidFill>
                        <a:effectLst/>
                        <a:latin typeface="Aptos" panose="020B0004020202020204" pitchFamily="34" charset="0"/>
                        <a:ea typeface="+mn-ea"/>
                        <a:cs typeface="+mn-cs"/>
                      </a:endParaRPr>
                    </a:p>
                  </a:txBody>
                  <a:tcPr marL="82052" marR="82052" marT="41026" marB="41026" anchor="ctr"/>
                </a:tc>
                <a:tc>
                  <a:txBody>
                    <a:bodyPr/>
                    <a:lstStyle/>
                    <a:p>
                      <a:pPr marL="0" algn="ctr" defTabSz="932742" rtl="0" eaLnBrk="1" latinLnBrk="0" hangingPunct="1"/>
                      <a:r>
                        <a:rPr lang="en-US" sz="800" b="0" u="none" strike="noStrike" kern="1200">
                          <a:solidFill>
                            <a:schemeClr val="tx1"/>
                          </a:solidFill>
                          <a:effectLst/>
                        </a:rPr>
                        <a:t>N/A</a:t>
                      </a:r>
                      <a:endParaRPr lang="en-US" sz="800" b="0" i="0" u="none" strike="noStrike" kern="1200">
                        <a:solidFill>
                          <a:schemeClr val="tx1"/>
                        </a:solidFill>
                        <a:effectLst/>
                        <a:latin typeface="Aptos" panose="020B0004020202020204" pitchFamily="34" charset="0"/>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0/0</a:t>
                      </a:r>
                    </a:p>
                  </a:txBody>
                  <a:tcPr marL="82051" marR="82051" marT="41026" marB="41026" anchor="ctr"/>
                </a:tc>
                <a:tc>
                  <a:txBody>
                    <a:bodyPr/>
                    <a:lstStyle/>
                    <a:p>
                      <a:r>
                        <a:rPr lang="en-US" sz="900" b="0" u="none" strike="noStrike" kern="1200">
                          <a:solidFill>
                            <a:schemeClr val="tx1"/>
                          </a:solidFill>
                          <a:effectLst/>
                        </a:rPr>
                        <a:t>DB RP is 100% onboarded,  CP / DP status: working on cross-company CM process</a:t>
                      </a:r>
                      <a:endParaRPr lang="en-US" sz="900" b="0" i="0" u="none" strike="noStrike" kern="1200">
                        <a:solidFill>
                          <a:schemeClr val="tx1"/>
                        </a:solidFill>
                        <a:effectLst/>
                        <a:latin typeface="Aptos" panose="020B0004020202020204" pitchFamily="34" charset="0"/>
                        <a:ea typeface="+mn-ea"/>
                        <a:cs typeface="+mn-cs"/>
                      </a:endParaRPr>
                    </a:p>
                  </a:txBody>
                  <a:tcPr marL="82052" marR="82052" marT="41026" marB="41026" anchor="ctr"/>
                </a:tc>
                <a:extLst>
                  <a:ext uri="{0D108BD9-81ED-4DB2-BD59-A6C34878D82A}">
                    <a16:rowId xmlns:a16="http://schemas.microsoft.com/office/drawing/2014/main" val="3659705447"/>
                  </a:ext>
                </a:extLst>
              </a:tr>
              <a:tr h="331206">
                <a:tc>
                  <a:txBody>
                    <a:bodyPr/>
                    <a:lstStyle/>
                    <a:p>
                      <a:pPr algn="l"/>
                      <a:r>
                        <a:rPr lang="en-US" sz="900" b="1" u="none" strike="noStrike" kern="1200">
                          <a:solidFill>
                            <a:srgbClr val="000000"/>
                          </a:solidFill>
                          <a:effectLst/>
                        </a:rPr>
                        <a:t>AEP</a:t>
                      </a:r>
                      <a:endParaRPr lang="en-US" sz="900" b="1" i="0" u="none" strike="noStrike" kern="1200">
                        <a:solidFill>
                          <a:srgbClr val="000000"/>
                        </a:solidFill>
                        <a:effectLst/>
                        <a:latin typeface="Aptos" panose="020B0004020202020204" pitchFamily="34" charset="0"/>
                        <a:ea typeface="+mn-ea"/>
                        <a:cs typeface="+mn-cs"/>
                      </a:endParaRPr>
                    </a:p>
                  </a:txBody>
                  <a:tcPr marR="82052" marT="41026" marB="41026" anchor="ctr"/>
                </a:tc>
                <a:tc>
                  <a:txBody>
                    <a:bodyPr/>
                    <a:lstStyle/>
                    <a:p>
                      <a:pPr marL="0" marR="0" lvl="0" indent="0" algn="l" defTabSz="1050280" rtl="0" eaLnBrk="1" fontAlgn="auto" latinLnBrk="0" hangingPunct="1">
                        <a:lnSpc>
                          <a:spcPct val="100000"/>
                        </a:lnSpc>
                        <a:spcBef>
                          <a:spcPts val="0"/>
                        </a:spcBef>
                        <a:spcAft>
                          <a:spcPts val="0"/>
                        </a:spcAft>
                        <a:buClrTx/>
                        <a:buSzTx/>
                        <a:buFontTx/>
                        <a:buNone/>
                        <a:tabLst/>
                        <a:defRPr/>
                      </a:pPr>
                      <a:r>
                        <a:rPr lang="en-US" sz="800" b="0" u="none" strike="noStrike" kern="1200">
                          <a:solidFill>
                            <a:srgbClr val="000000"/>
                          </a:solidFill>
                          <a:effectLst/>
                        </a:rPr>
                        <a:t>Owner: </a:t>
                      </a:r>
                      <a:r>
                        <a:rPr lang="en-US" sz="800" b="0" kern="1200">
                          <a:solidFill>
                            <a:schemeClr val="dk1"/>
                          </a:solidFill>
                          <a:latin typeface="+mn-lt"/>
                          <a:ea typeface="+mn-ea"/>
                          <a:cs typeface="+mn-cs"/>
                        </a:rPr>
                        <a:t>Irina Gorbach</a:t>
                      </a:r>
                      <a:endParaRPr lang="en-US" sz="800" b="0" u="none" strike="noStrike" kern="1200">
                        <a:solidFill>
                          <a:srgbClr val="000000"/>
                        </a:solidFill>
                        <a:effectLst/>
                      </a:endParaRPr>
                    </a:p>
                    <a:p>
                      <a:pPr marL="0" marR="0" lvl="0" indent="0" algn="l" defTabSz="1050280" rtl="0" eaLnBrk="1" fontAlgn="auto" latinLnBrk="0" hangingPunct="1">
                        <a:lnSpc>
                          <a:spcPct val="100000"/>
                        </a:lnSpc>
                        <a:spcBef>
                          <a:spcPts val="0"/>
                        </a:spcBef>
                        <a:spcAft>
                          <a:spcPts val="0"/>
                        </a:spcAft>
                        <a:buClrTx/>
                        <a:buSzTx/>
                        <a:buFontTx/>
                        <a:buNone/>
                        <a:tabLst/>
                        <a:defRPr/>
                      </a:pPr>
                      <a:r>
                        <a:rPr lang="en-US" sz="800" b="0" u="none" strike="noStrike" kern="1200">
                          <a:solidFill>
                            <a:srgbClr val="000000"/>
                          </a:solidFill>
                          <a:effectLst/>
                        </a:rPr>
                        <a:t>CVP: John Sheehan</a:t>
                      </a:r>
                      <a:endParaRPr lang="en-US" sz="800" b="0" i="0" u="none" strike="noStrike" kern="1200">
                        <a:solidFill>
                          <a:srgbClr val="000000"/>
                        </a:solidFill>
                        <a:effectLst/>
                        <a:latin typeface="Aptos"/>
                        <a:ea typeface="+mn-ea"/>
                        <a:cs typeface="+mn-cs"/>
                      </a:endParaRPr>
                    </a:p>
                  </a:txBody>
                  <a:tcPr marL="82052" marR="82052" marT="41026" marB="41026" anchor="ctr"/>
                </a:tc>
                <a:tc>
                  <a:txBody>
                    <a:bodyPr/>
                    <a:lstStyle/>
                    <a:p>
                      <a:pPr lvl="0" algn="ctr">
                        <a:lnSpc>
                          <a:spcPct val="100000"/>
                        </a:lnSpc>
                        <a:spcBef>
                          <a:spcPts val="0"/>
                        </a:spcBef>
                        <a:spcAft>
                          <a:spcPts val="0"/>
                        </a:spcAft>
                        <a:buNone/>
                      </a:pPr>
                      <a:r>
                        <a:rPr lang="en-US" sz="900" b="0" u="none" strike="noStrike" kern="1200" noProof="0">
                          <a:solidFill>
                            <a:schemeClr val="tx1"/>
                          </a:solidFill>
                          <a:effectLst/>
                        </a:rPr>
                        <a:t>2/2</a:t>
                      </a:r>
                      <a:endParaRPr lang="en-US" sz="900" b="0" i="0" u="none" strike="noStrike" kern="1200" noProof="0">
                        <a:solidFill>
                          <a:schemeClr val="tx1"/>
                        </a:solidFill>
                        <a:effectLst/>
                        <a:latin typeface="Aptos"/>
                        <a:ea typeface="+mn-ea"/>
                        <a:cs typeface="+mn-cs"/>
                      </a:endParaRPr>
                    </a:p>
                  </a:txBody>
                  <a:tcPr marL="82052" marR="82052" marT="41026" marB="41026" anchor="ctr">
                    <a:solidFill>
                      <a:srgbClr val="92D050"/>
                    </a:solidFill>
                  </a:tcPr>
                </a:tc>
                <a:tc>
                  <a:txBody>
                    <a:bodyPr/>
                    <a:lstStyle/>
                    <a:p>
                      <a:pPr lvl="0" algn="ctr">
                        <a:lnSpc>
                          <a:spcPct val="100000"/>
                        </a:lnSpc>
                        <a:spcBef>
                          <a:spcPts val="0"/>
                        </a:spcBef>
                        <a:spcAft>
                          <a:spcPts val="0"/>
                        </a:spcAft>
                        <a:buNone/>
                      </a:pPr>
                      <a:r>
                        <a:rPr lang="en-US" sz="900" b="0" i="0" u="none" strike="noStrike" kern="1200" noProof="0">
                          <a:solidFill>
                            <a:schemeClr val="tx1"/>
                          </a:solidFill>
                          <a:effectLst/>
                          <a:latin typeface="Aptos"/>
                          <a:ea typeface="+mn-ea"/>
                          <a:cs typeface="+mn-cs"/>
                        </a:rPr>
                        <a:t>21/75</a:t>
                      </a:r>
                    </a:p>
                  </a:txBody>
                  <a:tcPr marL="82052" marR="82052" marT="41026" marB="41026" anchor="ctr">
                    <a:solidFill>
                      <a:srgbClr val="92D050"/>
                    </a:solidFill>
                  </a:tcPr>
                </a:tc>
                <a:tc gridSpan="2">
                  <a:txBody>
                    <a:bodyPr/>
                    <a:lstStyle/>
                    <a:p>
                      <a:pPr lvl="0" algn="l">
                        <a:lnSpc>
                          <a:spcPct val="100000"/>
                        </a:lnSpc>
                        <a:spcBef>
                          <a:spcPts val="0"/>
                        </a:spcBef>
                        <a:spcAft>
                          <a:spcPts val="0"/>
                        </a:spcAft>
                        <a:buNone/>
                      </a:pPr>
                      <a:endParaRPr lang="en-US" sz="800" b="0" i="0" u="none" strike="noStrike" kern="1200" noProof="0">
                        <a:solidFill>
                          <a:schemeClr val="tx1"/>
                        </a:solidFill>
                        <a:effectLst/>
                        <a:latin typeface="Aptos"/>
                        <a:ea typeface="+mn-ea"/>
                        <a:cs typeface="+mn-cs"/>
                      </a:endParaRPr>
                    </a:p>
                  </a:txBody>
                  <a:tcPr marL="82052" marR="82052" marT="41026" marB="41026" anchor="ctr"/>
                </a:tc>
                <a:tc hMerge="1">
                  <a:txBody>
                    <a:bodyPr/>
                    <a:lstStyle/>
                    <a:p>
                      <a:pPr marL="0" lvl="0" algn="ctr" defTabSz="932742" rtl="0" eaLnBrk="1" latinLnBrk="0" hangingPunct="1">
                        <a:lnSpc>
                          <a:spcPct val="100000"/>
                        </a:lnSpc>
                        <a:spcBef>
                          <a:spcPts val="0"/>
                        </a:spcBef>
                        <a:spcAft>
                          <a:spcPts val="0"/>
                        </a:spcAft>
                        <a:buNone/>
                      </a:pPr>
                      <a:endParaRPr lang="en-US" sz="800" b="0" i="0" u="none" strike="noStrike" kern="1200" noProof="0">
                        <a:solidFill>
                          <a:schemeClr val="tx1"/>
                        </a:solidFill>
                        <a:effectLst/>
                        <a:latin typeface="Aptos"/>
                        <a:ea typeface="+mn-ea"/>
                        <a:cs typeface="+mn-cs"/>
                      </a:endParaRPr>
                    </a:p>
                  </a:txBody>
                  <a:tcPr marL="82052" marR="82052" marT="41026" marB="41026" anchor="ctr"/>
                </a:tc>
                <a:tc>
                  <a:txBody>
                    <a:bodyPr/>
                    <a:lstStyle/>
                    <a:p>
                      <a:pPr marL="0" lvl="0" algn="ctr" defTabSz="932742">
                        <a:lnSpc>
                          <a:spcPct val="100000"/>
                        </a:lnSpc>
                        <a:spcBef>
                          <a:spcPts val="0"/>
                        </a:spcBef>
                        <a:spcAft>
                          <a:spcPts val="0"/>
                        </a:spcAft>
                        <a:buNone/>
                      </a:pPr>
                      <a:r>
                        <a:rPr lang="en-US" sz="800" b="0" i="0" u="none" strike="noStrike" kern="1200" noProof="0">
                          <a:solidFill>
                            <a:schemeClr val="tx1"/>
                          </a:solidFill>
                          <a:effectLst/>
                          <a:latin typeface="Aptos"/>
                          <a:ea typeface="+mn-ea"/>
                          <a:cs typeface="+mn-cs"/>
                        </a:rPr>
                        <a:t>1/0</a:t>
                      </a:r>
                    </a:p>
                  </a:txBody>
                  <a:tcPr marL="82051" marR="82051" marT="41026" marB="41026"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AEP franchise kicked off as of 02/19. No Skips or Escapes 13-20 Feb</a:t>
                      </a:r>
                      <a:endParaRPr lang="en-US" sz="900">
                        <a:latin typeface="Aptos" panose="020B0004020202020204" pitchFamily="34" charset="0"/>
                        <a:ea typeface="Calibri"/>
                        <a:cs typeface="Calibri"/>
                      </a:endParaRPr>
                    </a:p>
                  </a:txBody>
                  <a:tcPr marL="82052" marR="82052" marT="41026" marB="41026" anchor="ctr"/>
                </a:tc>
                <a:extLst>
                  <a:ext uri="{0D108BD9-81ED-4DB2-BD59-A6C34878D82A}">
                    <a16:rowId xmlns:a16="http://schemas.microsoft.com/office/drawing/2014/main" val="874196863"/>
                  </a:ext>
                </a:extLst>
              </a:tr>
              <a:tr h="331206">
                <a:tc>
                  <a:txBody>
                    <a:bodyPr/>
                    <a:lstStyle/>
                    <a:p>
                      <a:pPr algn="l"/>
                      <a:r>
                        <a:rPr lang="en-US" sz="900" b="1" u="none" strike="noStrike" kern="1200">
                          <a:solidFill>
                            <a:srgbClr val="000000"/>
                          </a:solidFill>
                          <a:effectLst/>
                        </a:rPr>
                        <a:t>AHSI</a:t>
                      </a:r>
                      <a:endParaRPr lang="en-US" sz="900" b="1" i="0" u="none" strike="noStrike" kern="1200">
                        <a:solidFill>
                          <a:srgbClr val="000000"/>
                        </a:solidFill>
                        <a:effectLst/>
                        <a:latin typeface="Aptos" panose="020B0004020202020204" pitchFamily="34" charset="0"/>
                        <a:ea typeface="+mn-ea"/>
                        <a:cs typeface="+mn-cs"/>
                      </a:endParaRPr>
                    </a:p>
                  </a:txBody>
                  <a:tcPr marR="82052" marT="41026" marB="41026"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800" b="0" u="none" strike="noStrike" kern="1200">
                          <a:solidFill>
                            <a:srgbClr val="000000"/>
                          </a:solidFill>
                          <a:effectLst/>
                        </a:rPr>
                        <a:t>Owner: Jason Whitehorn </a:t>
                      </a:r>
                    </a:p>
                    <a:p>
                      <a:pPr marL="0" marR="0" lvl="0" indent="0" algn="l" rtl="0" eaLnBrk="1" fontAlgn="auto" latinLnBrk="0" hangingPunct="1">
                        <a:lnSpc>
                          <a:spcPct val="100000"/>
                        </a:lnSpc>
                        <a:spcBef>
                          <a:spcPts val="0"/>
                        </a:spcBef>
                        <a:spcAft>
                          <a:spcPts val="0"/>
                        </a:spcAft>
                        <a:buClrTx/>
                        <a:buSzTx/>
                        <a:buFontTx/>
                        <a:buNone/>
                      </a:pPr>
                      <a:r>
                        <a:rPr lang="en-US" sz="800" b="0" u="none" strike="noStrike" kern="1200">
                          <a:solidFill>
                            <a:srgbClr val="000000"/>
                          </a:solidFill>
                          <a:effectLst/>
                        </a:rPr>
                        <a:t>CVP: Naga Gurumoorthy</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algn="ctr"/>
                      <a:r>
                        <a:rPr lang="en-US" sz="900" b="0" i="0" u="none" strike="noStrike" kern="1200">
                          <a:solidFill>
                            <a:schemeClr val="tx1"/>
                          </a:solidFill>
                          <a:effectLst/>
                          <a:latin typeface="Aptos"/>
                          <a:ea typeface="+mn-ea"/>
                          <a:cs typeface="+mn-cs"/>
                        </a:rPr>
                        <a:t>0/0</a:t>
                      </a:r>
                    </a:p>
                  </a:txBody>
                  <a:tcPr marL="82052" marR="82052" marT="41026" marB="41026" anchor="ctr">
                    <a:solidFill>
                      <a:srgbClr val="92D050"/>
                    </a:solidFill>
                  </a:tcPr>
                </a:tc>
                <a:tc>
                  <a:txBody>
                    <a:bodyPr/>
                    <a:lstStyle/>
                    <a:p>
                      <a:pPr algn="ctr"/>
                      <a:r>
                        <a:rPr lang="en-US" sz="900" b="0" i="0" u="none" strike="noStrike" kern="1200">
                          <a:solidFill>
                            <a:schemeClr val="tx1"/>
                          </a:solidFill>
                          <a:effectLst/>
                          <a:latin typeface="Aptos"/>
                          <a:ea typeface="+mn-ea"/>
                          <a:cs typeface="+mn-cs"/>
                        </a:rPr>
                        <a:t>3/91</a:t>
                      </a:r>
                    </a:p>
                  </a:txBody>
                  <a:tcPr marL="82052" marR="82052" marT="41026" marB="41026" anchor="ctr">
                    <a:solidFill>
                      <a:srgbClr val="FFFF00"/>
                    </a:solidFill>
                  </a:tcPr>
                </a:tc>
                <a:tc gridSpan="2">
                  <a:txBody>
                    <a:bodyPr/>
                    <a:lstStyle/>
                    <a:p>
                      <a:endParaRPr lang="en-US" sz="800" b="0" i="0" u="none" strike="noStrike" kern="1200">
                        <a:solidFill>
                          <a:schemeClr val="tx1"/>
                        </a:solidFill>
                        <a:effectLst/>
                        <a:latin typeface="Aptos"/>
                        <a:ea typeface="+mn-ea"/>
                        <a:cs typeface="+mn-cs"/>
                      </a:endParaRPr>
                    </a:p>
                  </a:txBody>
                  <a:tcPr marL="82052" marR="82052" marT="41026" marB="41026" anchor="ctr"/>
                </a:tc>
                <a:tc hMerge="1">
                  <a:txBody>
                    <a:bodyPr/>
                    <a:lstStyle/>
                    <a:p>
                      <a:pPr marL="0" algn="ctr" defTabSz="932742" rtl="0" eaLnBrk="1" latinLnBrk="0" hangingPunct="1"/>
                      <a:endParaRPr lang="en-US" sz="800" b="0" i="0" u="none" strike="noStrike" kern="1200">
                        <a:solidFill>
                          <a:schemeClr val="tx1"/>
                        </a:solidFill>
                        <a:effectLst/>
                        <a:latin typeface="Aptos" panose="020B0004020202020204" pitchFamily="34" charset="0"/>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0/0</a:t>
                      </a:r>
                    </a:p>
                  </a:txBody>
                  <a:tcPr marL="82051" marR="82051" marT="41026" marB="41026"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u="none" strike="noStrike" kern="1200">
                          <a:solidFill>
                            <a:schemeClr val="tx1"/>
                          </a:solidFill>
                          <a:effectLst/>
                        </a:rPr>
                        <a:t>5 prioritized services are onboarded, Wave 2 onboarding in progress - 91 Services in scope as of now out of 308 services in AHSI, ETA MAR-25. </a:t>
                      </a:r>
                    </a:p>
                  </a:txBody>
                  <a:tcPr marL="82052" marR="82052" marT="41026" marB="41026" anchor="ctr"/>
                </a:tc>
                <a:extLst>
                  <a:ext uri="{0D108BD9-81ED-4DB2-BD59-A6C34878D82A}">
                    <a16:rowId xmlns:a16="http://schemas.microsoft.com/office/drawing/2014/main" val="2874085942"/>
                  </a:ext>
                </a:extLst>
              </a:tr>
              <a:tr h="331206">
                <a:tc>
                  <a:txBody>
                    <a:bodyPr/>
                    <a:lstStyle/>
                    <a:p>
                      <a:pPr algn="l"/>
                      <a:r>
                        <a:rPr lang="en-US" sz="900" b="1" u="none" strike="noStrike" kern="1200">
                          <a:solidFill>
                            <a:srgbClr val="000000"/>
                          </a:solidFill>
                          <a:effectLst/>
                        </a:rPr>
                        <a:t>Identity</a:t>
                      </a:r>
                      <a:endParaRPr lang="en-US" sz="900" b="1" i="0" u="none" strike="noStrike" kern="1200">
                        <a:solidFill>
                          <a:srgbClr val="000000"/>
                        </a:solidFill>
                        <a:effectLst/>
                        <a:latin typeface="Aptos" panose="020B0004020202020204" pitchFamily="34" charset="0"/>
                        <a:ea typeface="+mn-ea"/>
                        <a:cs typeface="+mn-cs"/>
                      </a:endParaRPr>
                    </a:p>
                  </a:txBody>
                  <a:tcPr marR="82052" marT="41026" marB="41026" anchor="ctr"/>
                </a:tc>
                <a:tc>
                  <a:txBody>
                    <a:bodyPr/>
                    <a:lstStyle/>
                    <a:p>
                      <a:r>
                        <a:rPr lang="en-US" sz="800" b="0" u="none" strike="noStrike" kern="1200">
                          <a:solidFill>
                            <a:srgbClr val="000000"/>
                          </a:solidFill>
                          <a:effectLst/>
                        </a:rPr>
                        <a:t>Owner: Vojtech Vondra </a:t>
                      </a:r>
                    </a:p>
                    <a:p>
                      <a:r>
                        <a:rPr lang="en-US" sz="800" b="0" u="none" strike="noStrike" kern="1200">
                          <a:solidFill>
                            <a:srgbClr val="000000"/>
                          </a:solidFill>
                          <a:effectLst/>
                        </a:rPr>
                        <a:t>CVP: Igor Sakhnov</a:t>
                      </a:r>
                      <a:endParaRPr lang="en-US" sz="800" b="0" i="0" u="none" strike="noStrike" kern="1200">
                        <a:solidFill>
                          <a:srgbClr val="000000"/>
                        </a:solidFill>
                        <a:effectLst/>
                        <a:latin typeface="Aptos" panose="020B0004020202020204" pitchFamily="34" charset="0"/>
                        <a:ea typeface="+mn-ea"/>
                        <a:cs typeface="+mn-cs"/>
                      </a:endParaRPr>
                    </a:p>
                  </a:txBody>
                  <a:tcPr marL="82052" marR="82052" marT="41026" marB="41026" anchor="ctr"/>
                </a:tc>
                <a:tc>
                  <a:txBody>
                    <a:bodyPr/>
                    <a:lstStyle/>
                    <a:p>
                      <a:pPr lvl="0" algn="ctr">
                        <a:buNone/>
                      </a:pPr>
                      <a:r>
                        <a:rPr lang="en-US" sz="900" b="0" u="none" strike="noStrike" kern="1200">
                          <a:solidFill>
                            <a:schemeClr val="tx1"/>
                          </a:solidFill>
                          <a:effectLst/>
                        </a:rPr>
                        <a:t>8/8</a:t>
                      </a:r>
                      <a:endParaRPr lang="en-US" sz="900" b="0" i="0" u="none" strike="noStrike" kern="1200">
                        <a:solidFill>
                          <a:schemeClr val="tx1"/>
                        </a:solidFill>
                        <a:effectLst/>
                        <a:latin typeface="Aptos" panose="020B0004020202020204" pitchFamily="34" charset="0"/>
                        <a:ea typeface="+mn-ea"/>
                        <a:cs typeface="+mn-cs"/>
                      </a:endParaRPr>
                    </a:p>
                  </a:txBody>
                  <a:tcPr marL="82052" marR="82052" marT="41026" marB="41026" anchor="ctr">
                    <a:solidFill>
                      <a:srgbClr val="92D050"/>
                    </a:solidFill>
                  </a:tcPr>
                </a:tc>
                <a:tc>
                  <a:txBody>
                    <a:bodyPr/>
                    <a:lstStyle/>
                    <a:p>
                      <a:pPr lvl="0" algn="ctr">
                        <a:buNone/>
                      </a:pPr>
                      <a:r>
                        <a:rPr lang="en-US" sz="900" b="0" i="0" u="none" strike="noStrike" kern="1200">
                          <a:solidFill>
                            <a:schemeClr val="tx1"/>
                          </a:solidFill>
                          <a:effectLst/>
                          <a:latin typeface="Aptos"/>
                          <a:ea typeface="+mn-ea"/>
                          <a:cs typeface="+mn-cs"/>
                        </a:rPr>
                        <a:t>8/12</a:t>
                      </a:r>
                    </a:p>
                  </a:txBody>
                  <a:tcPr marL="82052" marR="82052" marT="41026" marB="41026" anchor="ctr">
                    <a:solidFill>
                      <a:srgbClr val="FFFF00"/>
                    </a:solidFill>
                  </a:tcPr>
                </a:tc>
                <a:tc>
                  <a:txBody>
                    <a:bodyPr/>
                    <a:lstStyle/>
                    <a:p>
                      <a:pPr lvl="0">
                        <a:buNone/>
                      </a:pPr>
                      <a:r>
                        <a:rPr lang="en-US" sz="800" b="0" u="none" strike="noStrike" kern="1200">
                          <a:solidFill>
                            <a:schemeClr val="tx1"/>
                          </a:solidFill>
                          <a:effectLst/>
                        </a:rPr>
                        <a:t>TBD</a:t>
                      </a:r>
                      <a:endParaRPr lang="en-US" sz="800" b="0" i="0" u="none" strike="noStrike" kern="1200">
                        <a:solidFill>
                          <a:schemeClr val="tx1"/>
                        </a:solidFill>
                        <a:effectLst/>
                        <a:latin typeface="Aptos" panose="020B0004020202020204" pitchFamily="34" charset="0"/>
                        <a:ea typeface="+mn-ea"/>
                        <a:cs typeface="+mn-cs"/>
                      </a:endParaRPr>
                    </a:p>
                  </a:txBody>
                  <a:tcPr marL="82052" marR="82052" marT="41026" marB="41026" anchor="ctr"/>
                </a:tc>
                <a:tc>
                  <a:txBody>
                    <a:bodyPr/>
                    <a:lstStyle/>
                    <a:p>
                      <a:pPr marL="0" lvl="0" algn="ctr" defTabSz="932742" rtl="0" eaLnBrk="1" latinLnBrk="0" hangingPunct="1">
                        <a:buNone/>
                      </a:pPr>
                      <a:r>
                        <a:rPr lang="en-US" sz="800" b="0" u="none" strike="noStrike" kern="1200">
                          <a:solidFill>
                            <a:schemeClr val="tx1"/>
                          </a:solidFill>
                          <a:effectLst/>
                        </a:rPr>
                        <a:t>205</a:t>
                      </a:r>
                      <a:endParaRPr lang="en-US" sz="800" b="0" i="0" u="none" strike="noStrike" kern="1200">
                        <a:solidFill>
                          <a:schemeClr val="tx1"/>
                        </a:solidFill>
                        <a:effectLst/>
                        <a:latin typeface="Aptos"/>
                        <a:ea typeface="+mn-ea"/>
                        <a:cs typeface="+mn-cs"/>
                      </a:endParaRPr>
                    </a:p>
                  </a:txBody>
                  <a:tcPr marL="82052" marR="82052" marT="41026" marB="41026" anchor="ctr"/>
                </a:tc>
                <a:tc>
                  <a:txBody>
                    <a:bodyPr/>
                    <a:lstStyle/>
                    <a:p>
                      <a:pPr marL="0" lvl="0" algn="ctr" defTabSz="932742">
                        <a:buNone/>
                      </a:pPr>
                      <a:r>
                        <a:rPr lang="en-US" sz="800" b="0" i="0" u="none" strike="noStrike" kern="1200">
                          <a:solidFill>
                            <a:schemeClr val="tx1"/>
                          </a:solidFill>
                          <a:effectLst/>
                          <a:latin typeface="Aptos"/>
                          <a:ea typeface="+mn-ea"/>
                          <a:cs typeface="+mn-cs"/>
                        </a:rPr>
                        <a:t>0/0</a:t>
                      </a:r>
                    </a:p>
                  </a:txBody>
                  <a:tcPr marL="82051" marR="82051" marT="41026" marB="41026"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u="none" strike="noStrike" kern="1200">
                          <a:solidFill>
                            <a:schemeClr val="tx1"/>
                          </a:solidFill>
                          <a:effectLst/>
                        </a:rPr>
                        <a:t>IDNA QCS adopted R2D SF instance for Auth stack services and EQSP (2/8).  Rest of QCS are still using the IDNA instance with 100% adoption. </a:t>
                      </a:r>
                      <a:endParaRPr lang="en-US" sz="900" b="0" i="0" u="none" strike="noStrike" kern="1200">
                        <a:solidFill>
                          <a:schemeClr val="tx1"/>
                        </a:solidFill>
                        <a:effectLst/>
                        <a:latin typeface="Aptos" panose="020B0004020202020204" pitchFamily="34" charset="0"/>
                        <a:ea typeface="+mn-ea"/>
                        <a:cs typeface="+mn-cs"/>
                      </a:endParaRPr>
                    </a:p>
                  </a:txBody>
                  <a:tcPr marL="82052" marR="82052" marT="41026" marB="41026" anchor="ctr"/>
                </a:tc>
                <a:extLst>
                  <a:ext uri="{0D108BD9-81ED-4DB2-BD59-A6C34878D82A}">
                    <a16:rowId xmlns:a16="http://schemas.microsoft.com/office/drawing/2014/main" val="2750849407"/>
                  </a:ext>
                </a:extLst>
              </a:tr>
            </a:tbl>
          </a:graphicData>
        </a:graphic>
      </p:graphicFrame>
      <p:grpSp>
        <p:nvGrpSpPr>
          <p:cNvPr id="8" name="Group 7">
            <a:extLst>
              <a:ext uri="{FF2B5EF4-FFF2-40B4-BE49-F238E27FC236}">
                <a16:creationId xmlns:a16="http://schemas.microsoft.com/office/drawing/2014/main" id="{F630E66A-6C0F-AC46-F9B6-3CEB81AE2434}"/>
              </a:ext>
            </a:extLst>
          </p:cNvPr>
          <p:cNvGrpSpPr/>
          <p:nvPr/>
        </p:nvGrpSpPr>
        <p:grpSpPr>
          <a:xfrm>
            <a:off x="8235058" y="393331"/>
            <a:ext cx="3952464" cy="230855"/>
            <a:chOff x="6928493" y="6367527"/>
            <a:chExt cx="3632756" cy="212182"/>
          </a:xfrm>
        </p:grpSpPr>
        <p:sp>
          <p:nvSpPr>
            <p:cNvPr id="9" name="TextBox 9">
              <a:extLst>
                <a:ext uri="{FF2B5EF4-FFF2-40B4-BE49-F238E27FC236}">
                  <a16:creationId xmlns:a16="http://schemas.microsoft.com/office/drawing/2014/main" id="{FE1EFABE-366E-69E8-4A47-16B8C5B5082D}"/>
                </a:ext>
              </a:extLst>
            </p:cNvPr>
            <p:cNvSpPr txBox="1"/>
            <p:nvPr/>
          </p:nvSpPr>
          <p:spPr>
            <a:xfrm>
              <a:off x="6928493" y="6367541"/>
              <a:ext cx="904462" cy="212160"/>
            </a:xfrm>
            <a:prstGeom prst="rect">
              <a:avLst/>
            </a:prstGeom>
            <a:solidFill>
              <a:srgbClr val="92D050"/>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94878">
                <a:defRPr/>
              </a:pPr>
              <a:r>
                <a:rPr lang="en-US" sz="900">
                  <a:solidFill>
                    <a:prstClr val="black"/>
                  </a:solidFill>
                  <a:latin typeface="Aptos" panose="02110004020202020204"/>
                </a:rPr>
                <a:t>Done</a:t>
              </a:r>
            </a:p>
          </p:txBody>
        </p:sp>
        <p:sp>
          <p:nvSpPr>
            <p:cNvPr id="10" name="TextBox 10">
              <a:extLst>
                <a:ext uri="{FF2B5EF4-FFF2-40B4-BE49-F238E27FC236}">
                  <a16:creationId xmlns:a16="http://schemas.microsoft.com/office/drawing/2014/main" id="{2559E9B9-EFBD-5DAD-A8EA-9FC8F9FB710F}"/>
                </a:ext>
              </a:extLst>
            </p:cNvPr>
            <p:cNvSpPr txBox="1"/>
            <p:nvPr/>
          </p:nvSpPr>
          <p:spPr>
            <a:xfrm>
              <a:off x="8752324" y="6367548"/>
              <a:ext cx="904462" cy="212160"/>
            </a:xfrm>
            <a:prstGeom prst="rect">
              <a:avLst/>
            </a:prstGeom>
            <a:solidFill>
              <a:srgbClr val="FFC000"/>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94878">
                <a:defRPr/>
              </a:pPr>
              <a:r>
                <a:rPr lang="en-US" sz="900">
                  <a:solidFill>
                    <a:prstClr val="black"/>
                  </a:solidFill>
                  <a:latin typeface="Aptos" panose="02110004020202020204"/>
                </a:rPr>
                <a:t>At Risk</a:t>
              </a:r>
            </a:p>
          </p:txBody>
        </p:sp>
        <p:sp>
          <p:nvSpPr>
            <p:cNvPr id="11" name="TextBox 12">
              <a:extLst>
                <a:ext uri="{FF2B5EF4-FFF2-40B4-BE49-F238E27FC236}">
                  <a16:creationId xmlns:a16="http://schemas.microsoft.com/office/drawing/2014/main" id="{FD4CA1A9-59C9-0A06-649B-C7EB1BE5935A}"/>
                </a:ext>
              </a:extLst>
            </p:cNvPr>
            <p:cNvSpPr txBox="1"/>
            <p:nvPr/>
          </p:nvSpPr>
          <p:spPr>
            <a:xfrm>
              <a:off x="9656787" y="6367549"/>
              <a:ext cx="904462" cy="212160"/>
            </a:xfrm>
            <a:prstGeom prst="rect">
              <a:avLst/>
            </a:prstGeom>
            <a:solidFill>
              <a:srgbClr val="FF0000"/>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94878">
                <a:defRPr/>
              </a:pPr>
              <a:r>
                <a:rPr lang="en-US" sz="900">
                  <a:solidFill>
                    <a:prstClr val="black"/>
                  </a:solidFill>
                  <a:latin typeface="Aptos" panose="02110004020202020204"/>
                </a:rPr>
                <a:t>Need Help</a:t>
              </a:r>
            </a:p>
          </p:txBody>
        </p:sp>
        <p:sp>
          <p:nvSpPr>
            <p:cNvPr id="12" name="TextBox 13">
              <a:extLst>
                <a:ext uri="{FF2B5EF4-FFF2-40B4-BE49-F238E27FC236}">
                  <a16:creationId xmlns:a16="http://schemas.microsoft.com/office/drawing/2014/main" id="{E2F3A55C-0683-3080-8C9D-583EB37F98E8}"/>
                </a:ext>
              </a:extLst>
            </p:cNvPr>
            <p:cNvSpPr txBox="1"/>
            <p:nvPr/>
          </p:nvSpPr>
          <p:spPr>
            <a:xfrm>
              <a:off x="7837925" y="6367527"/>
              <a:ext cx="904462" cy="212161"/>
            </a:xfrm>
            <a:prstGeom prst="rect">
              <a:avLst/>
            </a:prstGeom>
            <a:solidFill>
              <a:srgbClr val="FFFF00"/>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94878">
                <a:defRPr/>
              </a:pPr>
              <a:r>
                <a:rPr lang="en-US" sz="900">
                  <a:solidFill>
                    <a:prstClr val="black"/>
                  </a:solidFill>
                  <a:latin typeface="Aptos" panose="02110004020202020204"/>
                </a:rPr>
                <a:t>In Progress</a:t>
              </a:r>
            </a:p>
          </p:txBody>
        </p:sp>
      </p:grpSp>
      <p:sp>
        <p:nvSpPr>
          <p:cNvPr id="13" name="Title 1">
            <a:extLst>
              <a:ext uri="{FF2B5EF4-FFF2-40B4-BE49-F238E27FC236}">
                <a16:creationId xmlns:a16="http://schemas.microsoft.com/office/drawing/2014/main" id="{373070A8-B157-E29C-6193-22547F4CA9FF}"/>
              </a:ext>
            </a:extLst>
          </p:cNvPr>
          <p:cNvSpPr>
            <a:spLocks noGrp="1"/>
          </p:cNvSpPr>
          <p:nvPr>
            <p:ph type="title"/>
          </p:nvPr>
        </p:nvSpPr>
        <p:spPr>
          <a:xfrm>
            <a:off x="320209" y="-11256"/>
            <a:ext cx="10473183" cy="553998"/>
          </a:xfrm>
        </p:spPr>
        <p:txBody>
          <a:bodyPr>
            <a:normAutofit/>
          </a:bodyPr>
          <a:lstStyle/>
          <a:p>
            <a:r>
              <a:rPr lang="en-US" sz="2800">
                <a:solidFill>
                  <a:schemeClr val="bg1"/>
                </a:solidFill>
                <a:cs typeface="Segoe UI"/>
              </a:rPr>
              <a:t>R2D Franchise Onboarding</a:t>
            </a:r>
            <a:endParaRPr lang="en-US" sz="2800">
              <a:solidFill>
                <a:schemeClr val="bg1"/>
              </a:solidFill>
            </a:endParaRPr>
          </a:p>
        </p:txBody>
      </p:sp>
      <p:sp>
        <p:nvSpPr>
          <p:cNvPr id="14" name="TextBox 13">
            <a:extLst>
              <a:ext uri="{FF2B5EF4-FFF2-40B4-BE49-F238E27FC236}">
                <a16:creationId xmlns:a16="http://schemas.microsoft.com/office/drawing/2014/main" id="{CBB3A56E-9D27-C536-AE21-3FAD50DB6B13}"/>
              </a:ext>
            </a:extLst>
          </p:cNvPr>
          <p:cNvSpPr txBox="1"/>
          <p:nvPr/>
        </p:nvSpPr>
        <p:spPr>
          <a:xfrm>
            <a:off x="302475" y="439277"/>
            <a:ext cx="6904146" cy="184666"/>
          </a:xfrm>
          <a:prstGeom prst="rect">
            <a:avLst/>
          </a:prstGeom>
          <a:noFill/>
        </p:spPr>
        <p:txBody>
          <a:bodyPr wrap="square" lIns="0" tIns="0" rIns="0" bIns="0" rtlCol="0" anchor="t">
            <a:spAutoFit/>
          </a:bodyPr>
          <a:lstStyle/>
          <a:p>
            <a:r>
              <a:rPr lang="en-US" sz="1200">
                <a:solidFill>
                  <a:schemeClr val="bg1"/>
                </a:solidFill>
              </a:rPr>
              <a:t>Date: 02/13/2025 to 02/19/2025  Scope: C+AI</a:t>
            </a:r>
            <a:endParaRPr lang="en-US" sz="1200">
              <a:solidFill>
                <a:schemeClr val="bg1"/>
              </a:solidFill>
              <a:cs typeface="Segoe UI"/>
            </a:endParaRPr>
          </a:p>
        </p:txBody>
      </p:sp>
      <p:pic>
        <p:nvPicPr>
          <p:cNvPr id="19" name="Graphic 18" descr="Badge 1 with solid fill">
            <a:extLst>
              <a:ext uri="{FF2B5EF4-FFF2-40B4-BE49-F238E27FC236}">
                <a16:creationId xmlns:a16="http://schemas.microsoft.com/office/drawing/2014/main" id="{E01CD323-BFB1-4F84-31A9-CEE6FF70F0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12" y="683268"/>
            <a:ext cx="262897" cy="262897"/>
          </a:xfrm>
          <a:prstGeom prst="rect">
            <a:avLst/>
          </a:prstGeom>
        </p:spPr>
      </p:pic>
      <p:pic>
        <p:nvPicPr>
          <p:cNvPr id="20" name="Graphic 19" descr="Badge with solid fill">
            <a:extLst>
              <a:ext uri="{FF2B5EF4-FFF2-40B4-BE49-F238E27FC236}">
                <a16:creationId xmlns:a16="http://schemas.microsoft.com/office/drawing/2014/main" id="{F0857AB6-683B-8149-A675-9D482236E4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14" y="894255"/>
            <a:ext cx="262897" cy="262897"/>
          </a:xfrm>
          <a:prstGeom prst="rect">
            <a:avLst/>
          </a:prstGeom>
        </p:spPr>
      </p:pic>
      <p:pic>
        <p:nvPicPr>
          <p:cNvPr id="17" name="Graphic 16" descr="Badge 1 with solid fill">
            <a:extLst>
              <a:ext uri="{FF2B5EF4-FFF2-40B4-BE49-F238E27FC236}">
                <a16:creationId xmlns:a16="http://schemas.microsoft.com/office/drawing/2014/main" id="{EA6853EA-C497-46FC-12F8-A2F582823B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5934" y="1090523"/>
            <a:ext cx="262897" cy="262897"/>
          </a:xfrm>
          <a:prstGeom prst="rect">
            <a:avLst/>
          </a:prstGeom>
        </p:spPr>
      </p:pic>
      <p:pic>
        <p:nvPicPr>
          <p:cNvPr id="18" name="Graphic 17" descr="Badge with solid fill">
            <a:extLst>
              <a:ext uri="{FF2B5EF4-FFF2-40B4-BE49-F238E27FC236}">
                <a16:creationId xmlns:a16="http://schemas.microsoft.com/office/drawing/2014/main" id="{A470F500-82B3-C816-78D2-6C3A0F1FEF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7681" y="1494897"/>
            <a:ext cx="262897" cy="262897"/>
          </a:xfrm>
          <a:prstGeom prst="rect">
            <a:avLst/>
          </a:prstGeom>
        </p:spPr>
      </p:pic>
      <p:pic>
        <p:nvPicPr>
          <p:cNvPr id="56" name="Picture 55">
            <a:extLst>
              <a:ext uri="{FF2B5EF4-FFF2-40B4-BE49-F238E27FC236}">
                <a16:creationId xmlns:a16="http://schemas.microsoft.com/office/drawing/2014/main" id="{E1555110-C6CF-FD22-C823-9CB31E47B74E}"/>
              </a:ext>
            </a:extLst>
          </p:cNvPr>
          <p:cNvPicPr>
            <a:picLocks noChangeAspect="1"/>
          </p:cNvPicPr>
          <p:nvPr/>
        </p:nvPicPr>
        <p:blipFill>
          <a:blip r:embed="rId8"/>
          <a:stretch>
            <a:fillRect/>
          </a:stretch>
        </p:blipFill>
        <p:spPr>
          <a:xfrm>
            <a:off x="3283435" y="2522737"/>
            <a:ext cx="1275031" cy="371062"/>
          </a:xfrm>
          <a:prstGeom prst="rect">
            <a:avLst/>
          </a:prstGeom>
        </p:spPr>
      </p:pic>
      <p:pic>
        <p:nvPicPr>
          <p:cNvPr id="58" name="Picture 57">
            <a:extLst>
              <a:ext uri="{FF2B5EF4-FFF2-40B4-BE49-F238E27FC236}">
                <a16:creationId xmlns:a16="http://schemas.microsoft.com/office/drawing/2014/main" id="{47AD38A3-0E84-2109-AFD9-9A3AE331D5EF}"/>
              </a:ext>
            </a:extLst>
          </p:cNvPr>
          <p:cNvPicPr>
            <a:picLocks noChangeAspect="1"/>
          </p:cNvPicPr>
          <p:nvPr/>
        </p:nvPicPr>
        <p:blipFill>
          <a:blip r:embed="rId9"/>
          <a:stretch>
            <a:fillRect/>
          </a:stretch>
        </p:blipFill>
        <p:spPr>
          <a:xfrm>
            <a:off x="3288492" y="2142382"/>
            <a:ext cx="1275031" cy="370586"/>
          </a:xfrm>
          <a:prstGeom prst="rect">
            <a:avLst/>
          </a:prstGeom>
        </p:spPr>
      </p:pic>
      <p:pic>
        <p:nvPicPr>
          <p:cNvPr id="60" name="Picture 59">
            <a:extLst>
              <a:ext uri="{FF2B5EF4-FFF2-40B4-BE49-F238E27FC236}">
                <a16:creationId xmlns:a16="http://schemas.microsoft.com/office/drawing/2014/main" id="{99A3806C-85AD-9CD4-FA29-FDD8EBE98BF2}"/>
              </a:ext>
            </a:extLst>
          </p:cNvPr>
          <p:cNvPicPr>
            <a:picLocks noChangeAspect="1"/>
          </p:cNvPicPr>
          <p:nvPr/>
        </p:nvPicPr>
        <p:blipFill>
          <a:blip r:embed="rId10"/>
          <a:stretch>
            <a:fillRect/>
          </a:stretch>
        </p:blipFill>
        <p:spPr>
          <a:xfrm>
            <a:off x="3273330" y="4082330"/>
            <a:ext cx="1328981" cy="370586"/>
          </a:xfrm>
          <a:prstGeom prst="rect">
            <a:avLst/>
          </a:prstGeom>
        </p:spPr>
      </p:pic>
      <p:pic>
        <p:nvPicPr>
          <p:cNvPr id="62" name="Picture 61">
            <a:extLst>
              <a:ext uri="{FF2B5EF4-FFF2-40B4-BE49-F238E27FC236}">
                <a16:creationId xmlns:a16="http://schemas.microsoft.com/office/drawing/2014/main" id="{9CFB95D7-DC60-0994-B050-497B1E08D425}"/>
              </a:ext>
            </a:extLst>
          </p:cNvPr>
          <p:cNvPicPr>
            <a:picLocks noChangeAspect="1"/>
          </p:cNvPicPr>
          <p:nvPr/>
        </p:nvPicPr>
        <p:blipFill>
          <a:blip r:embed="rId11"/>
          <a:stretch>
            <a:fillRect/>
          </a:stretch>
        </p:blipFill>
        <p:spPr>
          <a:xfrm>
            <a:off x="3269234" y="5390227"/>
            <a:ext cx="1329074" cy="311062"/>
          </a:xfrm>
          <a:prstGeom prst="rect">
            <a:avLst/>
          </a:prstGeom>
        </p:spPr>
      </p:pic>
      <p:pic>
        <p:nvPicPr>
          <p:cNvPr id="64" name="Picture 63">
            <a:extLst>
              <a:ext uri="{FF2B5EF4-FFF2-40B4-BE49-F238E27FC236}">
                <a16:creationId xmlns:a16="http://schemas.microsoft.com/office/drawing/2014/main" id="{9764C438-3BD6-2403-B21A-67F09D7F0D6F}"/>
              </a:ext>
            </a:extLst>
          </p:cNvPr>
          <p:cNvPicPr>
            <a:picLocks noChangeAspect="1"/>
          </p:cNvPicPr>
          <p:nvPr/>
        </p:nvPicPr>
        <p:blipFill>
          <a:blip r:embed="rId12"/>
          <a:stretch>
            <a:fillRect/>
          </a:stretch>
        </p:blipFill>
        <p:spPr>
          <a:xfrm>
            <a:off x="3283436" y="4461635"/>
            <a:ext cx="1305526" cy="400085"/>
          </a:xfrm>
          <a:prstGeom prst="rect">
            <a:avLst/>
          </a:prstGeom>
        </p:spPr>
      </p:pic>
      <p:pic>
        <p:nvPicPr>
          <p:cNvPr id="66" name="Picture 65">
            <a:extLst>
              <a:ext uri="{FF2B5EF4-FFF2-40B4-BE49-F238E27FC236}">
                <a16:creationId xmlns:a16="http://schemas.microsoft.com/office/drawing/2014/main" id="{02AA6431-EFC1-938B-8A6F-4EC028E1EC6C}"/>
              </a:ext>
            </a:extLst>
          </p:cNvPr>
          <p:cNvPicPr>
            <a:picLocks noChangeAspect="1"/>
          </p:cNvPicPr>
          <p:nvPr/>
        </p:nvPicPr>
        <p:blipFill>
          <a:blip r:embed="rId13"/>
          <a:stretch>
            <a:fillRect/>
          </a:stretch>
        </p:blipFill>
        <p:spPr>
          <a:xfrm>
            <a:off x="3283257" y="1752300"/>
            <a:ext cx="1275031" cy="382120"/>
          </a:xfrm>
          <a:prstGeom prst="rect">
            <a:avLst/>
          </a:prstGeom>
        </p:spPr>
      </p:pic>
      <p:pic>
        <p:nvPicPr>
          <p:cNvPr id="68" name="Picture 67">
            <a:extLst>
              <a:ext uri="{FF2B5EF4-FFF2-40B4-BE49-F238E27FC236}">
                <a16:creationId xmlns:a16="http://schemas.microsoft.com/office/drawing/2014/main" id="{A1CBBFE3-A07C-81F9-02F0-EFB0B69404B9}"/>
              </a:ext>
            </a:extLst>
          </p:cNvPr>
          <p:cNvPicPr>
            <a:picLocks noChangeAspect="1"/>
          </p:cNvPicPr>
          <p:nvPr/>
        </p:nvPicPr>
        <p:blipFill>
          <a:blip r:embed="rId14"/>
          <a:stretch>
            <a:fillRect/>
          </a:stretch>
        </p:blipFill>
        <p:spPr>
          <a:xfrm>
            <a:off x="3273331" y="3339165"/>
            <a:ext cx="1350582" cy="370586"/>
          </a:xfrm>
          <a:prstGeom prst="rect">
            <a:avLst/>
          </a:prstGeom>
        </p:spPr>
      </p:pic>
      <p:pic>
        <p:nvPicPr>
          <p:cNvPr id="70" name="Picture 69">
            <a:extLst>
              <a:ext uri="{FF2B5EF4-FFF2-40B4-BE49-F238E27FC236}">
                <a16:creationId xmlns:a16="http://schemas.microsoft.com/office/drawing/2014/main" id="{8DB89DAF-F4A3-A278-C8C7-383289CED654}"/>
              </a:ext>
            </a:extLst>
          </p:cNvPr>
          <p:cNvPicPr>
            <a:picLocks noChangeAspect="1"/>
          </p:cNvPicPr>
          <p:nvPr/>
        </p:nvPicPr>
        <p:blipFill>
          <a:blip r:embed="rId15"/>
          <a:stretch>
            <a:fillRect/>
          </a:stretch>
        </p:blipFill>
        <p:spPr>
          <a:xfrm>
            <a:off x="3283480" y="4938296"/>
            <a:ext cx="1325922" cy="361985"/>
          </a:xfrm>
          <a:prstGeom prst="rect">
            <a:avLst/>
          </a:prstGeom>
        </p:spPr>
      </p:pic>
      <p:pic>
        <p:nvPicPr>
          <p:cNvPr id="72" name="Picture 71">
            <a:extLst>
              <a:ext uri="{FF2B5EF4-FFF2-40B4-BE49-F238E27FC236}">
                <a16:creationId xmlns:a16="http://schemas.microsoft.com/office/drawing/2014/main" id="{1F1D18D9-284C-1D37-33E7-F3036A73B616}"/>
              </a:ext>
            </a:extLst>
          </p:cNvPr>
          <p:cNvPicPr>
            <a:picLocks noChangeAspect="1"/>
          </p:cNvPicPr>
          <p:nvPr/>
        </p:nvPicPr>
        <p:blipFill>
          <a:blip r:embed="rId16"/>
          <a:stretch>
            <a:fillRect/>
          </a:stretch>
        </p:blipFill>
        <p:spPr>
          <a:xfrm>
            <a:off x="3287906" y="6468218"/>
            <a:ext cx="1329074" cy="389046"/>
          </a:xfrm>
          <a:prstGeom prst="rect">
            <a:avLst/>
          </a:prstGeom>
        </p:spPr>
      </p:pic>
      <p:pic>
        <p:nvPicPr>
          <p:cNvPr id="74" name="Picture 73">
            <a:extLst>
              <a:ext uri="{FF2B5EF4-FFF2-40B4-BE49-F238E27FC236}">
                <a16:creationId xmlns:a16="http://schemas.microsoft.com/office/drawing/2014/main" id="{341201B7-C931-F0F3-F49A-A62068465484}"/>
              </a:ext>
            </a:extLst>
          </p:cNvPr>
          <p:cNvPicPr>
            <a:picLocks noChangeAspect="1"/>
          </p:cNvPicPr>
          <p:nvPr/>
        </p:nvPicPr>
        <p:blipFill>
          <a:blip r:embed="rId17"/>
          <a:stretch>
            <a:fillRect/>
          </a:stretch>
        </p:blipFill>
        <p:spPr>
          <a:xfrm>
            <a:off x="3229633" y="3705574"/>
            <a:ext cx="1407989" cy="342368"/>
          </a:xfrm>
          <a:prstGeom prst="rect">
            <a:avLst/>
          </a:prstGeom>
        </p:spPr>
      </p:pic>
      <p:pic>
        <p:nvPicPr>
          <p:cNvPr id="80" name="Picture 79">
            <a:extLst>
              <a:ext uri="{FF2B5EF4-FFF2-40B4-BE49-F238E27FC236}">
                <a16:creationId xmlns:a16="http://schemas.microsoft.com/office/drawing/2014/main" id="{432665B4-276E-0E4B-7865-8586BD26EDD8}"/>
              </a:ext>
            </a:extLst>
          </p:cNvPr>
          <p:cNvPicPr>
            <a:picLocks noChangeAspect="1"/>
          </p:cNvPicPr>
          <p:nvPr/>
        </p:nvPicPr>
        <p:blipFill>
          <a:blip r:embed="rId18"/>
          <a:stretch>
            <a:fillRect/>
          </a:stretch>
        </p:blipFill>
        <p:spPr>
          <a:xfrm>
            <a:off x="3281355" y="6086403"/>
            <a:ext cx="1304835" cy="363576"/>
          </a:xfrm>
          <a:prstGeom prst="rect">
            <a:avLst/>
          </a:prstGeom>
        </p:spPr>
      </p:pic>
      <p:pic>
        <p:nvPicPr>
          <p:cNvPr id="82" name="Picture 81">
            <a:extLst>
              <a:ext uri="{FF2B5EF4-FFF2-40B4-BE49-F238E27FC236}">
                <a16:creationId xmlns:a16="http://schemas.microsoft.com/office/drawing/2014/main" id="{8BADB4AB-BDF7-CB01-F131-5E50D9AE01CD}"/>
              </a:ext>
            </a:extLst>
          </p:cNvPr>
          <p:cNvPicPr>
            <a:picLocks noChangeAspect="1"/>
          </p:cNvPicPr>
          <p:nvPr/>
        </p:nvPicPr>
        <p:blipFill>
          <a:blip r:embed="rId19"/>
          <a:stretch>
            <a:fillRect/>
          </a:stretch>
        </p:blipFill>
        <p:spPr>
          <a:xfrm>
            <a:off x="3251730" y="2903903"/>
            <a:ext cx="1337232" cy="404374"/>
          </a:xfrm>
          <a:prstGeom prst="rect">
            <a:avLst/>
          </a:prstGeom>
        </p:spPr>
      </p:pic>
    </p:spTree>
    <p:extLst>
      <p:ext uri="{BB962C8B-B14F-4D97-AF65-F5344CB8AC3E}">
        <p14:creationId xmlns:p14="http://schemas.microsoft.com/office/powerpoint/2010/main" val="2906990941"/>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00D0B-B919-B825-F3A8-5B7E7935112B}"/>
              </a:ext>
            </a:extLst>
          </p:cNvPr>
          <p:cNvSpPr/>
          <p:nvPr/>
        </p:nvSpPr>
        <p:spPr>
          <a:xfrm>
            <a:off x="0" y="-11181"/>
            <a:ext cx="12187522" cy="928040"/>
          </a:xfrm>
          <a:prstGeom prst="rect">
            <a:avLst/>
          </a:prstGeom>
          <a:solidFill>
            <a:srgbClr val="253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932742" fontAlgn="auto">
              <a:spcBef>
                <a:spcPct val="0"/>
              </a:spcBef>
              <a:spcAft>
                <a:spcPts val="0"/>
              </a:spcAft>
              <a:buClrTx/>
              <a:buSzTx/>
              <a:tabLst/>
              <a:defRPr/>
            </a:pPr>
            <a:r>
              <a:rPr lang="en-US" sz="3600" spc="-50">
                <a:ln w="3175">
                  <a:noFill/>
                </a:ln>
                <a:solidFill>
                  <a:schemeClr val="bg1"/>
                </a:solidFill>
                <a:latin typeface="+mj-lt"/>
                <a:cs typeface="Segoe UI"/>
              </a:rPr>
              <a:t>  Anatomy of a Safe Action </a:t>
            </a:r>
          </a:p>
        </p:txBody>
      </p:sp>
      <p:graphicFrame>
        <p:nvGraphicFramePr>
          <p:cNvPr id="5" name="Table 4">
            <a:extLst>
              <a:ext uri="{FF2B5EF4-FFF2-40B4-BE49-F238E27FC236}">
                <a16:creationId xmlns:a16="http://schemas.microsoft.com/office/drawing/2014/main" id="{4AA59B3C-67EF-C44F-0575-760FB69AD757}"/>
              </a:ext>
            </a:extLst>
          </p:cNvPr>
          <p:cNvGraphicFramePr>
            <a:graphicFrameLocks noGrp="1"/>
          </p:cNvGraphicFramePr>
          <p:nvPr/>
        </p:nvGraphicFramePr>
        <p:xfrm>
          <a:off x="408171" y="1421254"/>
          <a:ext cx="11371180" cy="5220216"/>
        </p:xfrm>
        <a:graphic>
          <a:graphicData uri="http://schemas.openxmlformats.org/drawingml/2006/table">
            <a:tbl>
              <a:tblPr firstRow="1" bandRow="1">
                <a:tableStyleId>{7E9639D4-E3E2-4D34-9284-5A2195B3D0D7}</a:tableStyleId>
              </a:tblPr>
              <a:tblGrid>
                <a:gridCol w="1918716">
                  <a:extLst>
                    <a:ext uri="{9D8B030D-6E8A-4147-A177-3AD203B41FA5}">
                      <a16:colId xmlns:a16="http://schemas.microsoft.com/office/drawing/2014/main" val="452893653"/>
                    </a:ext>
                  </a:extLst>
                </a:gridCol>
                <a:gridCol w="3017118">
                  <a:extLst>
                    <a:ext uri="{9D8B030D-6E8A-4147-A177-3AD203B41FA5}">
                      <a16:colId xmlns:a16="http://schemas.microsoft.com/office/drawing/2014/main" val="1043810827"/>
                    </a:ext>
                  </a:extLst>
                </a:gridCol>
                <a:gridCol w="6435346">
                  <a:extLst>
                    <a:ext uri="{9D8B030D-6E8A-4147-A177-3AD203B41FA5}">
                      <a16:colId xmlns:a16="http://schemas.microsoft.com/office/drawing/2014/main" val="2043883702"/>
                    </a:ext>
                  </a:extLst>
                </a:gridCol>
              </a:tblGrid>
              <a:tr h="258626">
                <a:tc>
                  <a:txBody>
                    <a:bodyPr/>
                    <a:lstStyle/>
                    <a:p>
                      <a:pPr algn="ctr"/>
                      <a:r>
                        <a:rPr lang="en-US" sz="1000" b="1" i="0" u="none" strike="noStrike" kern="1200">
                          <a:solidFill>
                            <a:schemeClr val="bg1"/>
                          </a:solidFill>
                          <a:effectLst/>
                          <a:latin typeface="Arial" panose="020B0604020202020204" pitchFamily="34" charset="0"/>
                          <a:ea typeface="+mn-ea"/>
                          <a:cs typeface="+mn-cs"/>
                        </a:rPr>
                        <a:t>Safe Action Requirement</a:t>
                      </a:r>
                    </a:p>
                  </a:txBody>
                  <a:tcPr/>
                </a:tc>
                <a:tc>
                  <a:txBody>
                    <a:bodyPr/>
                    <a:lstStyle/>
                    <a:p>
                      <a:pPr algn="ctr"/>
                      <a:r>
                        <a:rPr lang="en-US" sz="1000" b="1" u="none" strike="noStrike" kern="1200">
                          <a:solidFill>
                            <a:schemeClr val="bg1"/>
                          </a:solidFill>
                          <a:effectLst/>
                        </a:rPr>
                        <a:t>Description</a:t>
                      </a:r>
                      <a:endParaRPr lang="en-US" sz="1000" b="1" i="0" u="none" strike="noStrike" kern="1200">
                        <a:solidFill>
                          <a:schemeClr val="bg1"/>
                        </a:solidFill>
                        <a:effectLst/>
                        <a:latin typeface="Arial" panose="020B0604020202020204" pitchFamily="34" charset="0"/>
                        <a:ea typeface="+mn-ea"/>
                        <a:cs typeface="+mn-cs"/>
                      </a:endParaRPr>
                    </a:p>
                  </a:txBody>
                  <a:tcPr/>
                </a:tc>
                <a:tc>
                  <a:txBody>
                    <a:bodyPr/>
                    <a:lstStyle/>
                    <a:p>
                      <a:pPr algn="ctr"/>
                      <a:r>
                        <a:rPr lang="en-US" sz="1000" b="1" u="none" strike="noStrike" kern="1200">
                          <a:solidFill>
                            <a:schemeClr val="bg1"/>
                          </a:solidFill>
                          <a:effectLst/>
                        </a:rPr>
                        <a:t>How to achieve safety for GA Operations? </a:t>
                      </a:r>
                      <a:endParaRPr lang="en-US" sz="1000" b="1" i="0" u="none" strike="noStrike" kern="1200">
                        <a:solidFill>
                          <a:schemeClr val="bg1"/>
                        </a:solidFill>
                        <a:effectLst/>
                        <a:latin typeface="Arial" panose="020B0604020202020204" pitchFamily="34" charset="0"/>
                        <a:ea typeface="+mn-ea"/>
                        <a:cs typeface="+mn-cs"/>
                      </a:endParaRPr>
                    </a:p>
                  </a:txBody>
                  <a:tcPr/>
                </a:tc>
                <a:extLst>
                  <a:ext uri="{0D108BD9-81ED-4DB2-BD59-A6C34878D82A}">
                    <a16:rowId xmlns:a16="http://schemas.microsoft.com/office/drawing/2014/main" val="3824193740"/>
                  </a:ext>
                </a:extLst>
              </a:tr>
              <a:tr h="677937">
                <a:tc>
                  <a:txBody>
                    <a:bodyPr/>
                    <a:lstStyle/>
                    <a:p>
                      <a:pPr algn="l" rtl="0" fontAlgn="ctr"/>
                      <a:r>
                        <a:rPr lang="en-US" sz="1000" b="0" u="none" strike="noStrike">
                          <a:solidFill>
                            <a:srgbClr val="000000"/>
                          </a:solidFill>
                          <a:effectLst/>
                        </a:rPr>
                        <a:t>Risk Assessment of the change / touch </a:t>
                      </a:r>
                      <a:endParaRPr lang="en-US" sz="1000" b="0" i="0" u="none" strike="noStrike">
                        <a:solidFill>
                          <a:srgbClr val="000000"/>
                        </a:solidFill>
                        <a:effectLst/>
                        <a:latin typeface="Arial" panose="020B0604020202020204" pitchFamily="34" charset="0"/>
                      </a:endParaRPr>
                    </a:p>
                  </a:txBody>
                  <a:tcPr marL="85725" marR="9525" marT="9525" marB="0" anchor="ct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u="none" strike="noStrike" kern="1200">
                          <a:solidFill>
                            <a:srgbClr val="000000"/>
                          </a:solidFill>
                          <a:effectLst/>
                        </a:rPr>
                        <a:t>Identify impact and evaluate resource dependencies to understand blast radius / risk of the change.</a:t>
                      </a:r>
                      <a:endParaRPr lang="en-US" sz="1000" b="0" i="0" u="none" strike="noStrike" kern="1200">
                        <a:solidFill>
                          <a:srgbClr val="000000"/>
                        </a:solidFill>
                        <a:effectLst/>
                        <a:latin typeface="Arial" panose="020B0604020202020204" pitchFamily="34" charset="0"/>
                        <a:ea typeface="+mn-ea"/>
                        <a:cs typeface="+mn-cs"/>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Perform dependency analysis of the operation for potential failures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Evaluate the blast radius of the operation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Ensure the operation is appropriately tagged (i.e., high risk versus low) and scoped (i.e., applicable for your services’ resources) </a:t>
                      </a:r>
                      <a:endParaRPr lang="en-US" sz="1000" b="0" i="0" u="none" strike="noStrike" kern="1200">
                        <a:solidFill>
                          <a:srgbClr val="000000"/>
                        </a:solidFill>
                        <a:effectLst/>
                        <a:latin typeface="Arial" panose="020B0604020202020204" pitchFamily="34" charset="0"/>
                        <a:ea typeface="+mn-ea"/>
                        <a:cs typeface="+mn-cs"/>
                      </a:endParaRPr>
                    </a:p>
                  </a:txBody>
                  <a:tcPr anchor="ctr"/>
                </a:tc>
                <a:extLst>
                  <a:ext uri="{0D108BD9-81ED-4DB2-BD59-A6C34878D82A}">
                    <a16:rowId xmlns:a16="http://schemas.microsoft.com/office/drawing/2014/main" val="3301074058"/>
                  </a:ext>
                </a:extLst>
              </a:tr>
              <a:tr h="677937">
                <a:tc>
                  <a:txBody>
                    <a:bodyPr/>
                    <a:lstStyle/>
                    <a:p>
                      <a:pPr algn="l" rtl="0" fontAlgn="ctr">
                        <a:buClr>
                          <a:srgbClr val="000000"/>
                        </a:buClr>
                        <a:buSzPts val="900"/>
                        <a:buFont typeface="Arial" panose="020B0604020202020204" pitchFamily="34" charset="0"/>
                        <a:buNone/>
                      </a:pPr>
                      <a:r>
                        <a:rPr lang="en-US" sz="1000" b="0" u="none" strike="noStrike">
                          <a:solidFill>
                            <a:srgbClr val="000000"/>
                          </a:solidFill>
                          <a:effectLst/>
                        </a:rPr>
                        <a:t>Safety pre-checks for the change / touches</a:t>
                      </a:r>
                      <a:endParaRPr lang="en-US" sz="1000" b="0" i="0" u="none" strike="noStrike">
                        <a:solidFill>
                          <a:srgbClr val="000000"/>
                        </a:solidFill>
                        <a:effectLst/>
                        <a:latin typeface="Arial" panose="020B0604020202020204" pitchFamily="34" charset="0"/>
                      </a:endParaRPr>
                    </a:p>
                  </a:txBody>
                  <a:tcPr marL="85725" marR="9525" marT="9525" marB="0" anchor="ct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u="none" strike="noStrike" kern="1200">
                          <a:solidFill>
                            <a:srgbClr val="000000"/>
                          </a:solidFill>
                          <a:effectLst/>
                        </a:rPr>
                        <a:t>Author Safety pre-checks that return a go/no-go status before execution of impactful operations.</a:t>
                      </a:r>
                      <a:endParaRPr lang="en-US" sz="1000" b="0" i="0" u="none" strike="noStrike" kern="1200">
                        <a:solidFill>
                          <a:srgbClr val="000000"/>
                        </a:solidFill>
                        <a:effectLst/>
                        <a:latin typeface="Arial" panose="020B0604020202020204" pitchFamily="34" charset="0"/>
                        <a:ea typeface="+mn-ea"/>
                        <a:cs typeface="+mn-cs"/>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Use Shared Operations in available Geneva Actions (already published with safety prechecks) as applicable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Include code for safety pre-checks depending on the resource targeted for the operation (e.g. resource in use before deletion of the resource)</a:t>
                      </a:r>
                      <a:endParaRPr lang="en-US" sz="1000" b="0" i="0" u="none" strike="noStrike" kern="1200">
                        <a:solidFill>
                          <a:srgbClr val="000000"/>
                        </a:solidFill>
                        <a:effectLst/>
                        <a:latin typeface="Arial" panose="020B0604020202020204" pitchFamily="34" charset="0"/>
                        <a:ea typeface="+mn-ea"/>
                        <a:cs typeface="+mn-cs"/>
                      </a:endParaRPr>
                    </a:p>
                  </a:txBody>
                  <a:tcPr anchor="ctr"/>
                </a:tc>
                <a:extLst>
                  <a:ext uri="{0D108BD9-81ED-4DB2-BD59-A6C34878D82A}">
                    <a16:rowId xmlns:a16="http://schemas.microsoft.com/office/drawing/2014/main" val="3871122460"/>
                  </a:ext>
                </a:extLst>
              </a:tr>
              <a:tr h="1120071">
                <a:tc>
                  <a:txBody>
                    <a:bodyPr/>
                    <a:lstStyle/>
                    <a:p>
                      <a:pPr algn="l" rtl="0" fontAlgn="ctr">
                        <a:buClr>
                          <a:srgbClr val="000000"/>
                        </a:buClr>
                        <a:buSzPts val="900"/>
                        <a:buFont typeface="Arial" panose="020B0604020202020204" pitchFamily="34" charset="0"/>
                        <a:buNone/>
                      </a:pPr>
                      <a:r>
                        <a:rPr lang="en-US" sz="1000" b="0" u="none" strike="noStrike">
                          <a:solidFill>
                            <a:srgbClr val="000000"/>
                          </a:solidFill>
                          <a:effectLst/>
                        </a:rPr>
                        <a:t>Safety Policies for resources' availability</a:t>
                      </a:r>
                      <a:endParaRPr lang="en-US" sz="1000" b="0" i="0" u="none" strike="noStrike">
                        <a:solidFill>
                          <a:srgbClr val="000000"/>
                        </a:solidFill>
                        <a:effectLst/>
                        <a:latin typeface="Arial" panose="020B0604020202020204" pitchFamily="34" charset="0"/>
                      </a:endParaRPr>
                    </a:p>
                  </a:txBody>
                  <a:tcPr marL="85725" marR="9525" marT="9525" marB="0" anchor="ct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u="none" strike="noStrike" kern="1200">
                          <a:solidFill>
                            <a:srgbClr val="000000"/>
                          </a:solidFill>
                          <a:effectLst/>
                        </a:rPr>
                        <a:t>To protect the resources’ availability, evaluate the existing safety policies that platform currently supports.</a:t>
                      </a:r>
                      <a:endParaRPr lang="en-US" sz="1000" b="0" i="0" u="none" strike="noStrike" kern="1200">
                        <a:solidFill>
                          <a:srgbClr val="000000"/>
                        </a:solidFill>
                        <a:effectLst/>
                        <a:latin typeface="Arial" panose="020B0604020202020204" pitchFamily="34" charset="0"/>
                        <a:ea typeface="+mn-ea"/>
                        <a:cs typeface="+mn-cs"/>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Depending on the resource target, leverage the safety policies that are available to protect resources’ availability, including : </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Rate and Concurrency Limiting </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Deny</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Require Approval (via. Approval Service)</a:t>
                      </a:r>
                    </a:p>
                    <a:p>
                      <a:pPr marL="637821" marR="0" lvl="1"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Availability Groups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For multi-input operations use batch operations safety with Approval Service </a:t>
                      </a:r>
                      <a:endParaRPr lang="en-US" sz="1000" b="0" i="0" u="none" strike="noStrike" kern="1200">
                        <a:solidFill>
                          <a:srgbClr val="000000"/>
                        </a:solidFill>
                        <a:effectLst/>
                        <a:latin typeface="Arial" panose="020B0604020202020204" pitchFamily="34" charset="0"/>
                        <a:ea typeface="+mn-ea"/>
                        <a:cs typeface="+mn-cs"/>
                      </a:endParaRPr>
                    </a:p>
                  </a:txBody>
                  <a:tcPr anchor="ctr"/>
                </a:tc>
                <a:extLst>
                  <a:ext uri="{0D108BD9-81ED-4DB2-BD59-A6C34878D82A}">
                    <a16:rowId xmlns:a16="http://schemas.microsoft.com/office/drawing/2014/main" val="1432110109"/>
                  </a:ext>
                </a:extLst>
              </a:tr>
              <a:tr h="427082">
                <a:tc>
                  <a:txBody>
                    <a:bodyPr/>
                    <a:lstStyle/>
                    <a:p>
                      <a:pPr algn="l" rtl="0" fontAlgn="ctr"/>
                      <a:r>
                        <a:rPr lang="en-US" sz="1000" b="0" u="none" strike="noStrike">
                          <a:solidFill>
                            <a:srgbClr val="000000"/>
                          </a:solidFill>
                          <a:effectLst/>
                        </a:rPr>
                        <a:t>Separate Atomic operations versus Multi-Target Operations</a:t>
                      </a:r>
                      <a:endParaRPr lang="en-US" sz="1000" b="0" i="0" u="none" strike="noStrike">
                        <a:solidFill>
                          <a:srgbClr val="000000"/>
                        </a:solidFill>
                        <a:effectLst/>
                        <a:latin typeface="Arial" panose="020B0604020202020204" pitchFamily="34" charset="0"/>
                      </a:endParaRPr>
                    </a:p>
                  </a:txBody>
                  <a:tcPr marL="85725" marR="9525" marT="9525" marB="0" anchor="ct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u="none" strike="noStrike" kern="1200">
                          <a:solidFill>
                            <a:srgbClr val="000000"/>
                          </a:solidFill>
                          <a:effectLst/>
                        </a:rPr>
                        <a:t>Right tools and platforms are used for point operations (for single target) versus orchestrations across multi target.</a:t>
                      </a:r>
                      <a:endParaRPr lang="en-US" sz="1000" b="0" i="0" u="none" strike="noStrike" kern="1200">
                        <a:solidFill>
                          <a:srgbClr val="000000"/>
                        </a:solidFill>
                        <a:effectLst/>
                        <a:latin typeface="Arial" panose="020B0604020202020204" pitchFamily="34" charset="0"/>
                        <a:ea typeface="+mn-ea"/>
                        <a:cs typeface="+mn-cs"/>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Point operations for single target – for multiple targets leverage other orchestration services.</a:t>
                      </a:r>
                      <a:endParaRPr lang="en-US" sz="1000" b="0" i="0" u="none" strike="noStrike" kern="1200">
                        <a:solidFill>
                          <a:srgbClr val="000000"/>
                        </a:solidFill>
                        <a:effectLst/>
                        <a:latin typeface="Arial" panose="020B0604020202020204" pitchFamily="34" charset="0"/>
                        <a:ea typeface="+mn-ea"/>
                        <a:cs typeface="+mn-cs"/>
                      </a:endParaRPr>
                    </a:p>
                  </a:txBody>
                  <a:tcPr anchor="ctr"/>
                </a:tc>
                <a:extLst>
                  <a:ext uri="{0D108BD9-81ED-4DB2-BD59-A6C34878D82A}">
                    <a16:rowId xmlns:a16="http://schemas.microsoft.com/office/drawing/2014/main" val="2222933249"/>
                  </a:ext>
                </a:extLst>
              </a:tr>
              <a:tr h="825315">
                <a:tc>
                  <a:txBody>
                    <a:bodyPr/>
                    <a:lstStyle/>
                    <a:p>
                      <a:pPr algn="l" rtl="0" fontAlgn="ctr">
                        <a:buClr>
                          <a:srgbClr val="000000"/>
                        </a:buClr>
                        <a:buSzPts val="900"/>
                        <a:buFont typeface="Arial" panose="020B0604020202020204" pitchFamily="34" charset="0"/>
                        <a:buNone/>
                      </a:pPr>
                      <a:r>
                        <a:rPr lang="en-US" sz="1000" b="0" u="none" strike="noStrike">
                          <a:solidFill>
                            <a:srgbClr val="000000"/>
                          </a:solidFill>
                          <a:effectLst/>
                        </a:rPr>
                        <a:t>Testing and SDP prior to execution / roll out</a:t>
                      </a:r>
                      <a:endParaRPr lang="en-US" sz="1000" b="0" i="0" u="none" strike="noStrike">
                        <a:solidFill>
                          <a:srgbClr val="000000"/>
                        </a:solidFill>
                        <a:effectLst/>
                        <a:latin typeface="Arial" panose="020B0604020202020204" pitchFamily="34" charset="0"/>
                      </a:endParaRPr>
                    </a:p>
                  </a:txBody>
                  <a:tcPr marL="85725" marR="9525" marT="9525" marB="0" anchor="ct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u="none" strike="noStrike" kern="1200">
                          <a:solidFill>
                            <a:srgbClr val="000000"/>
                          </a:solidFill>
                          <a:effectLst/>
                        </a:rPr>
                        <a:t>Perform testing of the code to validate the operations are doing what is desired. Ensure SDP package publishing through non-prod, Beta, Canary and prod environments with automated tests , bake time and rollback.</a:t>
                      </a:r>
                      <a:endParaRPr lang="en-US" sz="1000" b="0" i="0" u="none" strike="noStrike" kern="1200">
                        <a:solidFill>
                          <a:srgbClr val="000000"/>
                        </a:solidFill>
                        <a:effectLst/>
                        <a:latin typeface="Arial" panose="020B0604020202020204" pitchFamily="34" charset="0"/>
                        <a:ea typeface="+mn-ea"/>
                        <a:cs typeface="+mn-cs"/>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Onboard to SDP package publishing feature for automated testing, baking and roll back of extension packages.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Write proper tests to validate expected behavior and catch potential failures and execute on a periodic basis</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kern="1200">
                        <a:solidFill>
                          <a:srgbClr val="000000"/>
                        </a:solidFill>
                        <a:effectLst/>
                        <a:latin typeface="Arial" panose="020B0604020202020204" pitchFamily="34" charset="0"/>
                        <a:ea typeface="+mn-ea"/>
                        <a:cs typeface="+mn-cs"/>
                      </a:endParaRPr>
                    </a:p>
                  </a:txBody>
                  <a:tcPr anchor="ctr"/>
                </a:tc>
                <a:extLst>
                  <a:ext uri="{0D108BD9-81ED-4DB2-BD59-A6C34878D82A}">
                    <a16:rowId xmlns:a16="http://schemas.microsoft.com/office/drawing/2014/main" val="1138067254"/>
                  </a:ext>
                </a:extLst>
              </a:tr>
              <a:tr h="677937">
                <a:tc>
                  <a:txBody>
                    <a:bodyPr/>
                    <a:lstStyle/>
                    <a:p>
                      <a:pPr algn="l" rtl="0" fontAlgn="ctr">
                        <a:buClr>
                          <a:srgbClr val="000000"/>
                        </a:buClr>
                        <a:buSzPts val="900"/>
                        <a:buFont typeface="Arial" panose="020B0604020202020204" pitchFamily="34" charset="0"/>
                        <a:buNone/>
                      </a:pPr>
                      <a:r>
                        <a:rPr lang="en-US" sz="1000" b="0" u="none" strike="noStrike">
                          <a:solidFill>
                            <a:srgbClr val="000000"/>
                          </a:solidFill>
                          <a:effectLst/>
                        </a:rPr>
                        <a:t>Health Integration</a:t>
                      </a:r>
                      <a:endParaRPr lang="en-US" sz="1000" b="0" i="0" u="none" strike="noStrike">
                        <a:solidFill>
                          <a:srgbClr val="000000"/>
                        </a:solidFill>
                        <a:effectLst/>
                        <a:latin typeface="Arial" panose="020B0604020202020204" pitchFamily="34" charset="0"/>
                      </a:endParaRPr>
                    </a:p>
                  </a:txBody>
                  <a:tcPr marL="85725" marR="9525" marT="9525" marB="0" anchor="ct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u="none" strike="noStrike" kern="1200">
                          <a:solidFill>
                            <a:srgbClr val="000000"/>
                          </a:solidFill>
                          <a:effectLst/>
                        </a:rPr>
                        <a:t>Pre and Post Health checks to evaluate health of resource is performed.</a:t>
                      </a:r>
                      <a:endParaRPr lang="en-US" sz="1000" b="0" i="0" u="none" strike="noStrike" kern="1200">
                        <a:solidFill>
                          <a:srgbClr val="000000"/>
                        </a:solidFill>
                        <a:effectLst/>
                        <a:latin typeface="Arial" panose="020B0604020202020204" pitchFamily="34" charset="0"/>
                        <a:ea typeface="+mn-ea"/>
                        <a:cs typeface="+mn-cs"/>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Use workflow feature to chain multiple steps on the single target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Pre (via. Workflow feature) and Post Health checks to be included for operations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Include SLI signals where applicable for validations</a:t>
                      </a:r>
                      <a:endParaRPr lang="en-US" sz="1000" b="0" i="0" u="none" strike="noStrike" kern="1200">
                        <a:solidFill>
                          <a:srgbClr val="000000"/>
                        </a:solidFill>
                        <a:effectLst/>
                        <a:latin typeface="Arial" panose="020B0604020202020204" pitchFamily="34" charset="0"/>
                        <a:ea typeface="+mn-ea"/>
                        <a:cs typeface="+mn-cs"/>
                      </a:endParaRPr>
                    </a:p>
                  </a:txBody>
                  <a:tcPr anchor="ctr"/>
                </a:tc>
                <a:extLst>
                  <a:ext uri="{0D108BD9-81ED-4DB2-BD59-A6C34878D82A}">
                    <a16:rowId xmlns:a16="http://schemas.microsoft.com/office/drawing/2014/main" val="63777190"/>
                  </a:ext>
                </a:extLst>
              </a:tr>
              <a:tr h="344356">
                <a:tc>
                  <a:txBody>
                    <a:bodyPr/>
                    <a:lstStyle/>
                    <a:p>
                      <a:pPr algn="l" rtl="0" fontAlgn="ctr">
                        <a:buClr>
                          <a:srgbClr val="000000"/>
                        </a:buClr>
                        <a:buSzPts val="900"/>
                        <a:buFont typeface="Arial" panose="020B0604020202020204" pitchFamily="34" charset="0"/>
                        <a:buNone/>
                      </a:pPr>
                      <a:r>
                        <a:rPr lang="en-US" sz="1000" b="0" u="none" strike="noStrike">
                          <a:solidFill>
                            <a:srgbClr val="000000"/>
                          </a:solidFill>
                          <a:effectLst/>
                        </a:rPr>
                        <a:t>Roll-Back Capability</a:t>
                      </a:r>
                      <a:endParaRPr lang="en-US" sz="1000" b="0" i="0" u="none" strike="noStrike">
                        <a:solidFill>
                          <a:srgbClr val="000000"/>
                        </a:solidFill>
                        <a:effectLst/>
                        <a:latin typeface="Arial" panose="020B0604020202020204" pitchFamily="34" charset="0"/>
                      </a:endParaRPr>
                    </a:p>
                  </a:txBody>
                  <a:tcPr marL="85725" marR="9525" marT="9525" marB="0" anchor="ct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u="none" strike="noStrike" kern="1200">
                          <a:solidFill>
                            <a:srgbClr val="000000"/>
                          </a:solidFill>
                          <a:effectLst/>
                        </a:rPr>
                        <a:t>Ability to revert to the previous state.</a:t>
                      </a:r>
                      <a:endParaRPr lang="en-US" sz="1000" b="0" i="0" u="none" strike="noStrike" kern="1200">
                        <a:solidFill>
                          <a:srgbClr val="000000"/>
                        </a:solidFill>
                        <a:effectLst/>
                        <a:latin typeface="Arial" panose="020B0604020202020204" pitchFamily="34" charset="0"/>
                        <a:ea typeface="+mn-ea"/>
                        <a:cs typeface="+mn-cs"/>
                      </a:endParaRPr>
                    </a:p>
                  </a:txBody>
                  <a:tcPr anchor="ct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strike="noStrike" kern="1200">
                          <a:solidFill>
                            <a:srgbClr val="000000"/>
                          </a:solidFill>
                          <a:effectLst/>
                        </a:rPr>
                        <a:t>Tested rollback mechanism (as a separate operation or parameterized operation) for roll backs.</a:t>
                      </a:r>
                      <a:endParaRPr lang="en-US" sz="1000" b="0" i="0" u="none" strike="noStrike" kern="1200">
                        <a:solidFill>
                          <a:srgbClr val="000000"/>
                        </a:solidFill>
                        <a:effectLst/>
                        <a:latin typeface="Arial" panose="020B0604020202020204" pitchFamily="34" charset="0"/>
                        <a:ea typeface="+mn-ea"/>
                        <a:cs typeface="+mn-cs"/>
                      </a:endParaRPr>
                    </a:p>
                  </a:txBody>
                  <a:tcPr anchor="ctr"/>
                </a:tc>
                <a:extLst>
                  <a:ext uri="{0D108BD9-81ED-4DB2-BD59-A6C34878D82A}">
                    <a16:rowId xmlns:a16="http://schemas.microsoft.com/office/drawing/2014/main" val="2967388626"/>
                  </a:ext>
                </a:extLst>
              </a:tr>
            </a:tbl>
          </a:graphicData>
        </a:graphic>
      </p:graphicFrame>
      <p:sp>
        <p:nvSpPr>
          <p:cNvPr id="7" name="Rectangle 6">
            <a:extLst>
              <a:ext uri="{FF2B5EF4-FFF2-40B4-BE49-F238E27FC236}">
                <a16:creationId xmlns:a16="http://schemas.microsoft.com/office/drawing/2014/main" id="{0F0C37D6-4A7C-0971-D2E5-60F535164784}"/>
              </a:ext>
            </a:extLst>
          </p:cNvPr>
          <p:cNvSpPr/>
          <p:nvPr/>
        </p:nvSpPr>
        <p:spPr bwMode="auto">
          <a:xfrm>
            <a:off x="10869525" y="-11183"/>
            <a:ext cx="1317997" cy="3909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Mike </a:t>
            </a:r>
          </a:p>
        </p:txBody>
      </p:sp>
      <p:sp>
        <p:nvSpPr>
          <p:cNvPr id="9" name="Text Placeholder 2">
            <a:extLst>
              <a:ext uri="{FF2B5EF4-FFF2-40B4-BE49-F238E27FC236}">
                <a16:creationId xmlns:a16="http://schemas.microsoft.com/office/drawing/2014/main" id="{6A2B1F22-24C1-5C8B-2BC8-F7647F4AE820}"/>
              </a:ext>
            </a:extLst>
          </p:cNvPr>
          <p:cNvSpPr txBox="1">
            <a:spLocks/>
          </p:cNvSpPr>
          <p:nvPr/>
        </p:nvSpPr>
        <p:spPr>
          <a:xfrm>
            <a:off x="408171" y="994735"/>
            <a:ext cx="11018838" cy="348643"/>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i="1"/>
              <a:t>Draft requirements </a:t>
            </a:r>
          </a:p>
        </p:txBody>
      </p:sp>
    </p:spTree>
    <p:extLst>
      <p:ext uri="{BB962C8B-B14F-4D97-AF65-F5344CB8AC3E}">
        <p14:creationId xmlns:p14="http://schemas.microsoft.com/office/powerpoint/2010/main" val="201530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0A890-EAD9-8727-EB99-60B177E65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E52AB-2E8E-564D-9FEE-F3AFA07594D7}"/>
              </a:ext>
            </a:extLst>
          </p:cNvPr>
          <p:cNvSpPr>
            <a:spLocks noGrp="1"/>
          </p:cNvSpPr>
          <p:nvPr>
            <p:ph type="title"/>
          </p:nvPr>
        </p:nvSpPr>
        <p:spPr>
          <a:xfrm>
            <a:off x="293320" y="248951"/>
            <a:ext cx="11018520" cy="553998"/>
          </a:xfrm>
        </p:spPr>
        <p:txBody>
          <a:bodyPr/>
          <a:lstStyle/>
          <a:p>
            <a:r>
              <a:rPr lang="en-US">
                <a:solidFill>
                  <a:srgbClr val="FFFFFF"/>
                </a:solidFill>
                <a:cs typeface="Segoe UI"/>
              </a:rPr>
              <a:t>Production Touch Dashboard Improvement Plan</a:t>
            </a:r>
            <a:endParaRPr lang="en-US">
              <a:solidFill>
                <a:srgbClr val="FFFFFF"/>
              </a:solidFill>
            </a:endParaRPr>
          </a:p>
        </p:txBody>
      </p:sp>
      <p:sp>
        <p:nvSpPr>
          <p:cNvPr id="4" name="TextBox 3">
            <a:extLst>
              <a:ext uri="{FF2B5EF4-FFF2-40B4-BE49-F238E27FC236}">
                <a16:creationId xmlns:a16="http://schemas.microsoft.com/office/drawing/2014/main" id="{194A54FB-FDF0-E2B4-1AFE-629EED8A565C}"/>
              </a:ext>
            </a:extLst>
          </p:cNvPr>
          <p:cNvSpPr txBox="1"/>
          <p:nvPr/>
        </p:nvSpPr>
        <p:spPr>
          <a:xfrm>
            <a:off x="293320" y="802949"/>
            <a:ext cx="3718449" cy="184666"/>
          </a:xfrm>
          <a:prstGeom prst="rect">
            <a:avLst/>
          </a:prstGeom>
          <a:noFill/>
        </p:spPr>
        <p:txBody>
          <a:bodyPr wrap="square" lIns="0" tIns="0" rIns="0" bIns="0" rtlCol="0" anchor="t">
            <a:spAutoFit/>
          </a:bodyPr>
          <a:lstStyle/>
          <a:p>
            <a:r>
              <a:rPr lang="en-US" sz="1200">
                <a:hlinkClick r:id="rId3"/>
              </a:rPr>
              <a:t>Production Touch Dashboard (aka.ms/</a:t>
            </a:r>
            <a:r>
              <a:rPr lang="en-US" sz="1200" err="1">
                <a:hlinkClick r:id="rId3"/>
              </a:rPr>
              <a:t>ptd</a:t>
            </a:r>
            <a:r>
              <a:rPr lang="en-US" sz="1200">
                <a:hlinkClick r:id="rId3"/>
              </a:rPr>
              <a:t>)</a:t>
            </a:r>
          </a:p>
        </p:txBody>
      </p:sp>
      <p:sp>
        <p:nvSpPr>
          <p:cNvPr id="5" name="TextBox 4">
            <a:extLst>
              <a:ext uri="{FF2B5EF4-FFF2-40B4-BE49-F238E27FC236}">
                <a16:creationId xmlns:a16="http://schemas.microsoft.com/office/drawing/2014/main" id="{B7D97FF2-3990-DE51-F792-C8C48E547219}"/>
              </a:ext>
            </a:extLst>
          </p:cNvPr>
          <p:cNvSpPr txBox="1"/>
          <p:nvPr/>
        </p:nvSpPr>
        <p:spPr>
          <a:xfrm>
            <a:off x="293320" y="2002331"/>
            <a:ext cx="11399520" cy="3431709"/>
          </a:xfrm>
          <a:prstGeom prst="rect">
            <a:avLst/>
          </a:prstGeom>
          <a:noFill/>
        </p:spPr>
        <p:txBody>
          <a:bodyPr wrap="square" lIns="0" tIns="0" rIns="0" bIns="0" rtlCol="0">
            <a:spAutoFit/>
          </a:bodyPr>
          <a:lstStyle/>
          <a:p>
            <a:pPr algn="l"/>
            <a:r>
              <a:rPr lang="en-US" sz="1800"/>
              <a:t>Start with SQCS services</a:t>
            </a:r>
          </a:p>
          <a:p>
            <a:pPr algn="l"/>
            <a:endParaRPr lang="en-US" sz="1800"/>
          </a:p>
          <a:p>
            <a:pPr algn="l"/>
            <a:r>
              <a:rPr lang="en-US" sz="1800"/>
              <a:t>With service owners (in progress):</a:t>
            </a:r>
          </a:p>
          <a:p>
            <a:pPr lvl="1"/>
            <a:r>
              <a:rPr lang="en-US" sz="1800"/>
              <a:t>1) Validate input data quality (completeness, freshness, accuracy, etc.)</a:t>
            </a:r>
          </a:p>
          <a:p>
            <a:pPr marL="1200117" lvl="2" indent="-285750">
              <a:buFont typeface="Arial" panose="020B0604020202020204" pitchFamily="34" charset="0"/>
              <a:buChar char="•"/>
            </a:pPr>
            <a:r>
              <a:rPr lang="en-US" sz="1400"/>
              <a:t>Validate prod / non-prod classification approach </a:t>
            </a:r>
          </a:p>
          <a:p>
            <a:pPr marL="1543000" lvl="3" indent="-171450">
              <a:buFont typeface="Arial" panose="020B0604020202020204" pitchFamily="34" charset="0"/>
              <a:buChar char="•"/>
            </a:pPr>
            <a:r>
              <a:rPr lang="en-US" sz="1100"/>
              <a:t>e.g. Subscription based services: service tree prod / non prod subscription tagging, resolve “mixed-use” subscriptions</a:t>
            </a:r>
          </a:p>
          <a:p>
            <a:pPr marL="1543000" lvl="3" indent="-171450">
              <a:buFont typeface="Arial" panose="020B0604020202020204" pitchFamily="34" charset="0"/>
              <a:buChar char="•"/>
            </a:pPr>
            <a:r>
              <a:rPr lang="en-US" sz="1100"/>
              <a:t>e.g. Non-subscription services: </a:t>
            </a:r>
            <a:r>
              <a:rPr lang="en-US" sz="1100" err="1"/>
              <a:t>Xstore</a:t>
            </a:r>
            <a:r>
              <a:rPr lang="en-US" sz="1100"/>
              <a:t> - service specific resolution method  </a:t>
            </a:r>
          </a:p>
          <a:p>
            <a:pPr marL="1200117" lvl="2" indent="-285750">
              <a:buFont typeface="Arial" panose="020B0604020202020204" pitchFamily="34" charset="0"/>
              <a:buChar char="•"/>
            </a:pPr>
            <a:r>
              <a:rPr lang="en-US" sz="1400"/>
              <a:t>Address data quality gaps per service</a:t>
            </a:r>
          </a:p>
          <a:p>
            <a:pPr marL="1543000" lvl="3" indent="-171450">
              <a:buFont typeface="Arial" panose="020B0604020202020204" pitchFamily="34" charset="0"/>
              <a:buChar char="•"/>
            </a:pPr>
            <a:r>
              <a:rPr lang="en-US" sz="1100"/>
              <a:t>e.g. Service fabric logs </a:t>
            </a:r>
          </a:p>
          <a:p>
            <a:pPr lvl="1"/>
            <a:r>
              <a:rPr lang="en-US" sz="1800"/>
              <a:t>2) Inventory [non]standard/[un]safe tools per use case (Geneva Actions, </a:t>
            </a:r>
            <a:r>
              <a:rPr lang="en-US" sz="1800" err="1"/>
              <a:t>OaaS</a:t>
            </a:r>
            <a:r>
              <a:rPr lang="en-US" sz="1800"/>
              <a:t>, Fleet Diagnostics, etc.)   </a:t>
            </a:r>
          </a:p>
          <a:p>
            <a:endParaRPr lang="en-US" sz="1800"/>
          </a:p>
          <a:p>
            <a:r>
              <a:rPr lang="en-US" sz="1800"/>
              <a:t>New dashboard views (in progress):</a:t>
            </a:r>
          </a:p>
          <a:p>
            <a:r>
              <a:rPr lang="en-US" sz="1800"/>
              <a:t>	1) all manual touches per service, risk level and source of touch</a:t>
            </a:r>
          </a:p>
          <a:p>
            <a:r>
              <a:rPr lang="en-US" sz="1800"/>
              <a:t>	2) all automated touches per service, risk level and source of touch  </a:t>
            </a:r>
          </a:p>
        </p:txBody>
      </p:sp>
    </p:spTree>
    <p:extLst>
      <p:ext uri="{BB962C8B-B14F-4D97-AF65-F5344CB8AC3E}">
        <p14:creationId xmlns:p14="http://schemas.microsoft.com/office/powerpoint/2010/main" val="3182340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39297-A2F9-718B-3733-6F6513821AC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C374DB-5B90-0A68-B5E0-1AC2A8269170}"/>
              </a:ext>
            </a:extLst>
          </p:cNvPr>
          <p:cNvSpPr/>
          <p:nvPr/>
        </p:nvSpPr>
        <p:spPr bwMode="auto">
          <a:xfrm>
            <a:off x="3763" y="-19756"/>
            <a:ext cx="12193881" cy="88617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16">
            <a:extLst>
              <a:ext uri="{FF2B5EF4-FFF2-40B4-BE49-F238E27FC236}">
                <a16:creationId xmlns:a16="http://schemas.microsoft.com/office/drawing/2014/main" id="{37950023-A2EF-8C1F-4B5F-0C95D1D60D08}"/>
              </a:ext>
            </a:extLst>
          </p:cNvPr>
          <p:cNvSpPr txBox="1">
            <a:spLocks/>
          </p:cNvSpPr>
          <p:nvPr/>
        </p:nvSpPr>
        <p:spPr>
          <a:xfrm>
            <a:off x="259991" y="113260"/>
            <a:ext cx="11693059" cy="4408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814941" rtl="0" eaLnBrk="1" fontAlgn="auto" latinLnBrk="0" hangingPunct="1">
              <a:lnSpc>
                <a:spcPct val="133678"/>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FFFFFF"/>
                </a:solidFill>
                <a:effectLst/>
                <a:uLnTx/>
                <a:uFillTx/>
                <a:latin typeface="Segoe UI Semibold"/>
                <a:ea typeface="+mn-ea"/>
                <a:cs typeface="Segoe UI Semibold"/>
              </a:rPr>
              <a:t>Rubric – Quality Critical Repairs (</a:t>
            </a:r>
            <a:r>
              <a:rPr kumimoji="0" lang="en-US" sz="2400" b="0" i="0" u="none" strike="noStrike" kern="1200" cap="none" spc="-49" normalizeH="0" baseline="0" noProof="0" err="1">
                <a:ln w="3175">
                  <a:noFill/>
                </a:ln>
                <a:solidFill>
                  <a:srgbClr val="FFFFFF"/>
                </a:solidFill>
                <a:effectLst/>
                <a:uLnTx/>
                <a:uFillTx/>
                <a:latin typeface="Segoe UI Semibold"/>
                <a:ea typeface="+mn-ea"/>
                <a:cs typeface="Segoe UI Semibold"/>
              </a:rPr>
              <a:t>qcrs</a:t>
            </a:r>
            <a:r>
              <a:rPr kumimoji="0" lang="en-US" sz="2400" b="0" i="0" u="none" strike="noStrike" kern="1200" cap="none" spc="-49" normalizeH="0" baseline="0" noProof="0">
                <a:ln w="3175">
                  <a:noFill/>
                </a:ln>
                <a:solidFill>
                  <a:srgbClr val="FFFFFF"/>
                </a:solidFill>
                <a:effectLst/>
                <a:uLnTx/>
                <a:uFillTx/>
                <a:latin typeface="Segoe UI Semibold"/>
                <a:ea typeface="+mn-ea"/>
                <a:cs typeface="Segoe UI Semibold"/>
              </a:rPr>
              <a:t>)</a:t>
            </a:r>
            <a:endParaRPr kumimoji="0" lang="en-US" sz="1400" b="0" i="0" u="none" strike="noStrike" kern="1200" cap="none" spc="-44" normalizeH="0" baseline="0" noProof="0">
              <a:ln w="3175">
                <a:noFill/>
              </a:ln>
              <a:solidFill>
                <a:srgbClr val="FFFFFF"/>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9302E712-F6E6-9D3A-D540-147D2427F338}"/>
              </a:ext>
            </a:extLst>
          </p:cNvPr>
          <p:cNvSpPr txBox="1"/>
          <p:nvPr/>
        </p:nvSpPr>
        <p:spPr>
          <a:xfrm>
            <a:off x="123825" y="874995"/>
            <a:ext cx="11818705" cy="620430"/>
          </a:xfrm>
          <a:prstGeom prst="rect">
            <a:avLst/>
          </a:prstGeom>
          <a:solidFill>
            <a:schemeClr val="bg2"/>
          </a:solidFill>
        </p:spPr>
        <p:txBody>
          <a:bodyPr wrap="square" lIns="91440" tIns="91440" rIns="91440" bIns="91440" rtlCol="0" anchor="t">
            <a:normAutofit fontScale="92500" lnSpcReduction="20000"/>
          </a:bodyPr>
          <a:lstStyle/>
          <a:p>
            <a:r>
              <a:rPr lang="en-US" sz="1200" b="1"/>
              <a:t>Enabling consistent Repair items for Service Team and Central team mitigation and timelines</a:t>
            </a:r>
            <a:br>
              <a:rPr lang="en-US" sz="1200"/>
            </a:br>
            <a:r>
              <a:rPr lang="en-US" sz="1200"/>
              <a:t>1. Start – create manually every week (tracking list to prevent duplicates)</a:t>
            </a:r>
          </a:p>
          <a:p>
            <a:r>
              <a:rPr lang="en-US" sz="1200"/>
              <a:t>2. Run – Automated Creation and reporting each week </a:t>
            </a:r>
          </a:p>
        </p:txBody>
      </p:sp>
      <p:sp>
        <p:nvSpPr>
          <p:cNvPr id="3" name="Rectangle 2">
            <a:extLst>
              <a:ext uri="{FF2B5EF4-FFF2-40B4-BE49-F238E27FC236}">
                <a16:creationId xmlns:a16="http://schemas.microsoft.com/office/drawing/2014/main" id="{C6DB122D-6CB2-2BD7-6F8B-5FC5AA58C998}"/>
              </a:ext>
            </a:extLst>
          </p:cNvPr>
          <p:cNvSpPr/>
          <p:nvPr/>
        </p:nvSpPr>
        <p:spPr bwMode="auto">
          <a:xfrm>
            <a:off x="10869525" y="-11183"/>
            <a:ext cx="1317997" cy="390985"/>
          </a:xfrm>
          <a:prstGeom prst="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Jeff</a:t>
            </a:r>
          </a:p>
        </p:txBody>
      </p:sp>
      <p:graphicFrame>
        <p:nvGraphicFramePr>
          <p:cNvPr id="2" name="Content Placeholder 3">
            <a:extLst>
              <a:ext uri="{FF2B5EF4-FFF2-40B4-BE49-F238E27FC236}">
                <a16:creationId xmlns:a16="http://schemas.microsoft.com/office/drawing/2014/main" id="{8FA2BEA5-4D01-97AE-6C8B-7176B11CBD27}"/>
              </a:ext>
            </a:extLst>
          </p:cNvPr>
          <p:cNvGraphicFramePr>
            <a:graphicFrameLocks noGrp="1"/>
          </p:cNvGraphicFramePr>
          <p:nvPr>
            <p:ph idx="1"/>
          </p:nvPr>
        </p:nvGraphicFramePr>
        <p:xfrm>
          <a:off x="7698" y="1611488"/>
          <a:ext cx="12197643" cy="5009769"/>
        </p:xfrm>
        <a:graphic>
          <a:graphicData uri="http://schemas.openxmlformats.org/drawingml/2006/table">
            <a:tbl>
              <a:tblPr firstRow="1" bandRow="1">
                <a:tableStyleId>{793D81CF-94F2-401A-BA57-92F5A7B2D0C5}</a:tableStyleId>
              </a:tblPr>
              <a:tblGrid>
                <a:gridCol w="2259252">
                  <a:extLst>
                    <a:ext uri="{9D8B030D-6E8A-4147-A177-3AD203B41FA5}">
                      <a16:colId xmlns:a16="http://schemas.microsoft.com/office/drawing/2014/main" val="2514215036"/>
                    </a:ext>
                  </a:extLst>
                </a:gridCol>
                <a:gridCol w="1066800">
                  <a:extLst>
                    <a:ext uri="{9D8B030D-6E8A-4147-A177-3AD203B41FA5}">
                      <a16:colId xmlns:a16="http://schemas.microsoft.com/office/drawing/2014/main" val="3831312537"/>
                    </a:ext>
                  </a:extLst>
                </a:gridCol>
                <a:gridCol w="1628775">
                  <a:extLst>
                    <a:ext uri="{9D8B030D-6E8A-4147-A177-3AD203B41FA5}">
                      <a16:colId xmlns:a16="http://schemas.microsoft.com/office/drawing/2014/main" val="4214593637"/>
                    </a:ext>
                  </a:extLst>
                </a:gridCol>
                <a:gridCol w="2867025">
                  <a:extLst>
                    <a:ext uri="{9D8B030D-6E8A-4147-A177-3AD203B41FA5}">
                      <a16:colId xmlns:a16="http://schemas.microsoft.com/office/drawing/2014/main" val="1981994681"/>
                    </a:ext>
                  </a:extLst>
                </a:gridCol>
                <a:gridCol w="4375791">
                  <a:extLst>
                    <a:ext uri="{9D8B030D-6E8A-4147-A177-3AD203B41FA5}">
                      <a16:colId xmlns:a16="http://schemas.microsoft.com/office/drawing/2014/main" val="1085983836"/>
                    </a:ext>
                  </a:extLst>
                </a:gridCol>
              </a:tblGrid>
              <a:tr h="252046">
                <a:tc>
                  <a:txBody>
                    <a:bodyPr/>
                    <a:lstStyle/>
                    <a:p>
                      <a:r>
                        <a:rPr lang="en-US" sz="1000"/>
                        <a:t>Criteria</a:t>
                      </a:r>
                    </a:p>
                  </a:txBody>
                  <a:tcPr/>
                </a:tc>
                <a:tc>
                  <a:txBody>
                    <a:bodyPr/>
                    <a:lstStyle/>
                    <a:p>
                      <a:r>
                        <a:rPr lang="en-US" sz="1000"/>
                        <a:t>Scope</a:t>
                      </a:r>
                    </a:p>
                  </a:txBody>
                  <a:tcPr/>
                </a:tc>
                <a:tc>
                  <a:txBody>
                    <a:bodyPr/>
                    <a:lstStyle/>
                    <a:p>
                      <a:r>
                        <a:rPr lang="en-US" sz="1000"/>
                        <a:t>Tagging</a:t>
                      </a:r>
                    </a:p>
                  </a:txBody>
                  <a:tcPr/>
                </a:tc>
                <a:tc>
                  <a:txBody>
                    <a:bodyPr/>
                    <a:lstStyle/>
                    <a:p>
                      <a:r>
                        <a:rPr lang="en-US" sz="1000"/>
                        <a:t>Outage Condition</a:t>
                      </a:r>
                    </a:p>
                  </a:txBody>
                  <a:tcPr/>
                </a:tc>
                <a:tc>
                  <a:txBody>
                    <a:bodyPr/>
                    <a:lstStyle/>
                    <a:p>
                      <a:r>
                        <a:rPr lang="en-US" sz="1000"/>
                        <a:t>Repair item(s)</a:t>
                      </a:r>
                    </a:p>
                  </a:txBody>
                  <a:tcPr/>
                </a:tc>
                <a:extLst>
                  <a:ext uri="{0D108BD9-81ED-4DB2-BD59-A6C34878D82A}">
                    <a16:rowId xmlns:a16="http://schemas.microsoft.com/office/drawing/2014/main" val="1836405483"/>
                  </a:ext>
                </a:extLst>
              </a:tr>
              <a:tr h="378069">
                <a:tc>
                  <a:txBody>
                    <a:bodyPr/>
                    <a:lstStyle/>
                    <a:p>
                      <a:pPr rtl="0"/>
                      <a:r>
                        <a:rPr lang="en-US" sz="1000">
                          <a:effectLst/>
                        </a:rPr>
                        <a:t>Onboarded to R2D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Service Team – Fan Out</a:t>
                      </a:r>
                    </a:p>
                  </a:txBody>
                  <a:tcPr/>
                </a:tc>
                <a:tc>
                  <a:txBody>
                    <a:bodyPr/>
                    <a:lstStyle/>
                    <a:p>
                      <a:r>
                        <a:rPr lang="en-US" sz="1000"/>
                        <a:t>AzRF.R2D.&lt;Yes, No&gt;</a:t>
                      </a:r>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048689708"/>
                  </a:ext>
                </a:extLst>
              </a:tr>
              <a:tr h="378069">
                <a:tc>
                  <a:txBody>
                    <a:bodyPr/>
                    <a:lstStyle/>
                    <a:p>
                      <a:pPr rtl="0"/>
                      <a:r>
                        <a:rPr lang="en-US" sz="1000">
                          <a:effectLst/>
                        </a:rPr>
                        <a:t>Auto health stops</a:t>
                      </a:r>
                    </a:p>
                  </a:txBody>
                  <a:tcPr/>
                </a:tc>
                <a:tc>
                  <a:txBody>
                    <a:bodyPr/>
                    <a:lstStyle/>
                    <a:p>
                      <a:r>
                        <a:rPr lang="en-US" sz="1000"/>
                        <a:t>Service Team – Fan 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AzRF.Detection.Manual</a:t>
                      </a:r>
                    </a:p>
                  </a:txBody>
                  <a:tcPr/>
                </a:tc>
                <a:tc>
                  <a:txBody>
                    <a:bodyPr/>
                    <a:lstStyle/>
                    <a:p>
                      <a:r>
                        <a:rPr lang="en-US" sz="1000"/>
                        <a:t>Manual detected outage</a:t>
                      </a:r>
                    </a:p>
                  </a:txBody>
                  <a:tcPr/>
                </a:tc>
                <a:tc>
                  <a:txBody>
                    <a:bodyPr/>
                    <a:lstStyle/>
                    <a:p>
                      <a:r>
                        <a:rPr lang="en-US" sz="1000"/>
                        <a:t>Create / Update Monitor to catch outage earlier in stagemap</a:t>
                      </a:r>
                    </a:p>
                  </a:txBody>
                  <a:tcPr/>
                </a:tc>
                <a:extLst>
                  <a:ext uri="{0D108BD9-81ED-4DB2-BD59-A6C34878D82A}">
                    <a16:rowId xmlns:a16="http://schemas.microsoft.com/office/drawing/2014/main" val="3429931106"/>
                  </a:ext>
                </a:extLst>
              </a:tr>
              <a:tr h="525096">
                <a:tc>
                  <a:txBody>
                    <a:bodyPr/>
                    <a:lstStyle/>
                    <a:p>
                      <a:pPr rtl="0"/>
                      <a:r>
                        <a:rPr lang="en-US" sz="1000">
                          <a:effectLst/>
                        </a:rPr>
                        <a:t>Rollback tested and proven to work in &lt; 1 hour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a:t>Service Team – Fan Out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a:t>AzRF.Mitigation.Rollback</a:t>
                      </a:r>
                    </a:p>
                  </a:txBody>
                  <a:tcPr/>
                </a:tc>
                <a:tc>
                  <a:txBody>
                    <a:bodyPr/>
                    <a:lstStyle/>
                    <a:p>
                      <a:pPr marL="342900" indent="-342900">
                        <a:buFont typeface="+mj-lt"/>
                        <a:buAutoNum type="arabicPeriod"/>
                      </a:pPr>
                      <a:r>
                        <a:rPr lang="en-US" sz="1000"/>
                        <a:t>Rollback required ClickTouch</a:t>
                      </a:r>
                    </a:p>
                    <a:p>
                      <a:pPr marL="342900" indent="-342900">
                        <a:buFont typeface="+mj-lt"/>
                        <a:buAutoNum type="arabicPeriod"/>
                      </a:pPr>
                      <a:r>
                        <a:rPr lang="en-US" sz="1000"/>
                        <a:t>Rollback &gt; 1 hour</a:t>
                      </a:r>
                    </a:p>
                  </a:txBody>
                  <a:tcPr/>
                </a:tc>
                <a:tc>
                  <a:txBody>
                    <a:bodyPr/>
                    <a:lstStyle/>
                    <a:p>
                      <a:r>
                        <a:rPr lang="en-US" sz="1000"/>
                        <a:t>Create or update Rollback capability associated to this outage </a:t>
                      </a:r>
                    </a:p>
                    <a:p>
                      <a:pPr marL="285750" indent="-285750">
                        <a:buFontTx/>
                        <a:buChar char="-"/>
                      </a:pPr>
                      <a:r>
                        <a:rPr lang="en-US" sz="1000"/>
                        <a:t>Due to ClickTouch</a:t>
                      </a:r>
                    </a:p>
                    <a:p>
                      <a:pPr marL="285750" indent="-285750">
                        <a:buFontTx/>
                        <a:buChar char="-"/>
                      </a:pPr>
                      <a:r>
                        <a:rPr lang="en-US" sz="1000"/>
                        <a:t>Due to long rollback time</a:t>
                      </a:r>
                    </a:p>
                  </a:txBody>
                  <a:tcPr/>
                </a:tc>
                <a:extLst>
                  <a:ext uri="{0D108BD9-81ED-4DB2-BD59-A6C34878D82A}">
                    <a16:rowId xmlns:a16="http://schemas.microsoft.com/office/drawing/2014/main" val="3309435519"/>
                  </a:ext>
                </a:extLst>
              </a:tr>
              <a:tr h="1034741">
                <a:tc>
                  <a:txBody>
                    <a:bodyPr/>
                    <a:lstStyle/>
                    <a:p>
                      <a:pPr rtl="0"/>
                      <a:r>
                        <a:rPr lang="en-US" sz="1000">
                          <a:effectLst/>
                        </a:rPr>
                        <a:t>Enforced R2D for every change (code, config, data, prod touch) </a:t>
                      </a:r>
                    </a:p>
                  </a:txBody>
                  <a:tcPr/>
                </a:tc>
                <a:tc>
                  <a:txBody>
                    <a:bodyPr/>
                    <a:lstStyle/>
                    <a:p>
                      <a:r>
                        <a:rPr lang="en-US" sz="1000"/>
                        <a:t>Central</a:t>
                      </a:r>
                    </a:p>
                  </a:txBody>
                  <a:tcPr/>
                </a:tc>
                <a:tc>
                  <a:txBody>
                    <a:bodyPr/>
                    <a:lstStyle/>
                    <a:p>
                      <a:pPr marL="171450" indent="-171450">
                        <a:buFont typeface="Arial" panose="020B0604020202020204" pitchFamily="34" charset="0"/>
                        <a:buChar char="•"/>
                      </a:pPr>
                      <a:r>
                        <a:rPr lang="en-US" sz="1000"/>
                        <a:t>AzRF.ManualTouch.&lt;Operation&gt;</a:t>
                      </a:r>
                    </a:p>
                    <a:p>
                      <a:pPr marL="171450" indent="-171450">
                        <a:buFont typeface="Arial" panose="020B0604020202020204" pitchFamily="34" charset="0"/>
                        <a:buChar char="•"/>
                      </a:pPr>
                      <a:r>
                        <a:rPr lang="en-US" sz="1000"/>
                        <a:t>AzRF.ClickTouch.&lt;Operation&gt;</a:t>
                      </a:r>
                    </a:p>
                    <a:p>
                      <a:pPr marL="171450" indent="-171450">
                        <a:buFont typeface="Arial" panose="020B0604020202020204" pitchFamily="34" charset="0"/>
                        <a:buChar char="•"/>
                      </a:pPr>
                      <a:r>
                        <a:rPr lang="en-US" sz="1000"/>
                        <a:t>AzRF.SafeFly.&lt;Mapped, NotMapped&gt;</a:t>
                      </a:r>
                    </a:p>
                  </a:txBody>
                  <a:tcPr/>
                </a:tc>
                <a:tc>
                  <a:txBody>
                    <a:bodyPr/>
                    <a:lstStyle/>
                    <a:p>
                      <a:r>
                        <a:rPr lang="en-US" sz="1000"/>
                        <a:t>Change Related Outage with Skip or escape</a:t>
                      </a:r>
                    </a:p>
                  </a:txBody>
                  <a:tcPr/>
                </a:tc>
                <a:tc>
                  <a:txBody>
                    <a:bodyPr/>
                    <a:lstStyle/>
                    <a:p>
                      <a:r>
                        <a:rPr lang="en-US" sz="1000"/>
                        <a:t>Address gaps in team / DRI process to ensure R2D / SafeFly requests are completed for all production deployment and change (code, config, data, prod touch)</a:t>
                      </a:r>
                    </a:p>
                  </a:txBody>
                  <a:tcPr/>
                </a:tc>
                <a:extLst>
                  <a:ext uri="{0D108BD9-81ED-4DB2-BD59-A6C34878D82A}">
                    <a16:rowId xmlns:a16="http://schemas.microsoft.com/office/drawing/2014/main" val="1374353324"/>
                  </a:ext>
                </a:extLst>
              </a:tr>
              <a:tr h="431142">
                <a:tc>
                  <a:txBody>
                    <a:bodyPr/>
                    <a:lstStyle/>
                    <a:p>
                      <a:pPr rtl="0"/>
                      <a:r>
                        <a:rPr lang="en-US" sz="1000">
                          <a:effectLst/>
                        </a:rPr>
                        <a:t>Enforce CCOA and enable Hi Pri monitoring of all high-risk changes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Central</a:t>
                      </a:r>
                    </a:p>
                  </a:txBody>
                  <a:tcPr/>
                </a:tc>
                <a:tc>
                  <a:txBody>
                    <a:bodyPr/>
                    <a:lstStyle/>
                    <a:p>
                      <a:r>
                        <a:rPr lang="en-US" sz="1000"/>
                        <a:t>AzRF.CCoA. &lt;Enforced, NotEnforced&gt;</a:t>
                      </a:r>
                    </a:p>
                  </a:txBody>
                  <a:tcPr/>
                </a:tc>
                <a:tc>
                  <a:txBody>
                    <a:bodyPr/>
                    <a:lstStyle/>
                    <a:p>
                      <a:r>
                        <a:rPr lang="en-US" sz="1000"/>
                        <a:t>Outage occurred and Hi-Pri monitoring ID is not linked</a:t>
                      </a:r>
                    </a:p>
                  </a:txBody>
                  <a:tcPr/>
                </a:tc>
                <a:tc>
                  <a:txBody>
                    <a:bodyPr/>
                    <a:lstStyle/>
                    <a:p>
                      <a:r>
                        <a:rPr lang="en-US" sz="1000"/>
                        <a:t>During CCoA, service team must provide a hi-pri monitoring link for each R2D / SafeFly request.</a:t>
                      </a:r>
                    </a:p>
                  </a:txBody>
                  <a:tcPr/>
                </a:tc>
                <a:extLst>
                  <a:ext uri="{0D108BD9-81ED-4DB2-BD59-A6C34878D82A}">
                    <a16:rowId xmlns:a16="http://schemas.microsoft.com/office/drawing/2014/main" val="1332145468"/>
                  </a:ext>
                </a:extLst>
              </a:tr>
              <a:tr h="378069">
                <a:tc>
                  <a:txBody>
                    <a:bodyPr/>
                    <a:lstStyle/>
                    <a:p>
                      <a:pPr rtl="0"/>
                      <a:r>
                        <a:rPr lang="en-US" sz="1000">
                          <a:effectLst/>
                        </a:rPr>
                        <a:t>Provide central visibility into all changes (FCM)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Central</a:t>
                      </a:r>
                    </a:p>
                  </a:txBody>
                  <a:tcPr/>
                </a:tc>
                <a:tc>
                  <a:txBody>
                    <a:bodyPr/>
                    <a:lstStyle/>
                    <a:p>
                      <a:r>
                        <a:rPr lang="en-US" sz="1000"/>
                        <a:t>AzRF.FCM.&lt;Yes, No&gt;</a:t>
                      </a:r>
                    </a:p>
                  </a:txBody>
                  <a:tcPr/>
                </a:tc>
                <a:tc>
                  <a:txBody>
                    <a:bodyPr/>
                    <a:lstStyle/>
                    <a:p>
                      <a:r>
                        <a:rPr lang="en-US" sz="1000"/>
                        <a:t>Outage occurred and change was not found in FCM</a:t>
                      </a:r>
                    </a:p>
                  </a:txBody>
                  <a:tcPr/>
                </a:tc>
                <a:tc>
                  <a:txBody>
                    <a:bodyPr/>
                    <a:lstStyle/>
                    <a:p>
                      <a:r>
                        <a:rPr lang="en-US" sz="1000"/>
                        <a:t>FCM change associated to this Outage was not auto-discovered</a:t>
                      </a:r>
                    </a:p>
                  </a:txBody>
                  <a:tcPr/>
                </a:tc>
                <a:extLst>
                  <a:ext uri="{0D108BD9-81ED-4DB2-BD59-A6C34878D82A}">
                    <a16:rowId xmlns:a16="http://schemas.microsoft.com/office/drawing/2014/main" val="4078484063"/>
                  </a:ext>
                </a:extLst>
              </a:tr>
              <a:tr h="96617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u="none" strike="noStrike" cap="none" normalizeH="0" baseline="0">
                          <a:ln>
                            <a:noFill/>
                          </a:ln>
                          <a:solidFill>
                            <a:schemeClr val="tx1"/>
                          </a:solidFill>
                          <a:effectLst/>
                        </a:rPr>
                        <a:t>All touches are automated via a standard platform/tool (OaaS, Geneva Actions)</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Central Tool Owner</a:t>
                      </a:r>
                    </a:p>
                    <a:p>
                      <a:endParaRPr lang="en-US" sz="1000"/>
                    </a:p>
                  </a:txBody>
                  <a:tcPr/>
                </a:tc>
                <a:tc>
                  <a:txBody>
                    <a:bodyPr/>
                    <a:lstStyle/>
                    <a:p>
                      <a:endParaRPr lang="en-US" sz="1000"/>
                    </a:p>
                  </a:txBody>
                  <a:tcPr/>
                </a:tc>
                <a:tc>
                  <a:txBody>
                    <a:bodyPr/>
                    <a:lstStyle/>
                    <a:p>
                      <a:pPr marL="0" indent="0">
                        <a:buNone/>
                      </a:pPr>
                      <a:r>
                        <a:rPr lang="en-US" sz="1000"/>
                        <a:t>Ticket tagging or incident survey follow-up indicated a ClickTouch either causing the outage or as part of the outage response</a:t>
                      </a:r>
                    </a:p>
                  </a:txBody>
                  <a:tcPr/>
                </a:tc>
                <a:tc>
                  <a:txBody>
                    <a:bodyPr/>
                    <a:lstStyle/>
                    <a:p>
                      <a:pPr marL="228600" indent="-228600">
                        <a:buAutoNum type="arabicPeriod"/>
                      </a:pPr>
                      <a:r>
                        <a:rPr lang="en-US" sz="1000"/>
                        <a:t>Change was as a ClickTouch either for by a person or an automated script instead of using standard platform / tools (OaaS, Geneva Actions)</a:t>
                      </a:r>
                    </a:p>
                    <a:p>
                      <a:pPr marL="228600" indent="-228600">
                        <a:buAutoNum type="arabicPeriod"/>
                      </a:pPr>
                      <a:r>
                        <a:rPr lang="en-US" sz="1000"/>
                        <a:t>Mitigation during the outage was made via a ClickTouch either by a person or an automated script instead of using standard platform / tools (OaaS, Geneva Actions)</a:t>
                      </a:r>
                    </a:p>
                  </a:txBody>
                  <a:tcPr/>
                </a:tc>
                <a:extLst>
                  <a:ext uri="{0D108BD9-81ED-4DB2-BD59-A6C34878D82A}">
                    <a16:rowId xmlns:a16="http://schemas.microsoft.com/office/drawing/2014/main" val="379376725"/>
                  </a:ext>
                </a:extLst>
              </a:tr>
              <a:tr h="5091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u="none" strike="noStrike" cap="none" normalizeH="0" baseline="0">
                          <a:ln>
                            <a:noFill/>
                          </a:ln>
                          <a:solidFill>
                            <a:schemeClr val="tx1"/>
                          </a:solidFill>
                          <a:effectLst/>
                        </a:rPr>
                        <a:t>Actions executed with least privilege and scoped with built-in safety checks</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a:t>Service Team – Fan Out</a:t>
                      </a:r>
                    </a:p>
                    <a:p>
                      <a:pPr marL="0" indent="0">
                        <a:buFont typeface="Arial" panose="020B0604020202020204" pitchFamily="34" charset="0"/>
                        <a:buNone/>
                      </a:pPr>
                      <a:endParaRPr lang="en-US" sz="1000"/>
                    </a:p>
                  </a:txBody>
                  <a:tcPr/>
                </a:tc>
                <a:tc>
                  <a:txBody>
                    <a:bodyPr/>
                    <a:lstStyle/>
                    <a:p>
                      <a:pPr marL="285750" indent="-285750">
                        <a:buFont typeface="Arial" panose="020B0604020202020204" pitchFamily="34" charset="0"/>
                        <a:buChar char="•"/>
                      </a:pPr>
                      <a:endParaRPr lang="en-US" sz="1000"/>
                    </a:p>
                  </a:txBody>
                  <a:tcPr/>
                </a:tc>
                <a:tc>
                  <a:txBody>
                    <a:bodyPr/>
                    <a:lstStyle/>
                    <a:p>
                      <a:pPr marL="0" indent="0">
                        <a:buFont typeface="Arial" panose="020B0604020202020204" pitchFamily="34" charset="0"/>
                        <a:buNone/>
                      </a:pPr>
                      <a:r>
                        <a:rPr lang="en-US" sz="1000"/>
                        <a:t>Ticket tagging or incident survey follow-up indicated blast radius for access that needed scoped or reduced privileges</a:t>
                      </a:r>
                    </a:p>
                  </a:txBody>
                  <a:tcPr/>
                </a:tc>
                <a:tc>
                  <a:txBody>
                    <a:bodyPr/>
                    <a:lstStyle/>
                    <a:p>
                      <a:endParaRPr lang="en-US" sz="1000"/>
                    </a:p>
                  </a:txBody>
                  <a:tcPr/>
                </a:tc>
                <a:extLst>
                  <a:ext uri="{0D108BD9-81ED-4DB2-BD59-A6C34878D82A}">
                    <a16:rowId xmlns:a16="http://schemas.microsoft.com/office/drawing/2014/main" val="809245208"/>
                  </a:ext>
                </a:extLst>
              </a:tr>
            </a:tbl>
          </a:graphicData>
        </a:graphic>
      </p:graphicFrame>
    </p:spTree>
    <p:extLst>
      <p:ext uri="{BB962C8B-B14F-4D97-AF65-F5344CB8AC3E}">
        <p14:creationId xmlns:p14="http://schemas.microsoft.com/office/powerpoint/2010/main" val="634190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2C870-E675-B23E-A33A-671C9C9FB1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7CC71-1479-AE55-33BF-81BE322A9D51}"/>
              </a:ext>
            </a:extLst>
          </p:cNvPr>
          <p:cNvSpPr>
            <a:spLocks noGrp="1"/>
          </p:cNvSpPr>
          <p:nvPr>
            <p:ph type="title"/>
          </p:nvPr>
        </p:nvSpPr>
        <p:spPr>
          <a:xfrm>
            <a:off x="281645" y="69643"/>
            <a:ext cx="11018520" cy="873786"/>
          </a:xfrm>
        </p:spPr>
        <p:txBody>
          <a:bodyPr>
            <a:normAutofit/>
          </a:bodyPr>
          <a:lstStyle/>
          <a:p>
            <a:r>
              <a:rPr lang="en-US" sz="3200">
                <a:solidFill>
                  <a:schemeClr val="bg1"/>
                </a:solidFill>
                <a:cs typeface="Segoe UI"/>
              </a:rPr>
              <a:t>Safety Platform Capabilities</a:t>
            </a:r>
          </a:p>
        </p:txBody>
      </p:sp>
      <p:sp>
        <p:nvSpPr>
          <p:cNvPr id="5" name="TextBox 4">
            <a:extLst>
              <a:ext uri="{FF2B5EF4-FFF2-40B4-BE49-F238E27FC236}">
                <a16:creationId xmlns:a16="http://schemas.microsoft.com/office/drawing/2014/main" id="{3D04E791-FDEB-5F44-BDF3-14CBC8F36603}"/>
              </a:ext>
            </a:extLst>
          </p:cNvPr>
          <p:cNvSpPr txBox="1"/>
          <p:nvPr/>
        </p:nvSpPr>
        <p:spPr>
          <a:xfrm>
            <a:off x="320282" y="1564606"/>
            <a:ext cx="5726991" cy="553998"/>
          </a:xfrm>
          <a:prstGeom prst="rect">
            <a:avLst/>
          </a:prstGeom>
          <a:noFill/>
        </p:spPr>
        <p:txBody>
          <a:bodyPr wrap="square" lIns="0" tIns="0" rIns="0" bIns="0" rtlCol="0" anchor="t">
            <a:spAutoFit/>
          </a:bodyPr>
          <a:lstStyle/>
          <a:p>
            <a:r>
              <a:rPr lang="en-US" sz="1200">
                <a:solidFill>
                  <a:schemeClr val="bg1"/>
                </a:solidFill>
              </a:rPr>
              <a:t>Duration: 01/01/2025 to 01/31/2025  </a:t>
            </a:r>
          </a:p>
          <a:p>
            <a:r>
              <a:rPr lang="en-US" sz="1200">
                <a:solidFill>
                  <a:schemeClr val="bg1"/>
                </a:solidFill>
              </a:rPr>
              <a:t>Scope: Super QCS services</a:t>
            </a:r>
          </a:p>
          <a:p>
            <a:r>
              <a:rPr lang="en-US" sz="1200">
                <a:solidFill>
                  <a:schemeClr val="bg1"/>
                </a:solidFill>
                <a:cs typeface="Segoe UI"/>
              </a:rPr>
              <a:t>Count of all Non-Read operations performed by </a:t>
            </a:r>
            <a:r>
              <a:rPr lang="en-US" sz="1200" b="1">
                <a:solidFill>
                  <a:schemeClr val="bg1"/>
                </a:solidFill>
                <a:cs typeface="Segoe UI"/>
              </a:rPr>
              <a:t>User identities</a:t>
            </a:r>
          </a:p>
        </p:txBody>
      </p:sp>
      <p:sp>
        <p:nvSpPr>
          <p:cNvPr id="8" name="Rectangle 7">
            <a:extLst>
              <a:ext uri="{FF2B5EF4-FFF2-40B4-BE49-F238E27FC236}">
                <a16:creationId xmlns:a16="http://schemas.microsoft.com/office/drawing/2014/main" id="{CB7ED722-AEC2-6C51-CC59-1684B619A89B}"/>
              </a:ext>
            </a:extLst>
          </p:cNvPr>
          <p:cNvSpPr/>
          <p:nvPr/>
        </p:nvSpPr>
        <p:spPr bwMode="auto">
          <a:xfrm>
            <a:off x="10869525" y="-11183"/>
            <a:ext cx="1317997" cy="390985"/>
          </a:xfrm>
          <a:prstGeom prst="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a:lnSpc>
                <a:spcPct val="100000"/>
              </a:lnSpc>
              <a:spcBef>
                <a:spcPct val="0"/>
              </a:spcBef>
              <a:spcAft>
                <a:spcPct val="0"/>
              </a:spcAft>
              <a:buNone/>
              <a:tabLst/>
              <a:defRPr/>
            </a:pPr>
            <a:r>
              <a:rPr lang="en-US" sz="1600" kern="0">
                <a:solidFill>
                  <a:srgbClr val="FFFFFF"/>
                </a:solidFill>
                <a:latin typeface="Segoe UI"/>
                <a:cs typeface="Segoe UI"/>
              </a:rPr>
              <a:t>Mike</a:t>
            </a:r>
            <a:endParaRPr lang="en-US"/>
          </a:p>
        </p:txBody>
      </p:sp>
      <p:sp>
        <p:nvSpPr>
          <p:cNvPr id="6" name="TextBox 5">
            <a:extLst>
              <a:ext uri="{FF2B5EF4-FFF2-40B4-BE49-F238E27FC236}">
                <a16:creationId xmlns:a16="http://schemas.microsoft.com/office/drawing/2014/main" id="{F057C833-5C87-DEF7-562C-FD5D400F8A1A}"/>
              </a:ext>
            </a:extLst>
          </p:cNvPr>
          <p:cNvSpPr txBox="1"/>
          <p:nvPr/>
        </p:nvSpPr>
        <p:spPr>
          <a:xfrm>
            <a:off x="62370" y="1527298"/>
            <a:ext cx="12051896" cy="5062924"/>
          </a:xfrm>
          <a:prstGeom prst="rect">
            <a:avLst/>
          </a:prstGeom>
          <a:noFill/>
        </p:spPr>
        <p:txBody>
          <a:bodyPr wrap="square">
            <a:spAutoFit/>
          </a:bodyPr>
          <a:lstStyle/>
          <a:p>
            <a:pPr marL="0" marR="0" algn="just"/>
            <a:r>
              <a:rPr lang="en-US" sz="1200" kern="100">
                <a:effectLst/>
                <a:latin typeface="Segoe UI" panose="020B0502040204020203" pitchFamily="34" charset="0"/>
                <a:ea typeface="Aptos" panose="020B0004020202020204" pitchFamily="34" charset="0"/>
                <a:cs typeface="Arial" panose="020B0604020202020204" pitchFamily="34" charset="0"/>
              </a:rPr>
              <a:t>A Safe Platform must meet the principles below and provide platform capabilities to validate touch safety, each building upon the previous:</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285750" marR="0" algn="just"/>
            <a:r>
              <a:rPr lang="en-US" sz="1200" kern="100">
                <a:effectLst/>
                <a:latin typeface="Segoe UI" panose="020B0502040204020203" pitchFamily="34" charset="0"/>
                <a:ea typeface="Aptos" panose="020B0004020202020204" pitchFamily="34" charset="0"/>
                <a:cs typeface="Arial" panose="020B0604020202020204" pitchFamily="34" charset="0"/>
              </a:rPr>
              <a:t> </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buFont typeface="Symbol" panose="05050102010706020507" pitchFamily="18" charset="2"/>
              <a:buChar char=""/>
            </a:pPr>
            <a:r>
              <a:rPr lang="en-US" sz="1200" b="1" i="1" u="sng" kern="100">
                <a:effectLst/>
                <a:latin typeface="Segoe UI" panose="020B0502040204020203" pitchFamily="34" charset="0"/>
                <a:ea typeface="Aptos" panose="020B0004020202020204" pitchFamily="34" charset="0"/>
                <a:cs typeface="Arial" panose="020B0604020202020204" pitchFamily="34" charset="0"/>
              </a:rPr>
              <a:t>Change Classification</a:t>
            </a:r>
            <a:r>
              <a:rPr lang="en-US" sz="1200" kern="100">
                <a:effectLst/>
                <a:latin typeface="Segoe UI" panose="020B0502040204020203" pitchFamily="34" charset="0"/>
                <a:ea typeface="Aptos" panose="020B0004020202020204" pitchFamily="34" charset="0"/>
                <a:cs typeface="Arial" panose="020B0604020202020204" pitchFamily="34" charset="0"/>
              </a:rPr>
              <a:t> – Provide the ability for system verified change / operation classification (to meet the standard taxonomy i.e. identify operation classes (like read vs. write)) and assign risk level to the change. </a:t>
            </a:r>
            <a:r>
              <a:rPr lang="en-US" sz="1100" kern="100">
                <a:effectLst/>
                <a:latin typeface="Aptos" panose="020B0004020202020204" pitchFamily="34" charset="0"/>
                <a:ea typeface="Aptos" panose="020B0004020202020204" pitchFamily="34" charset="0"/>
                <a:cs typeface="Arial" panose="020B0604020202020204" pitchFamily="34" charset="0"/>
              </a:rPr>
              <a:t>  </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285750" marR="0" algn="just"/>
            <a:r>
              <a:rPr lang="en-US" sz="1200" kern="100">
                <a:effectLst/>
                <a:latin typeface="Segoe UI" panose="020B0502040204020203" pitchFamily="34" charset="0"/>
                <a:ea typeface="Aptos" panose="020B0004020202020204" pitchFamily="34" charset="0"/>
                <a:cs typeface="Arial" panose="020B0604020202020204" pitchFamily="34" charset="0"/>
              </a:rPr>
              <a:t> </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buFont typeface="Symbol" panose="05050102010706020507" pitchFamily="18" charset="2"/>
              <a:buChar char=""/>
            </a:pPr>
            <a:r>
              <a:rPr lang="en-US" sz="1200" b="1" i="1" kern="100">
                <a:effectLst/>
                <a:latin typeface="Segoe UI" panose="020B0502040204020203" pitchFamily="34" charset="0"/>
                <a:ea typeface="Aptos" panose="020B0004020202020204" pitchFamily="34" charset="0"/>
                <a:cs typeface="Arial" panose="020B0604020202020204" pitchFamily="34" charset="0"/>
              </a:rPr>
              <a:t>Access Controls and Security</a:t>
            </a:r>
            <a:r>
              <a:rPr lang="en-US" sz="1200" kern="100">
                <a:effectLst/>
                <a:latin typeface="Segoe UI" panose="020B0502040204020203" pitchFamily="34" charset="0"/>
                <a:ea typeface="Aptos" panose="020B0004020202020204" pitchFamily="34" charset="0"/>
                <a:cs typeface="Arial" panose="020B0604020202020204" pitchFamily="34" charset="0"/>
              </a:rPr>
              <a:t> – Enforce granular RBAC and least privilege principles following the </a:t>
            </a:r>
            <a:r>
              <a:rPr lang="en-US" sz="1200" u="sng" kern="100">
                <a:solidFill>
                  <a:srgbClr val="467886"/>
                </a:solidFill>
                <a:effectLst/>
                <a:latin typeface="Segoe UI" panose="020B0502040204020203" pitchFamily="34" charset="0"/>
                <a:ea typeface="Aptos" panose="020B0004020202020204" pitchFamily="34" charset="0"/>
                <a:cs typeface="Arial" panose="020B0604020202020204" pitchFamily="34" charset="0"/>
                <a:hlinkClick r:id="rId3"/>
              </a:rPr>
              <a:t>Critical Infrastructure Production Access Standard - SIDN principles</a:t>
            </a:r>
            <a:r>
              <a:rPr lang="en-US" sz="1200" kern="100">
                <a:effectLst/>
                <a:latin typeface="Segoe UI" panose="020B0502040204020203" pitchFamily="34" charset="0"/>
                <a:ea typeface="Aptos" panose="020B0004020202020204" pitchFamily="34" charset="0"/>
                <a:cs typeface="Arial" panose="020B0604020202020204" pitchFamily="34" charset="0"/>
              </a:rPr>
              <a:t>. </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285750" marR="0" algn="just"/>
            <a:r>
              <a:rPr lang="en-US" sz="1200" kern="100">
                <a:effectLst/>
                <a:latin typeface="Segoe UI" panose="020B0502040204020203" pitchFamily="34" charset="0"/>
                <a:ea typeface="Aptos" panose="020B0004020202020204" pitchFamily="34" charset="0"/>
                <a:cs typeface="Arial" panose="020B0604020202020204" pitchFamily="34" charset="0"/>
              </a:rPr>
              <a:t> </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buFont typeface="Symbol" panose="05050102010706020507" pitchFamily="18" charset="2"/>
              <a:buChar char=""/>
            </a:pPr>
            <a:r>
              <a:rPr lang="en-US" sz="1200" b="1" i="1" kern="100">
                <a:latin typeface="Segoe UI" panose="020B0502040204020203" pitchFamily="34" charset="0"/>
                <a:cs typeface="Arial" panose="020B0604020202020204" pitchFamily="34" charset="0"/>
              </a:rPr>
              <a:t>Audited and Attributed Operations </a:t>
            </a:r>
            <a:r>
              <a:rPr lang="en-US" sz="1200" kern="100">
                <a:latin typeface="Segoe UI" panose="020B0502040204020203" pitchFamily="34" charset="0"/>
                <a:cs typeface="Arial" panose="020B0604020202020204" pitchFamily="34" charset="0"/>
              </a:rPr>
              <a:t>– Provide auditing and attribution of the touch/change to the identity that requested the activity. Ideally, provide correlation for the attribution to occur through the entire chain of entities involved, i.e. from the original identity to the safe platform to the targeted resource. </a:t>
            </a:r>
            <a:r>
              <a:rPr lang="en-US" sz="1100" kern="100">
                <a:effectLst/>
                <a:latin typeface="Aptos" panose="020B0004020202020204" pitchFamily="34" charset="0"/>
                <a:ea typeface="Aptos" panose="020B0004020202020204" pitchFamily="34" charset="0"/>
                <a:cs typeface="Arial" panose="020B0604020202020204" pitchFamily="34" charset="0"/>
              </a:rPr>
              <a:t>   </a:t>
            </a:r>
            <a:r>
              <a:rPr lang="en-US" sz="1200" kern="100">
                <a:effectLst/>
                <a:latin typeface="Segoe UI" panose="020B0502040204020203" pitchFamily="34" charset="0"/>
                <a:ea typeface="Aptos" panose="020B0004020202020204" pitchFamily="34" charset="0"/>
                <a:cs typeface="Arial" panose="020B0604020202020204" pitchFamily="34" charset="0"/>
              </a:rPr>
              <a:t> Push logs into Production Touch Dashboard and FCM.</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457200" marR="0" algn="just"/>
            <a:r>
              <a:rPr lang="en-US" sz="1200" kern="100">
                <a:effectLst/>
                <a:latin typeface="Segoe UI" panose="020B0502040204020203" pitchFamily="34" charset="0"/>
                <a:ea typeface="Aptos" panose="020B0004020202020204" pitchFamily="34" charset="0"/>
                <a:cs typeface="Arial" panose="020B0604020202020204" pitchFamily="34" charset="0"/>
              </a:rPr>
              <a:t> </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buFont typeface="Symbol" panose="05050102010706020507" pitchFamily="18" charset="2"/>
              <a:buChar char=""/>
            </a:pPr>
            <a:r>
              <a:rPr lang="en-US" sz="1200" b="1" i="1" kern="100">
                <a:effectLst/>
                <a:latin typeface="Segoe UI" panose="020B0502040204020203" pitchFamily="34" charset="0"/>
                <a:ea typeface="Aptos" panose="020B0004020202020204" pitchFamily="34" charset="0"/>
                <a:cs typeface="Arial" panose="020B0604020202020204" pitchFamily="34" charset="0"/>
              </a:rPr>
              <a:t>Managed Risk Review</a:t>
            </a:r>
            <a:r>
              <a:rPr lang="en-US" sz="1200" kern="100">
                <a:effectLst/>
                <a:latin typeface="Segoe UI" panose="020B0502040204020203" pitchFamily="34" charset="0"/>
                <a:ea typeface="Aptos" panose="020B0004020202020204" pitchFamily="34" charset="0"/>
                <a:cs typeface="Arial" panose="020B0604020202020204" pitchFamily="34" charset="0"/>
              </a:rPr>
              <a:t> – Require review and approval prior to the change. Integration with </a:t>
            </a:r>
            <a:r>
              <a:rPr lang="en-US" sz="1200" kern="100" err="1">
                <a:effectLst/>
                <a:latin typeface="Segoe UI" panose="020B0502040204020203" pitchFamily="34" charset="0"/>
                <a:ea typeface="Aptos" panose="020B0004020202020204" pitchFamily="34" charset="0"/>
                <a:cs typeface="Arial" panose="020B0604020202020204" pitchFamily="34" charset="0"/>
              </a:rPr>
              <a:t>BoQ</a:t>
            </a:r>
            <a:r>
              <a:rPr lang="en-US" sz="1200" kern="100">
                <a:effectLst/>
                <a:latin typeface="Segoe UI" panose="020B0502040204020203" pitchFamily="34" charset="0"/>
                <a:ea typeface="Aptos" panose="020B0004020202020204" pitchFamily="34" charset="0"/>
                <a:cs typeface="Arial" panose="020B0604020202020204" pitchFamily="34" charset="0"/>
              </a:rPr>
              <a:t> / R2D / SafeFly process for risk assessment and approval to ensure the appropriateness, validity &amp; impact of the change / operation.  Maintain the integrity of the reviewed and approved changes to production. </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457200" marR="0" algn="just"/>
            <a:r>
              <a:rPr lang="en-US" sz="1200" kern="100">
                <a:effectLst/>
                <a:latin typeface="Segoe UI" panose="020B0502040204020203" pitchFamily="34" charset="0"/>
                <a:ea typeface="Aptos" panose="020B0004020202020204" pitchFamily="34" charset="0"/>
                <a:cs typeface="Arial" panose="020B0604020202020204" pitchFamily="34" charset="0"/>
              </a:rPr>
              <a:t> </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buFont typeface="Symbol" panose="05050102010706020507" pitchFamily="18" charset="2"/>
              <a:buChar char=""/>
            </a:pPr>
            <a:r>
              <a:rPr lang="en-US" sz="1200" b="1" i="1" u="sng" kern="100">
                <a:effectLst/>
                <a:latin typeface="Segoe UI" panose="020B0502040204020203" pitchFamily="34" charset="0"/>
                <a:ea typeface="Aptos" panose="020B0004020202020204" pitchFamily="34" charset="0"/>
                <a:cs typeface="Arial" panose="020B0604020202020204" pitchFamily="34" charset="0"/>
              </a:rPr>
              <a:t>Safety Pre-Checks</a:t>
            </a:r>
            <a:r>
              <a:rPr lang="en-US" sz="1200" kern="100">
                <a:effectLst/>
                <a:latin typeface="Segoe UI" panose="020B0502040204020203" pitchFamily="34" charset="0"/>
                <a:ea typeface="Aptos" panose="020B0004020202020204" pitchFamily="34" charset="0"/>
                <a:cs typeface="Arial" panose="020B0604020202020204" pitchFamily="34" charset="0"/>
              </a:rPr>
              <a:t> – Provide the ability to define and perform pre-checks and validations (depending on the targeted resource) to ensure reduced inadvertent impact. </a:t>
            </a:r>
            <a:r>
              <a:rPr lang="en-US" sz="1100" kern="100">
                <a:effectLst/>
                <a:latin typeface="Aptos" panose="020B0004020202020204" pitchFamily="34" charset="0"/>
                <a:ea typeface="Aptos" panose="020B0004020202020204" pitchFamily="34" charset="0"/>
                <a:cs typeface="Arial" panose="020B0604020202020204" pitchFamily="34" charset="0"/>
              </a:rPr>
              <a:t>      </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457200" marR="0" algn="just"/>
            <a:r>
              <a:rPr lang="en-US" sz="1200" kern="100">
                <a:effectLst/>
                <a:latin typeface="Segoe UI" panose="020B0502040204020203" pitchFamily="34" charset="0"/>
                <a:ea typeface="Aptos" panose="020B0004020202020204" pitchFamily="34" charset="0"/>
                <a:cs typeface="Arial" panose="020B0604020202020204" pitchFamily="34" charset="0"/>
              </a:rPr>
              <a:t> </a:t>
            </a:r>
            <a:endParaRPr lang="en-US" sz="20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buFont typeface="Symbol" panose="05050102010706020507" pitchFamily="18" charset="2"/>
              <a:buChar char=""/>
            </a:pPr>
            <a:r>
              <a:rPr lang="en-US" sz="1200" b="1" i="1" kern="100">
                <a:effectLst/>
                <a:latin typeface="Segoe UI" panose="020B0502040204020203" pitchFamily="34" charset="0"/>
                <a:ea typeface="Aptos" panose="020B0004020202020204" pitchFamily="34" charset="0"/>
                <a:cs typeface="Arial" panose="020B0604020202020204" pitchFamily="34" charset="0"/>
              </a:rPr>
              <a:t>Safety Policies</a:t>
            </a:r>
            <a:r>
              <a:rPr lang="en-US" sz="1200" kern="100">
                <a:effectLst/>
                <a:latin typeface="Segoe UI" panose="020B0502040204020203" pitchFamily="34" charset="0"/>
                <a:ea typeface="Aptos" panose="020B0004020202020204" pitchFamily="34" charset="0"/>
                <a:cs typeface="Arial" panose="020B0604020202020204" pitchFamily="34" charset="0"/>
              </a:rPr>
              <a:t> – Protection of resources’ availability by providing default policies for rate and concurrency limits for change execution.</a:t>
            </a:r>
          </a:p>
          <a:p>
            <a:pPr marR="0" lvl="0" algn="just"/>
            <a:endParaRPr lang="en-US" sz="1200" kern="100">
              <a:effectLst/>
              <a:latin typeface="Segoe UI" panose="020B0502040204020203" pitchFamily="34" charset="0"/>
              <a:ea typeface="Aptos" panose="020B0004020202020204" pitchFamily="34" charset="0"/>
              <a:cs typeface="Arial" panose="020B0604020202020204" pitchFamily="34" charset="0"/>
            </a:endParaRPr>
          </a:p>
          <a:p>
            <a:pPr marL="342900" marR="0" lvl="0" indent="-342900" algn="just">
              <a:buFont typeface="Symbol" panose="05050102010706020507" pitchFamily="18" charset="2"/>
              <a:buChar char=""/>
            </a:pPr>
            <a:r>
              <a:rPr lang="en-US" sz="1200" b="1" i="1" kern="100">
                <a:effectLst/>
                <a:latin typeface="Segoe UI" panose="020B0502040204020203" pitchFamily="34" charset="0"/>
                <a:ea typeface="Aptos" panose="020B0004020202020204" pitchFamily="34" charset="0"/>
                <a:cs typeface="Arial" panose="020B0604020202020204" pitchFamily="34" charset="0"/>
              </a:rPr>
              <a:t>Health Integration</a:t>
            </a:r>
            <a:r>
              <a:rPr lang="en-US" sz="1200" kern="100">
                <a:effectLst/>
                <a:latin typeface="Segoe UI" panose="020B0502040204020203" pitchFamily="34" charset="0"/>
                <a:ea typeface="Aptos" panose="020B0004020202020204" pitchFamily="34" charset="0"/>
                <a:cs typeface="Arial" panose="020B0604020202020204" pitchFamily="34" charset="0"/>
              </a:rPr>
              <a:t> – Provide the ability for pre- and post- health checks to evaluate the health of the resource before proceeding with the next set of change / operations. </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457200" marR="0" algn="just"/>
            <a:r>
              <a:rPr lang="en-US" sz="1200" kern="100">
                <a:effectLst/>
                <a:latin typeface="Segoe UI" panose="020B0502040204020203" pitchFamily="34" charset="0"/>
                <a:ea typeface="Aptos" panose="020B0004020202020204" pitchFamily="34" charset="0"/>
                <a:cs typeface="Arial" panose="020B0604020202020204" pitchFamily="34" charset="0"/>
              </a:rPr>
              <a:t> </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buFont typeface="Symbol" panose="05050102010706020507" pitchFamily="18" charset="2"/>
              <a:buChar char=""/>
            </a:pPr>
            <a:r>
              <a:rPr lang="en-US" sz="1200" b="1" i="1" kern="100">
                <a:effectLst/>
                <a:latin typeface="Segoe UI" panose="020B0502040204020203" pitchFamily="34" charset="0"/>
                <a:ea typeface="Aptos" panose="020B0004020202020204" pitchFamily="34" charset="0"/>
                <a:cs typeface="Arial" panose="020B0604020202020204" pitchFamily="34" charset="0"/>
              </a:rPr>
              <a:t>Testing and Safe Deployment Practices</a:t>
            </a:r>
            <a:r>
              <a:rPr lang="en-US" sz="1200" kern="100">
                <a:effectLst/>
                <a:latin typeface="Segoe UI" panose="020B0502040204020203" pitchFamily="34" charset="0"/>
                <a:ea typeface="Aptos" panose="020B0004020202020204" pitchFamily="34" charset="0"/>
                <a:cs typeface="Arial" panose="020B0604020202020204" pitchFamily="34" charset="0"/>
              </a:rPr>
              <a:t> – Provide capability for testing of the code to validate the operations are doing what is desired. Ensure rollout of change through defined SDP channels such as non-prod, Beta, Canary, regional resilience and prod environments with automated tests, bake time and rollback.</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0" marR="0" algn="just"/>
            <a:r>
              <a:rPr lang="en-US" sz="1200" kern="100">
                <a:effectLst/>
                <a:latin typeface="Segoe UI" panose="020B0502040204020203" pitchFamily="34" charset="0"/>
                <a:ea typeface="Aptos" panose="020B0004020202020204" pitchFamily="34" charset="0"/>
                <a:cs typeface="Arial" panose="020B0604020202020204" pitchFamily="34" charset="0"/>
              </a:rPr>
              <a:t> </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buFont typeface="Symbol" panose="05050102010706020507" pitchFamily="18" charset="2"/>
              <a:buChar char=""/>
            </a:pPr>
            <a:r>
              <a:rPr lang="en-US" sz="1200" b="1" i="1" kern="100">
                <a:effectLst/>
                <a:latin typeface="Segoe UI" panose="020B0502040204020203" pitchFamily="34" charset="0"/>
                <a:ea typeface="Aptos" panose="020B0004020202020204" pitchFamily="34" charset="0"/>
                <a:cs typeface="Arial" panose="020B0604020202020204" pitchFamily="34" charset="0"/>
              </a:rPr>
              <a:t>Rollback </a:t>
            </a:r>
            <a:r>
              <a:rPr lang="en-US" sz="1200" kern="100">
                <a:effectLst/>
                <a:latin typeface="Segoe UI" panose="020B0502040204020203" pitchFamily="34" charset="0"/>
                <a:ea typeface="Aptos" panose="020B0004020202020204" pitchFamily="34" charset="0"/>
                <a:cs typeface="Arial" panose="020B0604020202020204" pitchFamily="34" charset="0"/>
              </a:rPr>
              <a:t>– Ability to revert to the previously known good state if something was not completed successfully.</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457200" marR="0"/>
            <a:r>
              <a:rPr lang="en-US" sz="1200" b="1" i="1" kern="100">
                <a:effectLst/>
                <a:latin typeface="Segoe UI" panose="020B0502040204020203" pitchFamily="34" charset="0"/>
                <a:ea typeface="Aptos" panose="020B0004020202020204" pitchFamily="34" charset="0"/>
                <a:cs typeface="Arial" panose="020B0604020202020204" pitchFamily="34" charset="0"/>
              </a:rPr>
              <a:t> </a:t>
            </a:r>
            <a:endParaRPr lang="en-US" sz="1200" kern="10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just">
              <a:buFont typeface="Symbol" panose="05050102010706020507" pitchFamily="18" charset="2"/>
              <a:buChar char=""/>
            </a:pPr>
            <a:r>
              <a:rPr lang="en-US" sz="1200" b="1" i="1" kern="100">
                <a:effectLst/>
                <a:latin typeface="Segoe UI" panose="020B0502040204020203" pitchFamily="34" charset="0"/>
                <a:ea typeface="Aptos" panose="020B0004020202020204" pitchFamily="34" charset="0"/>
                <a:cs typeface="Arial" panose="020B0604020202020204" pitchFamily="34" charset="0"/>
              </a:rPr>
              <a:t>CCOA Support </a:t>
            </a:r>
            <a:r>
              <a:rPr lang="en-US" sz="1200" i="1" kern="100">
                <a:effectLst/>
                <a:latin typeface="Segoe UI" panose="020B0502040204020203" pitchFamily="34" charset="0"/>
                <a:ea typeface="Aptos" panose="020B0004020202020204" pitchFamily="34" charset="0"/>
                <a:cs typeface="Arial" panose="020B0604020202020204" pitchFamily="34" charset="0"/>
              </a:rPr>
              <a:t>–</a:t>
            </a:r>
            <a:r>
              <a:rPr lang="en-US" sz="1200" kern="100">
                <a:effectLst/>
                <a:latin typeface="Segoe UI" panose="020B0502040204020203" pitchFamily="34" charset="0"/>
                <a:ea typeface="Aptos" panose="020B0004020202020204" pitchFamily="34" charset="0"/>
                <a:cs typeface="Arial" panose="020B0604020202020204" pitchFamily="34" charset="0"/>
              </a:rPr>
              <a:t> Ability to support no fly periods and meet the requirement of approval process for any change during no-fly.</a:t>
            </a:r>
            <a:r>
              <a:rPr lang="en-US" sz="1100" kern="100">
                <a:effectLst/>
                <a:latin typeface="Segoe UI" panose="020B0502040204020203" pitchFamily="34" charset="0"/>
                <a:ea typeface="Aptos" panose="020B0004020202020204" pitchFamily="34" charset="0"/>
                <a:cs typeface="Arial" panose="020B0604020202020204" pitchFamily="34" charset="0"/>
              </a:rPr>
              <a:t> </a:t>
            </a:r>
            <a:endParaRPr lang="en-US" kern="10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61245361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206E4-DA7F-9AFD-C66A-6B9BC15C948E}"/>
              </a:ext>
            </a:extLst>
          </p:cNvPr>
          <p:cNvSpPr/>
          <p:nvPr/>
        </p:nvSpPr>
        <p:spPr bwMode="auto">
          <a:xfrm>
            <a:off x="3763" y="-942"/>
            <a:ext cx="12184474" cy="75447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1">
            <a:extLst>
              <a:ext uri="{FF2B5EF4-FFF2-40B4-BE49-F238E27FC236}">
                <a16:creationId xmlns:a16="http://schemas.microsoft.com/office/drawing/2014/main" id="{62F408EE-EA64-0DB0-BBAC-73F30A8253E7}"/>
              </a:ext>
            </a:extLst>
          </p:cNvPr>
          <p:cNvSpPr>
            <a:spLocks noChangeArrowheads="1"/>
          </p:cNvSpPr>
          <p:nvPr/>
        </p:nvSpPr>
        <p:spPr bwMode="auto">
          <a:xfrm>
            <a:off x="5714773"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Table 7">
            <a:extLst>
              <a:ext uri="{FF2B5EF4-FFF2-40B4-BE49-F238E27FC236}">
                <a16:creationId xmlns:a16="http://schemas.microsoft.com/office/drawing/2014/main" id="{2D55DBB4-4540-24B2-B4FA-A74C98671F41}"/>
              </a:ext>
            </a:extLst>
          </p:cNvPr>
          <p:cNvGraphicFramePr>
            <a:graphicFrameLocks noGrp="1"/>
          </p:cNvGraphicFramePr>
          <p:nvPr>
            <p:extLst>
              <p:ext uri="{D42A27DB-BD31-4B8C-83A1-F6EECF244321}">
                <p14:modId xmlns:p14="http://schemas.microsoft.com/office/powerpoint/2010/main" val="2712359253"/>
              </p:ext>
            </p:extLst>
          </p:nvPr>
        </p:nvGraphicFramePr>
        <p:xfrm>
          <a:off x="462013" y="769212"/>
          <a:ext cx="11435639" cy="6081125"/>
        </p:xfrm>
        <a:graphic>
          <a:graphicData uri="http://schemas.openxmlformats.org/drawingml/2006/table">
            <a:tbl>
              <a:tblPr firstRow="1" firstCol="1" bandRow="1">
                <a:tableStyleId>{5940675A-B579-460E-94D1-54222C63F5DA}</a:tableStyleId>
              </a:tblPr>
              <a:tblGrid>
                <a:gridCol w="1058779">
                  <a:extLst>
                    <a:ext uri="{9D8B030D-6E8A-4147-A177-3AD203B41FA5}">
                      <a16:colId xmlns:a16="http://schemas.microsoft.com/office/drawing/2014/main" val="2662977737"/>
                    </a:ext>
                  </a:extLst>
                </a:gridCol>
                <a:gridCol w="1203157">
                  <a:extLst>
                    <a:ext uri="{9D8B030D-6E8A-4147-A177-3AD203B41FA5}">
                      <a16:colId xmlns:a16="http://schemas.microsoft.com/office/drawing/2014/main" val="181869238"/>
                    </a:ext>
                  </a:extLst>
                </a:gridCol>
                <a:gridCol w="7007192">
                  <a:extLst>
                    <a:ext uri="{9D8B030D-6E8A-4147-A177-3AD203B41FA5}">
                      <a16:colId xmlns:a16="http://schemas.microsoft.com/office/drawing/2014/main" val="3510482757"/>
                    </a:ext>
                  </a:extLst>
                </a:gridCol>
                <a:gridCol w="2166511">
                  <a:extLst>
                    <a:ext uri="{9D8B030D-6E8A-4147-A177-3AD203B41FA5}">
                      <a16:colId xmlns:a16="http://schemas.microsoft.com/office/drawing/2014/main" val="3657418863"/>
                    </a:ext>
                  </a:extLst>
                </a:gridCol>
              </a:tblGrid>
              <a:tr h="231381">
                <a:tc>
                  <a:txBody>
                    <a:bodyPr/>
                    <a:lstStyle/>
                    <a:p>
                      <a:pPr marL="0" marR="0">
                        <a:lnSpc>
                          <a:spcPct val="115000"/>
                        </a:lnSpc>
                        <a:spcAft>
                          <a:spcPts val="800"/>
                        </a:spcAft>
                      </a:pPr>
                      <a:r>
                        <a:rPr lang="en-US" sz="1050" b="1" kern="100">
                          <a:effectLst/>
                          <a:latin typeface="+mn-lt"/>
                        </a:rPr>
                        <a:t>Target Type</a:t>
                      </a:r>
                      <a:endParaRPr lang="en-US" sz="1050" b="1"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nSpc>
                          <a:spcPct val="115000"/>
                        </a:lnSpc>
                        <a:spcAft>
                          <a:spcPts val="800"/>
                        </a:spcAft>
                      </a:pPr>
                      <a:r>
                        <a:rPr lang="en-US" sz="1050" b="1" kern="100">
                          <a:effectLst/>
                          <a:latin typeface="+mn-lt"/>
                        </a:rPr>
                        <a:t>Channel</a:t>
                      </a:r>
                      <a:endParaRPr lang="en-US" sz="1050" b="1"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nSpc>
                          <a:spcPct val="115000"/>
                        </a:lnSpc>
                        <a:spcAft>
                          <a:spcPts val="800"/>
                        </a:spcAft>
                      </a:pPr>
                      <a:r>
                        <a:rPr lang="en-US" sz="1050" b="1" kern="100">
                          <a:effectLst/>
                          <a:latin typeface="+mn-lt"/>
                        </a:rPr>
                        <a:t>Client Type</a:t>
                      </a:r>
                      <a:endParaRPr lang="en-US" sz="1050" b="1"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nSpc>
                          <a:spcPct val="115000"/>
                        </a:lnSpc>
                        <a:spcAft>
                          <a:spcPts val="800"/>
                        </a:spcAft>
                      </a:pPr>
                      <a:r>
                        <a:rPr lang="en-US" sz="1050" b="1" kern="100">
                          <a:effectLst/>
                          <a:latin typeface="+mn-lt"/>
                        </a:rPr>
                        <a:t>Touch Type</a:t>
                      </a:r>
                      <a:endParaRPr lang="en-US" sz="1050" b="1"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69333182"/>
                  </a:ext>
                </a:extLst>
              </a:tr>
              <a:tr h="182765">
                <a:tc rowSpan="5">
                  <a:txBody>
                    <a:bodyPr/>
                    <a:lstStyle/>
                    <a:p>
                      <a:pPr marL="0" marR="0">
                        <a:lnSpc>
                          <a:spcPct val="115000"/>
                        </a:lnSpc>
                        <a:spcAft>
                          <a:spcPts val="800"/>
                        </a:spcAft>
                      </a:pPr>
                      <a:r>
                        <a:rPr lang="en-US" sz="1050" kern="100">
                          <a:effectLst/>
                          <a:latin typeface="+mn-lt"/>
                        </a:rPr>
                        <a:t>Geneva Actions</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Browser</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Mozilla, WebBrowser, insomnia, JarvisUI</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236040275"/>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Application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AzureSupportCenter, LaborService, Synthetics,  EV2, Runner, GenevaActionsClientLibrary</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470908091"/>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Console</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GenevaActionsCmdlets, python</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44494876"/>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Unknown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Other</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67057142"/>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Client Library</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GenevaActionsClientLibrary</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23178005"/>
                  </a:ext>
                </a:extLst>
              </a:tr>
              <a:tr h="182765">
                <a:tc rowSpan="4">
                  <a:txBody>
                    <a:bodyPr/>
                    <a:lstStyle/>
                    <a:p>
                      <a:pPr marL="0" marR="0">
                        <a:lnSpc>
                          <a:spcPct val="115000"/>
                        </a:lnSpc>
                        <a:spcAft>
                          <a:spcPts val="800"/>
                        </a:spcAft>
                      </a:pPr>
                      <a:r>
                        <a:rPr lang="en-US" sz="1050" kern="100">
                          <a:effectLst/>
                          <a:latin typeface="+mn-lt"/>
                        </a:rPr>
                        <a:t>ARM</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Application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Ev2</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82009068"/>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Console</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PS, CLI</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669073515"/>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Browser</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Azure Portal</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245445384"/>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Client Library</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Geneva Actions</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793557664"/>
                  </a:ext>
                </a:extLst>
              </a:tr>
              <a:tr h="182765">
                <a:tc rowSpan="2">
                  <a:txBody>
                    <a:bodyPr/>
                    <a:lstStyle/>
                    <a:p>
                      <a:pPr marL="0" marR="0">
                        <a:lnSpc>
                          <a:spcPct val="115000"/>
                        </a:lnSpc>
                        <a:spcAft>
                          <a:spcPts val="800"/>
                        </a:spcAft>
                      </a:pPr>
                      <a:r>
                        <a:rPr lang="en-US" sz="1050" kern="100">
                          <a:effectLst/>
                          <a:latin typeface="+mn-lt"/>
                        </a:rPr>
                        <a:t>XDS</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rowSpan="2">
                  <a:txBody>
                    <a:bodyPr/>
                    <a:lstStyle/>
                    <a:p>
                      <a:pPr marL="0" marR="0" algn="l">
                        <a:lnSpc>
                          <a:spcPct val="115000"/>
                        </a:lnSpc>
                        <a:spcAft>
                          <a:spcPts val="800"/>
                        </a:spcAft>
                      </a:pPr>
                      <a:r>
                        <a:rPr lang="en-US" sz="1050" kern="100">
                          <a:effectLst/>
                          <a:latin typeface="+mn-lt"/>
                        </a:rPr>
                        <a:t>Application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WebBrowser, GenevaActions</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443696879"/>
                  </a:ext>
                </a:extLst>
              </a:tr>
              <a:tr h="182765">
                <a:tc vMerge="1">
                  <a:txBody>
                    <a:bodyPr/>
                    <a:lstStyle/>
                    <a:p>
                      <a:pPr marL="0" marR="0">
                        <a:lnSpc>
                          <a:spcPct val="115000"/>
                        </a:lnSpc>
                        <a:spcAft>
                          <a:spcPts val="800"/>
                        </a:spcAft>
                      </a:pP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vMerge="1">
                  <a:txBody>
                    <a:bodyPr/>
                    <a:lstStyle/>
                    <a:p>
                      <a:pPr marL="0" marR="0" algn="l">
                        <a:lnSpc>
                          <a:spcPct val="115000"/>
                        </a:lnSpc>
                        <a:spcAft>
                          <a:spcPts val="800"/>
                        </a:spcAft>
                      </a:pP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Powershell, </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ea typeface="Aptos" panose="020B0004020202020204" pitchFamily="34" charset="0"/>
                          <a:cs typeface="Times New Roman" panose="02020603050405020304" pitchFamily="18" charset="0"/>
                        </a:rPr>
                        <a:t>Scripted</a:t>
                      </a: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85270771"/>
                  </a:ext>
                </a:extLst>
              </a:tr>
              <a:tr h="182765">
                <a:tc rowSpan="2">
                  <a:txBody>
                    <a:bodyPr/>
                    <a:lstStyle/>
                    <a:p>
                      <a:pPr marL="0" marR="0">
                        <a:lnSpc>
                          <a:spcPct val="115000"/>
                        </a:lnSpc>
                        <a:spcAft>
                          <a:spcPts val="800"/>
                        </a:spcAft>
                      </a:pPr>
                      <a:r>
                        <a:rPr lang="en-US" sz="1050" kern="100">
                          <a:effectLst/>
                          <a:latin typeface="+mn-lt"/>
                        </a:rPr>
                        <a:t>SLB</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Console</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Powershell</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496027415"/>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Application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MessageBus</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07013821"/>
                  </a:ext>
                </a:extLst>
              </a:tr>
              <a:tr h="182765">
                <a:tc rowSpan="6">
                  <a:txBody>
                    <a:bodyPr/>
                    <a:lstStyle/>
                    <a:p>
                      <a:pPr marL="0" marR="0">
                        <a:lnSpc>
                          <a:spcPct val="115000"/>
                        </a:lnSpc>
                        <a:spcAft>
                          <a:spcPts val="800"/>
                        </a:spcAft>
                      </a:pPr>
                      <a:r>
                        <a:rPr lang="en-US" sz="1050" kern="100">
                          <a:effectLst/>
                          <a:latin typeface="+mn-lt"/>
                        </a:rPr>
                        <a:t>Fabric</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Console</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fontAlgn="b" latinLnBrk="0" hangingPunct="1">
                        <a:lnSpc>
                          <a:spcPct val="115000"/>
                        </a:lnSpc>
                        <a:spcAft>
                          <a:spcPts val="800"/>
                        </a:spcAft>
                      </a:pPr>
                      <a:r>
                        <a:rPr lang="en-US" sz="1050" kern="100">
                          <a:solidFill>
                            <a:schemeClr val="dk1"/>
                          </a:solidFill>
                          <a:effectLst/>
                          <a:latin typeface="+mn-lt"/>
                        </a:rPr>
                        <a:t> Operators</a:t>
                      </a:r>
                      <a:endParaRPr lang="en-US" sz="1050" kern="100">
                        <a:solidFill>
                          <a:schemeClr val="dk1"/>
                        </a:solidFill>
                        <a:effectLst/>
                        <a:latin typeface="+mn-lt"/>
                        <a:ea typeface="+mn-ea"/>
                        <a:cs typeface="+mn-cs"/>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657924087"/>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Unknown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defTabSz="932742" rtl="0" eaLnBrk="1" latinLnBrk="0" hangingPunct="1">
                        <a:lnSpc>
                          <a:spcPct val="115000"/>
                        </a:lnSpc>
                        <a:spcAft>
                          <a:spcPts val="800"/>
                        </a:spcAft>
                      </a:pPr>
                      <a:r>
                        <a:rPr lang="en-US" sz="1050" kern="100">
                          <a:solidFill>
                            <a:schemeClr val="dk1"/>
                          </a:solidFill>
                          <a:effectLst/>
                          <a:latin typeface="+mn-lt"/>
                        </a:rPr>
                        <a:t> Other</a:t>
                      </a:r>
                      <a:endParaRPr lang="en-US" sz="1050" kern="100">
                        <a:solidFill>
                          <a:schemeClr val="dk1"/>
                        </a:solidFill>
                        <a:effectLst/>
                        <a:latin typeface="+mn-lt"/>
                        <a:ea typeface="+mn-ea"/>
                        <a:cs typeface="+mn-cs"/>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82908595"/>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Client Library</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 XPatchDirect, GenevaActionsPublic</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21344484"/>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Titan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 Titan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02463781"/>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DCM-SaC</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 </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77272221"/>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Application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DCMX</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1651296"/>
                  </a:ext>
                </a:extLst>
              </a:tr>
              <a:tr h="182765">
                <a:tc rowSpan="2">
                  <a:txBody>
                    <a:bodyPr/>
                    <a:lstStyle/>
                    <a:p>
                      <a:pPr marL="0" marR="0">
                        <a:lnSpc>
                          <a:spcPct val="115000"/>
                        </a:lnSpc>
                        <a:spcAft>
                          <a:spcPts val="800"/>
                        </a:spcAft>
                      </a:pPr>
                      <a:r>
                        <a:rPr lang="en-US" sz="1050" kern="100">
                          <a:effectLst/>
                          <a:latin typeface="+mn-lt"/>
                        </a:rPr>
                        <a:t>dSMS</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Client Library</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genevaactions, dsmsproxy-client-version</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750463874"/>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Unknown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Other</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903959261"/>
                  </a:ext>
                </a:extLst>
              </a:tr>
              <a:tr h="182765">
                <a:tc rowSpan="3">
                  <a:txBody>
                    <a:bodyPr/>
                    <a:lstStyle/>
                    <a:p>
                      <a:pPr marL="0" marR="0">
                        <a:lnSpc>
                          <a:spcPct val="115000"/>
                        </a:lnSpc>
                        <a:spcAft>
                          <a:spcPts val="800"/>
                        </a:spcAft>
                      </a:pPr>
                      <a:r>
                        <a:rPr lang="en-US" sz="1050" kern="100">
                          <a:effectLst/>
                          <a:latin typeface="+mn-lt"/>
                        </a:rPr>
                        <a:t>Other</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Application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Accept Type, CRPdSTSACccess</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213694346"/>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Unknown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Other</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763730081"/>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Browser</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CPlatShellDSTSAccess</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35587397"/>
                  </a:ext>
                </a:extLst>
              </a:tr>
              <a:tr h="182765">
                <a:tc>
                  <a:txBody>
                    <a:bodyPr/>
                    <a:lstStyle/>
                    <a:p>
                      <a:pPr marL="0" marR="0">
                        <a:lnSpc>
                          <a:spcPct val="115000"/>
                        </a:lnSpc>
                        <a:spcAft>
                          <a:spcPts val="800"/>
                        </a:spcAft>
                      </a:pPr>
                      <a:r>
                        <a:rPr lang="en-US" sz="1050" kern="100">
                          <a:effectLst/>
                          <a:latin typeface="+mn-lt"/>
                        </a:rPr>
                        <a:t>PilotFish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Application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Prorab, XTSApamLocal, XTSCockpitRelay</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05676853"/>
                  </a:ext>
                </a:extLst>
              </a:tr>
              <a:tr h="182765">
                <a:tc>
                  <a:txBody>
                    <a:bodyPr/>
                    <a:lstStyle/>
                    <a:p>
                      <a:pPr marL="0" marR="0">
                        <a:lnSpc>
                          <a:spcPct val="115000"/>
                        </a:lnSpc>
                        <a:spcAft>
                          <a:spcPts val="800"/>
                        </a:spcAft>
                      </a:pPr>
                      <a:r>
                        <a:rPr lang="en-US" sz="1050" kern="100">
                          <a:effectLst/>
                          <a:latin typeface="+mn-lt"/>
                        </a:rPr>
                        <a:t>NRP</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Client Library</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699118813"/>
                  </a:ext>
                </a:extLst>
              </a:tr>
              <a:tr h="182765">
                <a:tc>
                  <a:txBody>
                    <a:bodyPr/>
                    <a:lstStyle/>
                    <a:p>
                      <a:pPr marL="0" marR="0">
                        <a:lnSpc>
                          <a:spcPct val="115000"/>
                        </a:lnSpc>
                        <a:spcAft>
                          <a:spcPts val="800"/>
                        </a:spcAft>
                      </a:pPr>
                      <a:r>
                        <a:rPr lang="en-US" sz="1050" kern="100">
                          <a:effectLst/>
                          <a:latin typeface="+mn-lt"/>
                        </a:rPr>
                        <a:t>SDNPUBSUB</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Unknown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Other </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68427956"/>
                  </a:ext>
                </a:extLst>
              </a:tr>
              <a:tr h="182765">
                <a:tc rowSpan="3">
                  <a:txBody>
                    <a:bodyPr/>
                    <a:lstStyle/>
                    <a:p>
                      <a:pPr marL="0" marR="0">
                        <a:lnSpc>
                          <a:spcPct val="115000"/>
                        </a:lnSpc>
                        <a:spcAft>
                          <a:spcPts val="800"/>
                        </a:spcAft>
                      </a:pPr>
                      <a:r>
                        <a:rPr lang="en-US" sz="1050" kern="100">
                          <a:effectLst/>
                          <a:latin typeface="+mn-lt"/>
                        </a:rPr>
                        <a:t>RNM</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Console</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CoreXT</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8652306"/>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Client Library</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Client Library</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561477278"/>
                  </a:ext>
                </a:extLst>
              </a:tr>
              <a:tr h="182765">
                <a:tc vMerge="1">
                  <a:txBody>
                    <a:bodyPr/>
                    <a:lstStyle/>
                    <a:p>
                      <a:endParaRPr lang="en-US"/>
                    </a:p>
                  </a:txBody>
                  <a:tcPr/>
                </a:tc>
                <a:tc>
                  <a:txBody>
                    <a:bodyPr/>
                    <a:lstStyle/>
                    <a:p>
                      <a:pPr marL="0" marR="0" algn="l">
                        <a:lnSpc>
                          <a:spcPct val="115000"/>
                        </a:lnSpc>
                        <a:spcAft>
                          <a:spcPts val="800"/>
                        </a:spcAft>
                      </a:pPr>
                      <a:r>
                        <a:rPr lang="en-US" sz="1050" kern="100">
                          <a:effectLst/>
                          <a:latin typeface="+mn-lt"/>
                        </a:rPr>
                        <a:t>Unknown</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Other</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Click Touch</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09617627"/>
                  </a:ext>
                </a:extLst>
              </a:tr>
              <a:tr h="183397">
                <a:tc rowSpan="2">
                  <a:txBody>
                    <a:bodyPr/>
                    <a:lstStyle/>
                    <a:p>
                      <a:pPr marL="0" marR="0">
                        <a:lnSpc>
                          <a:spcPct val="115000"/>
                        </a:lnSpc>
                        <a:spcAft>
                          <a:spcPts val="800"/>
                        </a:spcAft>
                      </a:pPr>
                      <a:r>
                        <a:rPr lang="en-US" sz="1050" kern="100">
                          <a:effectLst/>
                          <a:latin typeface="+mn-lt"/>
                        </a:rPr>
                        <a:t>SoC</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ClientLibrary</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SSHUsers</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846828703"/>
                  </a:ext>
                </a:extLst>
              </a:tr>
              <a:tr h="183397">
                <a:tc vMerge="1">
                  <a:txBody>
                    <a:bodyPr/>
                    <a:lstStyle/>
                    <a:p>
                      <a:pPr marL="0" marR="0">
                        <a:lnSpc>
                          <a:spcPct val="115000"/>
                        </a:lnSpc>
                        <a:spcAft>
                          <a:spcPts val="800"/>
                        </a:spcAft>
                      </a:pP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18445" marR="18445" marT="0" marB="0"/>
                </a:tc>
                <a:tc>
                  <a:txBody>
                    <a:bodyPr/>
                    <a:lstStyle/>
                    <a:p>
                      <a:pPr marL="0" marR="0" algn="l">
                        <a:lnSpc>
                          <a:spcPct val="115000"/>
                        </a:lnSpc>
                        <a:spcAft>
                          <a:spcPts val="800"/>
                        </a:spcAft>
                      </a:pP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l" fontAlgn="b"/>
                      <a:r>
                        <a:rPr lang="en-US" sz="1050" b="0" u="none" strike="noStrike">
                          <a:solidFill>
                            <a:srgbClr val="000000"/>
                          </a:solidFill>
                          <a:effectLst/>
                          <a:latin typeface="+mn-lt"/>
                        </a:rPr>
                        <a:t> RepairAgentCommands</a:t>
                      </a:r>
                      <a:endParaRPr lang="en-US" sz="1050" b="0" i="0" u="none" strike="noStrike">
                        <a:solidFill>
                          <a:srgbClr val="000000"/>
                        </a:solidFill>
                        <a:effectLst/>
                        <a:latin typeface="+mn-lt"/>
                      </a:endParaRPr>
                    </a:p>
                  </a:txBody>
                  <a:tcPr marL="0" marR="0" marT="0" marB="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marL="0" marR="0" algn="l">
                        <a:lnSpc>
                          <a:spcPct val="115000"/>
                        </a:lnSpc>
                        <a:spcAft>
                          <a:spcPts val="800"/>
                        </a:spcAft>
                      </a:pPr>
                      <a:r>
                        <a:rPr lang="en-US" sz="1050" kern="100">
                          <a:effectLst/>
                          <a:latin typeface="+mn-lt"/>
                        </a:rPr>
                        <a:t>Scripted</a:t>
                      </a:r>
                      <a:endParaRPr lang="en-US" sz="1050" kern="100">
                        <a:effectLst/>
                        <a:latin typeface="+mn-lt"/>
                        <a:ea typeface="Aptos" panose="020B0004020202020204" pitchFamily="34" charset="0"/>
                        <a:cs typeface="Times New Roman" panose="02020603050405020304" pitchFamily="18" charset="0"/>
                      </a:endParaRPr>
                    </a:p>
                  </a:txBody>
                  <a:tcPr marL="18445" marR="18445" marT="0" marB="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568425446"/>
                  </a:ext>
                </a:extLst>
              </a:tr>
            </a:tbl>
          </a:graphicData>
        </a:graphic>
      </p:graphicFrame>
      <p:sp>
        <p:nvSpPr>
          <p:cNvPr id="9" name="Title 8">
            <a:extLst>
              <a:ext uri="{FF2B5EF4-FFF2-40B4-BE49-F238E27FC236}">
                <a16:creationId xmlns:a16="http://schemas.microsoft.com/office/drawing/2014/main" id="{C9660743-8824-C941-1468-795525DACF5F}"/>
              </a:ext>
            </a:extLst>
          </p:cNvPr>
          <p:cNvSpPr>
            <a:spLocks noGrp="1"/>
          </p:cNvSpPr>
          <p:nvPr>
            <p:ph type="title"/>
          </p:nvPr>
        </p:nvSpPr>
        <p:spPr>
          <a:xfrm>
            <a:off x="284723" y="74002"/>
            <a:ext cx="11018520" cy="492443"/>
          </a:xfrm>
        </p:spPr>
        <p:txBody>
          <a:bodyPr/>
          <a:lstStyle/>
          <a:p>
            <a:r>
              <a:rPr lang="en-US" sz="3200">
                <a:solidFill>
                  <a:srgbClr val="FFFFFF"/>
                </a:solidFill>
              </a:rPr>
              <a:t>Production Touch Dashboard Click vs. Script Touch Legend</a:t>
            </a:r>
          </a:p>
        </p:txBody>
      </p:sp>
    </p:spTree>
    <p:extLst>
      <p:ext uri="{BB962C8B-B14F-4D97-AF65-F5344CB8AC3E}">
        <p14:creationId xmlns:p14="http://schemas.microsoft.com/office/powerpoint/2010/main" val="42647417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E2CF6-1001-6F26-EADA-25474D2ACE37}"/>
              </a:ext>
            </a:extLst>
          </p:cNvPr>
          <p:cNvSpPr>
            <a:spLocks noGrp="1"/>
          </p:cNvSpPr>
          <p:nvPr>
            <p:ph type="title"/>
          </p:nvPr>
        </p:nvSpPr>
        <p:spPr>
          <a:xfrm>
            <a:off x="293320" y="543591"/>
            <a:ext cx="11018520" cy="553998"/>
          </a:xfrm>
        </p:spPr>
        <p:txBody>
          <a:bodyPr/>
          <a:lstStyle/>
          <a:p>
            <a:r>
              <a:rPr lang="en-US">
                <a:solidFill>
                  <a:srgbClr val="FFFFFF"/>
                </a:solidFill>
                <a:cs typeface="Segoe UI"/>
              </a:rPr>
              <a:t>Risk Levels - Production Touch Dashboard</a:t>
            </a:r>
            <a:endParaRPr lang="en-US">
              <a:solidFill>
                <a:srgbClr val="FFFFFF"/>
              </a:solidFill>
            </a:endParaRPr>
          </a:p>
        </p:txBody>
      </p:sp>
      <p:graphicFrame>
        <p:nvGraphicFramePr>
          <p:cNvPr id="7" name="Table 6">
            <a:extLst>
              <a:ext uri="{FF2B5EF4-FFF2-40B4-BE49-F238E27FC236}">
                <a16:creationId xmlns:a16="http://schemas.microsoft.com/office/drawing/2014/main" id="{6BF91AE8-9DF9-5CAC-7BAD-DFE136CC5036}"/>
              </a:ext>
            </a:extLst>
          </p:cNvPr>
          <p:cNvGraphicFramePr>
            <a:graphicFrameLocks noGrp="1"/>
          </p:cNvGraphicFramePr>
          <p:nvPr/>
        </p:nvGraphicFramePr>
        <p:xfrm>
          <a:off x="293320" y="2159000"/>
          <a:ext cx="11605360" cy="2839720"/>
        </p:xfrm>
        <a:graphic>
          <a:graphicData uri="http://schemas.openxmlformats.org/drawingml/2006/table">
            <a:tbl>
              <a:tblPr firstRow="1" bandRow="1">
                <a:tableStyleId>{073A0DAA-6AF3-43AB-8588-CEC1D06C72B9}</a:tableStyleId>
              </a:tblPr>
              <a:tblGrid>
                <a:gridCol w="2027875">
                  <a:extLst>
                    <a:ext uri="{9D8B030D-6E8A-4147-A177-3AD203B41FA5}">
                      <a16:colId xmlns:a16="http://schemas.microsoft.com/office/drawing/2014/main" val="781374810"/>
                    </a:ext>
                  </a:extLst>
                </a:gridCol>
                <a:gridCol w="9577485">
                  <a:extLst>
                    <a:ext uri="{9D8B030D-6E8A-4147-A177-3AD203B41FA5}">
                      <a16:colId xmlns:a16="http://schemas.microsoft.com/office/drawing/2014/main" val="2087596624"/>
                    </a:ext>
                  </a:extLst>
                </a:gridCol>
              </a:tblGrid>
              <a:tr h="370840">
                <a:tc>
                  <a:txBody>
                    <a:bodyPr/>
                    <a:lstStyle/>
                    <a:p>
                      <a:pPr algn="ctr"/>
                      <a:r>
                        <a:rPr lang="en-US" sz="1550">
                          <a:solidFill>
                            <a:schemeClr val="bg1"/>
                          </a:solidFill>
                        </a:rPr>
                        <a:t>Risk Level</a:t>
                      </a:r>
                    </a:p>
                  </a:txBody>
                  <a:tcPr/>
                </a:tc>
                <a:tc>
                  <a:txBody>
                    <a:bodyPr/>
                    <a:lstStyle/>
                    <a:p>
                      <a:pPr algn="ctr"/>
                      <a:r>
                        <a:rPr lang="en-US" sz="1550">
                          <a:solidFill>
                            <a:schemeClr val="bg1"/>
                          </a:solidFill>
                        </a:rPr>
                        <a:t>Description</a:t>
                      </a:r>
                    </a:p>
                  </a:txBody>
                  <a:tcPr/>
                </a:tc>
                <a:extLst>
                  <a:ext uri="{0D108BD9-81ED-4DB2-BD59-A6C34878D82A}">
                    <a16:rowId xmlns:a16="http://schemas.microsoft.com/office/drawing/2014/main" val="3656289436"/>
                  </a:ext>
                </a:extLst>
              </a:tr>
              <a:tr h="370840">
                <a:tc>
                  <a:txBody>
                    <a:bodyPr/>
                    <a:lstStyle/>
                    <a:p>
                      <a:r>
                        <a:rPr lang="en-US" sz="1200" b="1">
                          <a:solidFill>
                            <a:srgbClr val="000000"/>
                          </a:solidFill>
                        </a:rPr>
                        <a:t>Low Risk</a:t>
                      </a:r>
                      <a:endParaRPr lang="en-US" sz="1200" b="1">
                        <a:solidFill>
                          <a:srgbClr val="000000"/>
                        </a:solidFill>
                        <a:latin typeface="Segoe UI Semibold"/>
                      </a:endParaRPr>
                    </a:p>
                  </a:txBody>
                  <a:tcPr/>
                </a:tc>
                <a:tc>
                  <a:txBody>
                    <a:bodyPr/>
                    <a:lstStyle/>
                    <a:p>
                      <a:pPr marL="285750" lvl="1" indent="-285750" algn="l" defTabSz="914400" rtl="0" eaLnBrk="1" latinLnBrk="0" hangingPunct="1">
                        <a:buFont typeface="Arial" panose="020B0604020202020204" pitchFamily="34" charset="0"/>
                        <a:buChar char="•"/>
                      </a:pPr>
                      <a:r>
                        <a:rPr lang="en-US" sz="1200" kern="1200">
                          <a:solidFill>
                            <a:srgbClr val="000000"/>
                          </a:solidFill>
                          <a:effectLst/>
                        </a:rPr>
                        <a:t>Read operations without any critical terms (remove|delete|reset|create|update|secret|keyvault|cert) in OperationName</a:t>
                      </a:r>
                    </a:p>
                    <a:p>
                      <a:pPr marL="285750" indent="-285750">
                        <a:buFont typeface="Arial" panose="020B0604020202020204" pitchFamily="34" charset="0"/>
                        <a:buChar char="•"/>
                      </a:pPr>
                      <a:r>
                        <a:rPr lang="en-US" sz="1200" kern="1200">
                          <a:solidFill>
                            <a:srgbClr val="000000"/>
                          </a:solidFill>
                          <a:effectLst/>
                        </a:rPr>
                        <a:t>OperationName with non-critical terms (get|read|cat|info|systemctl status|ifconfig|ipconfig|ping|dir|journalctl|echo)</a:t>
                      </a:r>
                      <a:endParaRPr lang="en-US" sz="1200" kern="1200">
                        <a:solidFill>
                          <a:srgbClr val="000000"/>
                        </a:solidFill>
                        <a:effectLst/>
                        <a:latin typeface="Segoe UI"/>
                      </a:endParaRPr>
                    </a:p>
                  </a:txBody>
                  <a:tcPr/>
                </a:tc>
                <a:extLst>
                  <a:ext uri="{0D108BD9-81ED-4DB2-BD59-A6C34878D82A}">
                    <a16:rowId xmlns:a16="http://schemas.microsoft.com/office/drawing/2014/main" val="3932268233"/>
                  </a:ext>
                </a:extLst>
              </a:tr>
              <a:tr h="370840">
                <a:tc>
                  <a:txBody>
                    <a:bodyPr/>
                    <a:lstStyle/>
                    <a:p>
                      <a:r>
                        <a:rPr lang="en-US" sz="1200" b="1">
                          <a:solidFill>
                            <a:srgbClr val="000000"/>
                          </a:solidFill>
                        </a:rPr>
                        <a:t>Moderate</a:t>
                      </a:r>
                      <a:endParaRPr lang="en-US" sz="1200" b="1">
                        <a:solidFill>
                          <a:srgbClr val="000000"/>
                        </a:solidFill>
                        <a:latin typeface="Segoe UI Semibold"/>
                      </a:endParaRPr>
                    </a:p>
                  </a:txBody>
                  <a:tcPr/>
                </a:tc>
                <a:tc>
                  <a:txBody>
                    <a:bodyPr/>
                    <a:lstStyle/>
                    <a:p>
                      <a:pPr marL="285750" lvl="1" indent="-285750" algn="l" defTabSz="914400" rtl="0" eaLnBrk="1" latinLnBrk="0" hangingPunct="1">
                        <a:buFont typeface="Arial" panose="020B0604020202020204" pitchFamily="34" charset="0"/>
                        <a:buChar char="•"/>
                      </a:pPr>
                      <a:r>
                        <a:rPr lang="en-US" sz="1200" kern="1200">
                          <a:solidFill>
                            <a:srgbClr val="000000"/>
                          </a:solidFill>
                          <a:effectLst/>
                        </a:rPr>
                        <a:t>Read operations with critical terms (remove|delete|reset|create|update|secret|keyvault|cert).</a:t>
                      </a:r>
                    </a:p>
                    <a:p>
                      <a:pPr marL="285750" lvl="1" indent="-285750" algn="l" defTabSz="914400" rtl="0" eaLnBrk="1" latinLnBrk="0" hangingPunct="1">
                        <a:buFont typeface="Arial" panose="020B0604020202020204" pitchFamily="34" charset="0"/>
                        <a:buChar char="•"/>
                      </a:pPr>
                      <a:r>
                        <a:rPr lang="en-US" sz="1200" kern="1200">
                          <a:solidFill>
                            <a:srgbClr val="000000"/>
                          </a:solidFill>
                          <a:effectLst/>
                        </a:rPr>
                        <a:t>Possible non-read operations executed with Reader permissions.</a:t>
                      </a:r>
                    </a:p>
                    <a:p>
                      <a:pPr marL="285750" indent="-285750" algn="l" defTabSz="914400" rtl="0" eaLnBrk="1" latinLnBrk="0" hangingPunct="1">
                        <a:buFont typeface="Arial" panose="020B0604020202020204" pitchFamily="34" charset="0"/>
                        <a:buChar char="•"/>
                      </a:pPr>
                      <a:r>
                        <a:rPr lang="en-US" sz="1200" kern="1200">
                          <a:solidFill>
                            <a:srgbClr val="000000"/>
                          </a:solidFill>
                          <a:effectLst/>
                        </a:rPr>
                        <a:t>OperationName with non-prod terms (ppe|test|staging|-dev).</a:t>
                      </a:r>
                      <a:endParaRPr lang="en-US" sz="1200" kern="1200">
                        <a:solidFill>
                          <a:srgbClr val="000000"/>
                        </a:solidFill>
                        <a:effectLst/>
                        <a:latin typeface="Segoe UI"/>
                      </a:endParaRPr>
                    </a:p>
                  </a:txBody>
                  <a:tcPr/>
                </a:tc>
                <a:extLst>
                  <a:ext uri="{0D108BD9-81ED-4DB2-BD59-A6C34878D82A}">
                    <a16:rowId xmlns:a16="http://schemas.microsoft.com/office/drawing/2014/main" val="673020103"/>
                  </a:ext>
                </a:extLst>
              </a:tr>
              <a:tr h="370840">
                <a:tc>
                  <a:txBody>
                    <a:bodyPr/>
                    <a:lstStyle/>
                    <a:p>
                      <a:r>
                        <a:rPr lang="en-US" sz="1200" b="1">
                          <a:solidFill>
                            <a:srgbClr val="000000"/>
                          </a:solidFill>
                        </a:rPr>
                        <a:t>High</a:t>
                      </a:r>
                      <a:endParaRPr lang="en-US" sz="1200" b="1">
                        <a:solidFill>
                          <a:srgbClr val="000000"/>
                        </a:solidFill>
                        <a:latin typeface="Segoe UI Semibold"/>
                      </a:endParaRPr>
                    </a:p>
                  </a:txBody>
                  <a:tcPr/>
                </a:tc>
                <a:tc>
                  <a:txBody>
                    <a:bodyPr/>
                    <a:lstStyle/>
                    <a:p>
                      <a:pPr marL="285750" indent="-285750" algn="l" defTabSz="914400" rtl="0" eaLnBrk="1" latinLnBrk="0" hangingPunct="1">
                        <a:buFont typeface="Arial" panose="020B0604020202020204" pitchFamily="34" charset="0"/>
                        <a:buChar char="•"/>
                      </a:pPr>
                      <a:r>
                        <a:rPr lang="en-US" sz="1200" kern="1200">
                          <a:solidFill>
                            <a:srgbClr val="000000"/>
                          </a:solidFill>
                          <a:effectLst/>
                        </a:rPr>
                        <a:t>Predominantly 'Update' operations</a:t>
                      </a:r>
                    </a:p>
                    <a:p>
                      <a:pPr marL="285750" indent="-285750" algn="l" defTabSz="914400" rtl="0" eaLnBrk="1" latinLnBrk="0" hangingPunct="1">
                        <a:buFont typeface="Arial" panose="020B0604020202020204" pitchFamily="34" charset="0"/>
                        <a:buChar char="•"/>
                      </a:pPr>
                      <a:r>
                        <a:rPr lang="en-US" sz="1200" kern="1200">
                          <a:solidFill>
                            <a:srgbClr val="000000"/>
                          </a:solidFill>
                          <a:effectLst/>
                        </a:rPr>
                        <a:t>Some 'Delete' operations, which AI-based classification tagged as High Risk (lower than others tagged Extreme)</a:t>
                      </a:r>
                      <a:endParaRPr lang="en-US" sz="1200" kern="1200">
                        <a:solidFill>
                          <a:srgbClr val="000000"/>
                        </a:solidFill>
                        <a:effectLst/>
                        <a:latin typeface="Segoe UI"/>
                      </a:endParaRPr>
                    </a:p>
                  </a:txBody>
                  <a:tcPr/>
                </a:tc>
                <a:extLst>
                  <a:ext uri="{0D108BD9-81ED-4DB2-BD59-A6C34878D82A}">
                    <a16:rowId xmlns:a16="http://schemas.microsoft.com/office/drawing/2014/main" val="349594531"/>
                  </a:ext>
                </a:extLst>
              </a:tr>
              <a:tr h="370840">
                <a:tc>
                  <a:txBody>
                    <a:bodyPr/>
                    <a:lstStyle/>
                    <a:p>
                      <a:r>
                        <a:rPr lang="en-US" sz="1200" b="1" kern="1200">
                          <a:solidFill>
                            <a:srgbClr val="000000"/>
                          </a:solidFill>
                        </a:rPr>
                        <a:t>Extreme</a:t>
                      </a:r>
                      <a:endParaRPr lang="en-US" sz="1200" b="1" kern="1200">
                        <a:solidFill>
                          <a:srgbClr val="000000"/>
                        </a:solidFill>
                        <a:latin typeface="Segoe UI Semibold"/>
                      </a:endParaRPr>
                    </a:p>
                  </a:txBody>
                  <a:tcPr/>
                </a:tc>
                <a:tc>
                  <a:txBody>
                    <a:bodyPr/>
                    <a:lstStyle/>
                    <a:p>
                      <a:pPr marL="285750" indent="-285750" algn="l" defTabSz="914400" rtl="0" eaLnBrk="1" latinLnBrk="0" hangingPunct="1">
                        <a:buFont typeface="Arial" panose="020B0604020202020204" pitchFamily="34" charset="0"/>
                        <a:buChar char="•"/>
                      </a:pPr>
                      <a:r>
                        <a:rPr lang="en-US" sz="1200" kern="1200">
                          <a:solidFill>
                            <a:srgbClr val="000000"/>
                          </a:solidFill>
                          <a:effectLst/>
                        </a:rPr>
                        <a:t>Predominantly 'Delete' operations</a:t>
                      </a:r>
                    </a:p>
                    <a:p>
                      <a:pPr marL="285750" indent="-285750" algn="l" defTabSz="914400" rtl="0" eaLnBrk="1" latinLnBrk="0" hangingPunct="1">
                        <a:buFont typeface="Arial" panose="020B0604020202020204" pitchFamily="34" charset="0"/>
                        <a:buChar char="•"/>
                      </a:pPr>
                      <a:r>
                        <a:rPr lang="en-US" sz="1200" kern="1200">
                          <a:solidFill>
                            <a:srgbClr val="000000"/>
                          </a:solidFill>
                          <a:effectLst/>
                        </a:rPr>
                        <a:t>'Update' operations for executing commands deemed as extreme risk by AI system.</a:t>
                      </a:r>
                      <a:endParaRPr lang="en-US" sz="1200" kern="1200">
                        <a:solidFill>
                          <a:srgbClr val="000000"/>
                        </a:solidFill>
                        <a:effectLst/>
                        <a:latin typeface="Segoe UI"/>
                      </a:endParaRPr>
                    </a:p>
                  </a:txBody>
                  <a:tcPr/>
                </a:tc>
                <a:extLst>
                  <a:ext uri="{0D108BD9-81ED-4DB2-BD59-A6C34878D82A}">
                    <a16:rowId xmlns:a16="http://schemas.microsoft.com/office/drawing/2014/main" val="3271115550"/>
                  </a:ext>
                </a:extLst>
              </a:tr>
              <a:tr h="370840">
                <a:tc>
                  <a:txBody>
                    <a:bodyPr/>
                    <a:lstStyle/>
                    <a:p>
                      <a:r>
                        <a:rPr lang="en-US" sz="1200" b="1" kern="1200">
                          <a:solidFill>
                            <a:srgbClr val="000000"/>
                          </a:solidFill>
                        </a:rPr>
                        <a:t>Immediate Action Required </a:t>
                      </a:r>
                      <a:endParaRPr lang="en-US" sz="1200" b="1" kern="1200">
                        <a:solidFill>
                          <a:srgbClr val="000000"/>
                        </a:solidFill>
                        <a:latin typeface="Segoe UI Semibold"/>
                      </a:endParaRPr>
                    </a:p>
                  </a:txBody>
                  <a:tcPr/>
                </a:tc>
                <a:tc>
                  <a:txBody>
                    <a:bodyPr/>
                    <a:lstStyle/>
                    <a:p>
                      <a:pPr marL="285750" indent="-285750" algn="l" defTabSz="914400" rtl="0" eaLnBrk="1" latinLnBrk="0" hangingPunct="1">
                        <a:buFont typeface="Arial" panose="020B0604020202020204" pitchFamily="34" charset="0"/>
                        <a:buChar char="•"/>
                      </a:pPr>
                      <a:r>
                        <a:rPr lang="en-US" sz="1200" kern="1200">
                          <a:solidFill>
                            <a:srgbClr val="000000"/>
                          </a:solidFill>
                          <a:effectLst/>
                        </a:rPr>
                        <a:t>'High' and 'Extreme' risk operations which have been executed via ‘Standard Systems’ (</a:t>
                      </a:r>
                      <a:r>
                        <a:rPr lang="en-US" sz="1200" kern="1200" err="1">
                          <a:solidFill>
                            <a:srgbClr val="000000"/>
                          </a:solidFill>
                          <a:effectLst/>
                        </a:rPr>
                        <a:t>OaaS</a:t>
                      </a:r>
                      <a:r>
                        <a:rPr lang="en-US" sz="1200" kern="1200">
                          <a:solidFill>
                            <a:srgbClr val="000000"/>
                          </a:solidFill>
                          <a:effectLst/>
                        </a:rPr>
                        <a:t> &amp; Geneva Actions) by others. </a:t>
                      </a:r>
                    </a:p>
                    <a:p>
                      <a:pPr marL="285750" indent="-285750" algn="l" defTabSz="914400" rtl="0" eaLnBrk="1" latinLnBrk="0" hangingPunct="1">
                        <a:buFont typeface="Arial" panose="020B0604020202020204" pitchFamily="34" charset="0"/>
                        <a:buChar char="•"/>
                      </a:pPr>
                      <a:r>
                        <a:rPr lang="en-US" sz="1200" kern="1200">
                          <a:solidFill>
                            <a:srgbClr val="000000"/>
                          </a:solidFill>
                          <a:effectLst/>
                        </a:rPr>
                        <a:t>Represents high risk touches that are “shovel ready” to move to a standard system (</a:t>
                      </a:r>
                      <a:r>
                        <a:rPr lang="en-US" sz="1200" kern="1200" err="1">
                          <a:solidFill>
                            <a:srgbClr val="000000"/>
                          </a:solidFill>
                          <a:effectLst/>
                        </a:rPr>
                        <a:t>OaaS</a:t>
                      </a:r>
                      <a:r>
                        <a:rPr lang="en-US" sz="1200" kern="1200">
                          <a:solidFill>
                            <a:srgbClr val="000000"/>
                          </a:solidFill>
                          <a:effectLst/>
                        </a:rPr>
                        <a:t>, Geneva actions)</a:t>
                      </a:r>
                      <a:endParaRPr lang="en-US" sz="1200" kern="1200">
                        <a:solidFill>
                          <a:srgbClr val="000000"/>
                        </a:solidFill>
                        <a:effectLst/>
                        <a:latin typeface="Segoe UI"/>
                      </a:endParaRPr>
                    </a:p>
                  </a:txBody>
                  <a:tcPr/>
                </a:tc>
                <a:extLst>
                  <a:ext uri="{0D108BD9-81ED-4DB2-BD59-A6C34878D82A}">
                    <a16:rowId xmlns:a16="http://schemas.microsoft.com/office/drawing/2014/main" val="1184917992"/>
                  </a:ext>
                </a:extLst>
              </a:tr>
            </a:tbl>
          </a:graphicData>
        </a:graphic>
      </p:graphicFrame>
      <p:sp>
        <p:nvSpPr>
          <p:cNvPr id="4" name="TextBox 3">
            <a:extLst>
              <a:ext uri="{FF2B5EF4-FFF2-40B4-BE49-F238E27FC236}">
                <a16:creationId xmlns:a16="http://schemas.microsoft.com/office/drawing/2014/main" id="{282765DE-C693-578F-7993-6BC97869D2E6}"/>
              </a:ext>
            </a:extLst>
          </p:cNvPr>
          <p:cNvSpPr txBox="1"/>
          <p:nvPr/>
        </p:nvSpPr>
        <p:spPr>
          <a:xfrm>
            <a:off x="293320" y="6657968"/>
            <a:ext cx="3718449" cy="161583"/>
          </a:xfrm>
          <a:prstGeom prst="rect">
            <a:avLst/>
          </a:prstGeom>
          <a:noFill/>
        </p:spPr>
        <p:txBody>
          <a:bodyPr wrap="square" lIns="0" tIns="0" rIns="0" bIns="0" rtlCol="0" anchor="t">
            <a:spAutoFit/>
          </a:bodyPr>
          <a:lstStyle/>
          <a:p>
            <a:pPr algn="l"/>
            <a:r>
              <a:rPr lang="en-US" sz="1050"/>
              <a:t>Reference: </a:t>
            </a:r>
            <a:r>
              <a:rPr lang="en-US" sz="1050">
                <a:hlinkClick r:id="rId3"/>
              </a:rPr>
              <a:t>Production Touch Dashboard (aka.ms/</a:t>
            </a:r>
            <a:r>
              <a:rPr lang="en-US" sz="1050" err="1">
                <a:hlinkClick r:id="rId3"/>
              </a:rPr>
              <a:t>ptd</a:t>
            </a:r>
            <a:r>
              <a:rPr lang="en-US" sz="1050">
                <a:hlinkClick r:id="rId3"/>
              </a:rPr>
              <a:t>)</a:t>
            </a:r>
          </a:p>
        </p:txBody>
      </p:sp>
      <p:sp>
        <p:nvSpPr>
          <p:cNvPr id="3" name="TextBox 12">
            <a:extLst>
              <a:ext uri="{FF2B5EF4-FFF2-40B4-BE49-F238E27FC236}">
                <a16:creationId xmlns:a16="http://schemas.microsoft.com/office/drawing/2014/main" id="{2F1EE438-F0D2-66A0-F636-821FFD61CAA9}"/>
              </a:ext>
            </a:extLst>
          </p:cNvPr>
          <p:cNvSpPr txBox="1"/>
          <p:nvPr/>
        </p:nvSpPr>
        <p:spPr>
          <a:xfrm>
            <a:off x="293320" y="5194757"/>
            <a:ext cx="10647017"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100" b="1"/>
              <a:t>Note</a:t>
            </a:r>
            <a:r>
              <a:rPr lang="en-US" sz="1100"/>
              <a:t>: No method exits to track resource-level criticality today (i.e. what is a “quality critical resource”).  Proposal in progress to pilot a solution with an initial set of services</a:t>
            </a:r>
          </a:p>
        </p:txBody>
      </p:sp>
    </p:spTree>
    <p:extLst>
      <p:ext uri="{BB962C8B-B14F-4D97-AF65-F5344CB8AC3E}">
        <p14:creationId xmlns:p14="http://schemas.microsoft.com/office/powerpoint/2010/main" val="4096864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07460-F31D-5FA7-CC47-48267ADCC224}"/>
              </a:ext>
            </a:extLst>
          </p:cNvPr>
          <p:cNvSpPr>
            <a:spLocks noGrp="1"/>
          </p:cNvSpPr>
          <p:nvPr>
            <p:ph type="title"/>
          </p:nvPr>
        </p:nvSpPr>
        <p:spPr>
          <a:xfrm>
            <a:off x="588263" y="372533"/>
            <a:ext cx="11018520" cy="553998"/>
          </a:xfrm>
        </p:spPr>
        <p:txBody>
          <a:bodyPr>
            <a:normAutofit/>
          </a:bodyPr>
          <a:lstStyle/>
          <a:p>
            <a:r>
              <a:rPr lang="en-US">
                <a:solidFill>
                  <a:srgbClr val="FFFFFF"/>
                </a:solidFill>
                <a:cs typeface="Segoe UI Semibold"/>
              </a:rPr>
              <a:t>Week over week Key learnings</a:t>
            </a:r>
            <a:endParaRPr lang="en-US">
              <a:solidFill>
                <a:srgbClr val="FFFFFF"/>
              </a:solidFill>
            </a:endParaRPr>
          </a:p>
        </p:txBody>
      </p:sp>
      <p:sp>
        <p:nvSpPr>
          <p:cNvPr id="7" name="TextBox 6">
            <a:extLst>
              <a:ext uri="{FF2B5EF4-FFF2-40B4-BE49-F238E27FC236}">
                <a16:creationId xmlns:a16="http://schemas.microsoft.com/office/drawing/2014/main" id="{9855759E-C9D8-EBA1-5D14-832DD304E7E2}"/>
              </a:ext>
            </a:extLst>
          </p:cNvPr>
          <p:cNvSpPr txBox="1"/>
          <p:nvPr/>
        </p:nvSpPr>
        <p:spPr>
          <a:xfrm>
            <a:off x="587019" y="1120604"/>
            <a:ext cx="11350977"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solidFill>
                  <a:schemeClr val="bg1"/>
                </a:solidFill>
                <a:cs typeface="Segoe UI"/>
              </a:rPr>
              <a:t>Action plans and learnings observed as we move users through the spectrum of safe changes</a:t>
            </a:r>
          </a:p>
        </p:txBody>
      </p:sp>
      <p:sp>
        <p:nvSpPr>
          <p:cNvPr id="20" name="Rectangle 19">
            <a:extLst>
              <a:ext uri="{FF2B5EF4-FFF2-40B4-BE49-F238E27FC236}">
                <a16:creationId xmlns:a16="http://schemas.microsoft.com/office/drawing/2014/main" id="{12F3824A-764C-FDC2-110F-16F0A3AA5543}"/>
              </a:ext>
            </a:extLst>
          </p:cNvPr>
          <p:cNvSpPr/>
          <p:nvPr/>
        </p:nvSpPr>
        <p:spPr bwMode="auto">
          <a:xfrm>
            <a:off x="10717967" y="-11183"/>
            <a:ext cx="1469555" cy="3909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Mike</a:t>
            </a:r>
          </a:p>
        </p:txBody>
      </p:sp>
      <p:graphicFrame>
        <p:nvGraphicFramePr>
          <p:cNvPr id="30" name="Table 29">
            <a:extLst>
              <a:ext uri="{FF2B5EF4-FFF2-40B4-BE49-F238E27FC236}">
                <a16:creationId xmlns:a16="http://schemas.microsoft.com/office/drawing/2014/main" id="{A89C0AA7-2B9D-C900-54F8-7D36F36EE2F0}"/>
              </a:ext>
            </a:extLst>
          </p:cNvPr>
          <p:cNvGraphicFramePr>
            <a:graphicFrameLocks noGrp="1"/>
          </p:cNvGraphicFramePr>
          <p:nvPr>
            <p:extLst>
              <p:ext uri="{D42A27DB-BD31-4B8C-83A1-F6EECF244321}">
                <p14:modId xmlns:p14="http://schemas.microsoft.com/office/powerpoint/2010/main" val="650638448"/>
              </p:ext>
            </p:extLst>
          </p:nvPr>
        </p:nvGraphicFramePr>
        <p:xfrm>
          <a:off x="454355" y="2498350"/>
          <a:ext cx="11389304" cy="3844343"/>
        </p:xfrm>
        <a:graphic>
          <a:graphicData uri="http://schemas.openxmlformats.org/drawingml/2006/table">
            <a:tbl>
              <a:tblPr firstRow="1" bandRow="1">
                <a:tableStyleId>{5940675A-B579-460E-94D1-54222C63F5DA}</a:tableStyleId>
              </a:tblPr>
              <a:tblGrid>
                <a:gridCol w="1396906">
                  <a:extLst>
                    <a:ext uri="{9D8B030D-6E8A-4147-A177-3AD203B41FA5}">
                      <a16:colId xmlns:a16="http://schemas.microsoft.com/office/drawing/2014/main" val="3044932524"/>
                    </a:ext>
                  </a:extLst>
                </a:gridCol>
                <a:gridCol w="3298824">
                  <a:extLst>
                    <a:ext uri="{9D8B030D-6E8A-4147-A177-3AD203B41FA5}">
                      <a16:colId xmlns:a16="http://schemas.microsoft.com/office/drawing/2014/main" val="2308729359"/>
                    </a:ext>
                  </a:extLst>
                </a:gridCol>
                <a:gridCol w="3329960">
                  <a:extLst>
                    <a:ext uri="{9D8B030D-6E8A-4147-A177-3AD203B41FA5}">
                      <a16:colId xmlns:a16="http://schemas.microsoft.com/office/drawing/2014/main" val="3771729565"/>
                    </a:ext>
                  </a:extLst>
                </a:gridCol>
                <a:gridCol w="2718162">
                  <a:extLst>
                    <a:ext uri="{9D8B030D-6E8A-4147-A177-3AD203B41FA5}">
                      <a16:colId xmlns:a16="http://schemas.microsoft.com/office/drawing/2014/main" val="1582509172"/>
                    </a:ext>
                  </a:extLst>
                </a:gridCol>
                <a:gridCol w="645452">
                  <a:extLst>
                    <a:ext uri="{9D8B030D-6E8A-4147-A177-3AD203B41FA5}">
                      <a16:colId xmlns:a16="http://schemas.microsoft.com/office/drawing/2014/main" val="1320290671"/>
                    </a:ext>
                  </a:extLst>
                </a:gridCol>
              </a:tblGrid>
              <a:tr h="287382">
                <a:tc>
                  <a:txBody>
                    <a:bodyPr/>
                    <a:lstStyle/>
                    <a:p>
                      <a:pPr algn="l"/>
                      <a:r>
                        <a:rPr lang="en-US" sz="1050" baseline="0"/>
                        <a:t>Category</a:t>
                      </a:r>
                    </a:p>
                  </a:txBody>
                  <a:tcPr anchor="ctr"/>
                </a:tc>
                <a:tc>
                  <a:txBody>
                    <a:bodyPr/>
                    <a:lstStyle/>
                    <a:p>
                      <a:pPr algn="l"/>
                      <a:r>
                        <a:rPr lang="en-US" sz="1050" baseline="0"/>
                        <a:t>Learnings </a:t>
                      </a:r>
                    </a:p>
                  </a:txBody>
                  <a:tcPr anchor="ctr"/>
                </a:tc>
                <a:tc>
                  <a:txBody>
                    <a:bodyPr/>
                    <a:lstStyle/>
                    <a:p>
                      <a:pPr algn="l"/>
                      <a:r>
                        <a:rPr lang="en-US" sz="1050" baseline="0"/>
                        <a:t>Action Plans</a:t>
                      </a:r>
                    </a:p>
                  </a:txBody>
                  <a:tcPr anchor="ctr"/>
                </a:tc>
                <a:tc>
                  <a:txBody>
                    <a:bodyPr/>
                    <a:lstStyle/>
                    <a:p>
                      <a:pPr algn="l"/>
                      <a:r>
                        <a:rPr lang="en-US" sz="1050" baseline="0"/>
                        <a:t>Owner</a:t>
                      </a:r>
                    </a:p>
                  </a:txBody>
                  <a:tcPr anchor="ctr"/>
                </a:tc>
                <a:tc>
                  <a:txBody>
                    <a:bodyPr/>
                    <a:lstStyle/>
                    <a:p>
                      <a:pPr lvl="0" algn="ctr">
                        <a:buNone/>
                      </a:pPr>
                      <a:r>
                        <a:rPr lang="en-US" sz="1050" baseline="0"/>
                        <a:t>Slide</a:t>
                      </a:r>
                    </a:p>
                  </a:txBody>
                  <a:tcPr anchor="ctr"/>
                </a:tc>
                <a:extLst>
                  <a:ext uri="{0D108BD9-81ED-4DB2-BD59-A6C34878D82A}">
                    <a16:rowId xmlns:a16="http://schemas.microsoft.com/office/drawing/2014/main" val="113986162"/>
                  </a:ext>
                </a:extLst>
              </a:tr>
              <a:tr h="385315">
                <a:tc rowSpan="3">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50" baseline="0"/>
                        <a:t>Touch Analysis</a:t>
                      </a:r>
                    </a:p>
                    <a:p>
                      <a:pPr marL="0" indent="0">
                        <a:buFont typeface="+mj-lt"/>
                        <a:buNone/>
                      </a:pPr>
                      <a:endParaRPr lang="en-US" sz="1050" baseline="0"/>
                    </a:p>
                  </a:txBody>
                  <a:tcPr anchor="ctr"/>
                </a:tc>
                <a:tc>
                  <a:txBody>
                    <a:bodyPr/>
                    <a:lstStyle/>
                    <a:p>
                      <a:pPr marL="0" indent="0">
                        <a:buFont typeface="+mj-lt"/>
                        <a:buNone/>
                      </a:pPr>
                      <a:r>
                        <a:rPr lang="en-US" sz="1050" baseline="0"/>
                        <a:t>Of the 5 services that we engaged with in the first phase had some data that was not available in PTD</a:t>
                      </a:r>
                    </a:p>
                  </a:txBody>
                  <a:tcPr anchor="ctr"/>
                </a:tc>
                <a:tc>
                  <a:txBody>
                    <a:bodyPr/>
                    <a:lstStyle/>
                    <a:p>
                      <a:pPr marL="0" indent="0">
                        <a:buFont typeface="+mj-lt"/>
                        <a:buNone/>
                      </a:pPr>
                      <a:r>
                        <a:rPr lang="en-US" sz="1050" baseline="0"/>
                        <a:t>Service Fabric and Asguard onboarding were picked up as top priority from the backlog of data sources to onboard to PTD</a:t>
                      </a:r>
                    </a:p>
                  </a:txBody>
                  <a:tcPr anchor="ctr"/>
                </a:tc>
                <a:tc>
                  <a:txBody>
                    <a:bodyPr/>
                    <a:lstStyle/>
                    <a:p>
                      <a:r>
                        <a:rPr lang="en-US" sz="1050" baseline="0"/>
                        <a:t>OFP Safety Team. </a:t>
                      </a:r>
                      <a:br>
                        <a:rPr lang="en-US" sz="1050" baseline="0"/>
                      </a:br>
                      <a:r>
                        <a:rPr lang="en-US" sz="1050" baseline="0"/>
                        <a:t>Service Fabric, Asgard Team</a:t>
                      </a:r>
                    </a:p>
                  </a:txBody>
                  <a:tcPr anchor="ctr"/>
                </a:tc>
                <a:tc>
                  <a:txBody>
                    <a:bodyPr/>
                    <a:lstStyle/>
                    <a:p>
                      <a:pPr lvl="0" algn="ctr">
                        <a:buNone/>
                      </a:pPr>
                      <a:r>
                        <a:rPr lang="en-US" sz="1050" baseline="0"/>
                        <a:t>8</a:t>
                      </a:r>
                    </a:p>
                  </a:txBody>
                  <a:tcPr anchor="ctr"/>
                </a:tc>
                <a:extLst>
                  <a:ext uri="{0D108BD9-81ED-4DB2-BD59-A6C34878D82A}">
                    <a16:rowId xmlns:a16="http://schemas.microsoft.com/office/drawing/2014/main" val="1730532673"/>
                  </a:ext>
                </a:extLst>
              </a:tr>
              <a:tr h="539441">
                <a:tc vMerge="1">
                  <a:txBody>
                    <a:bodyPr/>
                    <a:lstStyle/>
                    <a:p>
                      <a:endParaRPr lang="en-US"/>
                    </a:p>
                  </a:txBody>
                  <a:tcPr marL="0" marR="0" marT="0" marB="0" horzOverflow="overflow"/>
                </a:tc>
                <a:tc>
                  <a:txBody>
                    <a:bodyPr/>
                    <a:lstStyle/>
                    <a:p>
                      <a:pPr marL="0" marR="0" lvl="0" indent="0" algn="l" rtl="0" eaLnBrk="1" fontAlgn="auto" latinLnBrk="0" hangingPunct="1">
                        <a:lnSpc>
                          <a:spcPct val="100000"/>
                        </a:lnSpc>
                        <a:spcBef>
                          <a:spcPts val="0"/>
                        </a:spcBef>
                        <a:spcAft>
                          <a:spcPts val="0"/>
                        </a:spcAft>
                        <a:buClrTx/>
                        <a:buSzTx/>
                        <a:buFontTx/>
                        <a:buNone/>
                      </a:pPr>
                      <a:r>
                        <a:rPr lang="en-US" sz="1050" baseline="0"/>
                        <a:t>Lack of a built-in Subscription level role that has write permissions except delete (e.g. scale out resources).</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050" baseline="0"/>
                        <a:t>Revisiting Subscription RBAC levels with team.</a:t>
                      </a:r>
                    </a:p>
                  </a:txBody>
                  <a:tcPr anchor="ctr"/>
                </a:tc>
                <a:tc>
                  <a:txBody>
                    <a:bodyPr/>
                    <a:lstStyle/>
                    <a:p>
                      <a:r>
                        <a:rPr lang="en-US" sz="1050" baseline="0"/>
                        <a:t>RBAC team</a:t>
                      </a:r>
                    </a:p>
                  </a:txBody>
                  <a:tcPr anchor="ctr"/>
                </a:tc>
                <a:tc>
                  <a:txBody>
                    <a:bodyPr/>
                    <a:lstStyle/>
                    <a:p>
                      <a:pPr lvl="0" algn="ctr">
                        <a:buNone/>
                      </a:pPr>
                      <a:r>
                        <a:rPr lang="en-US" sz="1050" baseline="0"/>
                        <a:t>N/A</a:t>
                      </a:r>
                    </a:p>
                  </a:txBody>
                  <a:tcPr anchor="ctr"/>
                </a:tc>
                <a:extLst>
                  <a:ext uri="{0D108BD9-81ED-4DB2-BD59-A6C34878D82A}">
                    <a16:rowId xmlns:a16="http://schemas.microsoft.com/office/drawing/2014/main" val="332306174"/>
                  </a:ext>
                </a:extLst>
              </a:tr>
              <a:tr h="539441">
                <a:tc vMerge="1">
                  <a:txBody>
                    <a:bodyPr/>
                    <a:lstStyle/>
                    <a:p>
                      <a:endParaRPr lang="en-US" sz="1050" baseline="0">
                        <a:latin typeface="Segoe UI" panose="020B0502040204020203" pitchFamily="34" charset="0"/>
                        <a:cs typeface="Segoe UI" panose="020B0502040204020203" pitchFamily="34" charset="0"/>
                      </a:endParaRPr>
                    </a:p>
                  </a:txBody>
                  <a:tcPr marL="0" marR="0" marT="0" marB="0" horzOverflow="overflow"/>
                </a:tc>
                <a:tc>
                  <a:txBody>
                    <a:bodyPr/>
                    <a:lstStyle/>
                    <a:p>
                      <a:r>
                        <a:rPr lang="en-US" sz="1050" baseline="0"/>
                        <a:t>Fine tuning required for the PTD system generated risk levels for operations taking in feedback from service teams</a:t>
                      </a:r>
                    </a:p>
                  </a:txBody>
                  <a:tcPr anchor="ctr"/>
                </a:tc>
                <a:tc>
                  <a:txBody>
                    <a:bodyPr/>
                    <a:lstStyle/>
                    <a:p>
                      <a:r>
                        <a:rPr lang="en-US" sz="1050" baseline="0"/>
                        <a:t>Evaluating system for user tagging for conflicting risk levels of operations</a:t>
                      </a:r>
                    </a:p>
                  </a:txBody>
                  <a:tcPr anchor="ctr"/>
                </a:tc>
                <a:tc>
                  <a:txBody>
                    <a:bodyPr/>
                    <a:lstStyle/>
                    <a:p>
                      <a:r>
                        <a:rPr lang="en-US" sz="1050" baseline="0"/>
                        <a:t>OFP Safety team</a:t>
                      </a:r>
                    </a:p>
                  </a:txBody>
                  <a:tcPr anchor="ctr"/>
                </a:tc>
                <a:tc>
                  <a:txBody>
                    <a:bodyPr/>
                    <a:lstStyle/>
                    <a:p>
                      <a:pPr lvl="0" algn="ctr">
                        <a:buNone/>
                      </a:pPr>
                      <a:r>
                        <a:rPr lang="en-US" sz="1050" baseline="0"/>
                        <a:t>N/A</a:t>
                      </a:r>
                    </a:p>
                  </a:txBody>
                  <a:tcPr anchor="ctr"/>
                </a:tc>
                <a:extLst>
                  <a:ext uri="{0D108BD9-81ED-4DB2-BD59-A6C34878D82A}">
                    <a16:rowId xmlns:a16="http://schemas.microsoft.com/office/drawing/2014/main" val="2635187507"/>
                  </a:ext>
                </a:extLst>
              </a:tr>
              <a:tr h="539441">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aseline="0"/>
                        <a:t>Touch Improvements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aseline="0"/>
                        <a:t>SQCS services like Service Bus, SDN pubsub, use Service Fabric explorer for operations like reboot replicas as a part of DRI activities.</a:t>
                      </a:r>
                    </a:p>
                  </a:txBody>
                  <a:tcPr anchor="ctr"/>
                </a:tc>
                <a:tc>
                  <a:txBody>
                    <a:bodyPr/>
                    <a:lstStyle/>
                    <a:p>
                      <a:r>
                        <a:rPr lang="en-US" sz="1050" baseline="0"/>
                        <a:t>Service fabric guard rails : Use cluster health SF state to prevent destructive operations, e.g. removing the primary replica if there is no quorum of secondary replicas</a:t>
                      </a:r>
                    </a:p>
                  </a:txBody>
                  <a:tcPr anchor="ctr"/>
                </a:tc>
                <a:tc>
                  <a:txBody>
                    <a:bodyPr/>
                    <a:lstStyle/>
                    <a:p>
                      <a:r>
                        <a:rPr lang="en-US" sz="1050" baseline="0"/>
                        <a:t>Service Fabric team</a:t>
                      </a:r>
                    </a:p>
                  </a:txBody>
                  <a:tcPr anchor="ctr"/>
                </a:tc>
                <a:tc>
                  <a:txBody>
                    <a:bodyPr/>
                    <a:lstStyle/>
                    <a:p>
                      <a:pPr lvl="0" algn="ctr">
                        <a:buNone/>
                      </a:pPr>
                      <a:r>
                        <a:rPr lang="en-US" sz="1050" baseline="0"/>
                        <a:t>8</a:t>
                      </a:r>
                    </a:p>
                  </a:txBody>
                  <a:tcPr anchor="ctr"/>
                </a:tc>
                <a:extLst>
                  <a:ext uri="{0D108BD9-81ED-4DB2-BD59-A6C34878D82A}">
                    <a16:rowId xmlns:a16="http://schemas.microsoft.com/office/drawing/2014/main" val="872994102"/>
                  </a:ext>
                </a:extLst>
              </a:tr>
              <a:tr h="53944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aseline="0">
                        <a:latin typeface="Segoe UI" panose="020B0502040204020203" pitchFamily="34" charset="0"/>
                        <a:cs typeface="Segoe UI" panose="020B0502040204020203" pitchFamily="34" charset="0"/>
                      </a:endParaRPr>
                    </a:p>
                  </a:txBody>
                  <a:tcPr marL="0" marR="0" marT="0" marB="0" horzOverflow="overflow"/>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aseline="0"/>
                        <a:t>Dynamic Configuration Tool is used by CRP team for feature flighting and feature flag updates in production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aseline="0"/>
                        <a:t>Instead of custom DC Tool, investigate if Skylarc could be an option and move these operations to Skylarc.</a:t>
                      </a:r>
                    </a:p>
                  </a:txBody>
                  <a:tcPr anchor="ctr"/>
                </a:tc>
                <a:tc>
                  <a:txBody>
                    <a:bodyPr/>
                    <a:lstStyle/>
                    <a:p>
                      <a:r>
                        <a:rPr lang="en-US" sz="1050" baseline="0"/>
                        <a:t>CRP team</a:t>
                      </a:r>
                    </a:p>
                  </a:txBody>
                  <a:tcPr anchor="ctr"/>
                </a:tc>
                <a:tc>
                  <a:txBody>
                    <a:bodyPr/>
                    <a:lstStyle/>
                    <a:p>
                      <a:pPr lvl="0" algn="ctr">
                        <a:buNone/>
                      </a:pPr>
                      <a:r>
                        <a:rPr lang="en-US" sz="1050" baseline="0"/>
                        <a:t>8</a:t>
                      </a:r>
                    </a:p>
                  </a:txBody>
                  <a:tcPr anchor="ctr"/>
                </a:tc>
                <a:extLst>
                  <a:ext uri="{0D108BD9-81ED-4DB2-BD59-A6C34878D82A}">
                    <a16:rowId xmlns:a16="http://schemas.microsoft.com/office/drawing/2014/main" val="2781972561"/>
                  </a:ext>
                </a:extLst>
              </a:tr>
              <a:tr h="53944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aseline="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aseline="0"/>
                        <a:t>Supporting robust resource deletes with ARM Templates and EV2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aseline="0"/>
                        <a:t>Finalizing plan on DeploymentStacks integrations and EV2</a:t>
                      </a:r>
                    </a:p>
                  </a:txBody>
                  <a:tcPr anchor="ctr"/>
                </a:tc>
                <a:tc>
                  <a:txBody>
                    <a:bodyPr/>
                    <a:lstStyle/>
                    <a:p>
                      <a:r>
                        <a:rPr lang="en-US" sz="1050" baseline="0"/>
                        <a:t>ARM team</a:t>
                      </a:r>
                    </a:p>
                  </a:txBody>
                  <a:tcPr anchor="ctr"/>
                </a:tc>
                <a:tc>
                  <a:txBody>
                    <a:bodyPr/>
                    <a:lstStyle/>
                    <a:p>
                      <a:pPr lvl="0" algn="ctr">
                        <a:buNone/>
                      </a:pPr>
                      <a:r>
                        <a:rPr lang="en-US" sz="1050" baseline="0"/>
                        <a:t>22</a:t>
                      </a:r>
                    </a:p>
                  </a:txBody>
                  <a:tcPr anchor="ctr"/>
                </a:tc>
                <a:extLst>
                  <a:ext uri="{0D108BD9-81ED-4DB2-BD59-A6C34878D82A}">
                    <a16:rowId xmlns:a16="http://schemas.microsoft.com/office/drawing/2014/main" val="1077656962"/>
                  </a:ext>
                </a:extLst>
              </a:tr>
            </a:tbl>
          </a:graphicData>
        </a:graphic>
      </p:graphicFrame>
      <p:sp>
        <p:nvSpPr>
          <p:cNvPr id="24" name="TextBox 23">
            <a:extLst>
              <a:ext uri="{FF2B5EF4-FFF2-40B4-BE49-F238E27FC236}">
                <a16:creationId xmlns:a16="http://schemas.microsoft.com/office/drawing/2014/main" id="{AC6CB68D-FF68-001F-800A-D8FDF2A050C4}"/>
              </a:ext>
            </a:extLst>
          </p:cNvPr>
          <p:cNvSpPr txBox="1"/>
          <p:nvPr/>
        </p:nvSpPr>
        <p:spPr>
          <a:xfrm>
            <a:off x="454355" y="1649469"/>
            <a:ext cx="6997776" cy="646331"/>
          </a:xfrm>
          <a:prstGeom prst="rect">
            <a:avLst/>
          </a:prstGeom>
          <a:noFill/>
        </p:spPr>
        <p:txBody>
          <a:bodyPr wrap="square" rtlCol="0">
            <a:spAutoFit/>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Kicked off engagement with 24 SQCS teams to understand their production touches and provide guidance on safety of production touches</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Based on the discussions we’ve noted learnings below : </a:t>
            </a:r>
          </a:p>
        </p:txBody>
      </p:sp>
    </p:spTree>
    <p:extLst>
      <p:ext uri="{BB962C8B-B14F-4D97-AF65-F5344CB8AC3E}">
        <p14:creationId xmlns:p14="http://schemas.microsoft.com/office/powerpoint/2010/main" val="12515424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19C5A-F1A1-B407-FFC2-90B18DCFA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D5D02F-6DB5-3D9B-2DC2-299FA194AABF}"/>
              </a:ext>
            </a:extLst>
          </p:cNvPr>
          <p:cNvSpPr>
            <a:spLocks noGrp="1"/>
          </p:cNvSpPr>
          <p:nvPr>
            <p:ph type="title"/>
          </p:nvPr>
        </p:nvSpPr>
        <p:spPr>
          <a:xfrm>
            <a:off x="293320" y="543591"/>
            <a:ext cx="11018520" cy="553998"/>
          </a:xfrm>
        </p:spPr>
        <p:txBody>
          <a:bodyPr/>
          <a:lstStyle/>
          <a:p>
            <a:r>
              <a:rPr lang="en-US">
                <a:solidFill>
                  <a:srgbClr val="FFFFFF"/>
                </a:solidFill>
                <a:cs typeface="Segoe UI"/>
              </a:rPr>
              <a:t>Production Touch Taxonomy</a:t>
            </a:r>
            <a:endParaRPr lang="en-US">
              <a:solidFill>
                <a:srgbClr val="FFFFFF"/>
              </a:solidFill>
            </a:endParaRPr>
          </a:p>
        </p:txBody>
      </p:sp>
      <p:graphicFrame>
        <p:nvGraphicFramePr>
          <p:cNvPr id="7" name="Table 6">
            <a:extLst>
              <a:ext uri="{FF2B5EF4-FFF2-40B4-BE49-F238E27FC236}">
                <a16:creationId xmlns:a16="http://schemas.microsoft.com/office/drawing/2014/main" id="{BA2A6610-F159-B337-923F-B202CFECA1E6}"/>
              </a:ext>
            </a:extLst>
          </p:cNvPr>
          <p:cNvGraphicFramePr>
            <a:graphicFrameLocks noGrp="1"/>
          </p:cNvGraphicFramePr>
          <p:nvPr/>
        </p:nvGraphicFramePr>
        <p:xfrm>
          <a:off x="293320" y="2368164"/>
          <a:ext cx="9090167" cy="1463040"/>
        </p:xfrm>
        <a:graphic>
          <a:graphicData uri="http://schemas.openxmlformats.org/drawingml/2006/table">
            <a:tbl>
              <a:tblPr firstRow="1" bandRow="1">
                <a:tableStyleId>{5940675A-B579-460E-94D1-54222C63F5DA}</a:tableStyleId>
              </a:tblPr>
              <a:tblGrid>
                <a:gridCol w="2517826">
                  <a:extLst>
                    <a:ext uri="{9D8B030D-6E8A-4147-A177-3AD203B41FA5}">
                      <a16:colId xmlns:a16="http://schemas.microsoft.com/office/drawing/2014/main" val="781374810"/>
                    </a:ext>
                  </a:extLst>
                </a:gridCol>
                <a:gridCol w="2947397">
                  <a:extLst>
                    <a:ext uri="{9D8B030D-6E8A-4147-A177-3AD203B41FA5}">
                      <a16:colId xmlns:a16="http://schemas.microsoft.com/office/drawing/2014/main" val="2087596624"/>
                    </a:ext>
                  </a:extLst>
                </a:gridCol>
                <a:gridCol w="3624944">
                  <a:extLst>
                    <a:ext uri="{9D8B030D-6E8A-4147-A177-3AD203B41FA5}">
                      <a16:colId xmlns:a16="http://schemas.microsoft.com/office/drawing/2014/main" val="1700985892"/>
                    </a:ext>
                  </a:extLst>
                </a:gridCol>
              </a:tblGrid>
              <a:tr h="370840">
                <a:tc>
                  <a:txBody>
                    <a:bodyPr/>
                    <a:lstStyle/>
                    <a:p>
                      <a:pPr algn="ctr"/>
                      <a:r>
                        <a:rPr lang="en-US" sz="1400">
                          <a:solidFill>
                            <a:schemeClr val="bg1"/>
                          </a:solidFill>
                        </a:rPr>
                        <a:t>Touch</a:t>
                      </a:r>
                    </a:p>
                  </a:txBody>
                  <a:tcPr>
                    <a:lnR w="12700" cap="flat" cmpd="sng" algn="ctr">
                      <a:solidFill>
                        <a:srgbClr val="002060"/>
                      </a:solidFill>
                      <a:prstDash val="solid"/>
                      <a:round/>
                      <a:headEnd type="none" w="med" len="med"/>
                      <a:tailEnd type="none" w="med" len="med"/>
                    </a:lnR>
                  </a:tcPr>
                </a:tc>
                <a:tc>
                  <a:txBody>
                    <a:bodyPr/>
                    <a:lstStyle/>
                    <a:p>
                      <a:pPr algn="ctr"/>
                      <a:r>
                        <a:rPr lang="en-US" sz="1400" b="1">
                          <a:solidFill>
                            <a:schemeClr val="tx1"/>
                          </a:solidFill>
                        </a:rPr>
                        <a:t>Manual</a:t>
                      </a:r>
                      <a:r>
                        <a:rPr lang="en-US" sz="1400">
                          <a:solidFill>
                            <a:schemeClr val="tx1"/>
                          </a:solidFill>
                        </a:rPr>
                        <a:t> </a:t>
                      </a:r>
                    </a:p>
                    <a:p>
                      <a:pPr algn="ctr"/>
                      <a:r>
                        <a:rPr lang="en-US" sz="900">
                          <a:solidFill>
                            <a:schemeClr val="tx1"/>
                          </a:solidFill>
                        </a:rPr>
                        <a:t>Executed on demand by a user identity</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tcPr>
                </a:tc>
                <a:tc>
                  <a:txBody>
                    <a:bodyPr/>
                    <a:lstStyle/>
                    <a:p>
                      <a:pPr algn="ctr"/>
                      <a:r>
                        <a:rPr lang="en-US" sz="1400" b="1">
                          <a:solidFill>
                            <a:schemeClr val="tx1"/>
                          </a:solidFill>
                        </a:rPr>
                        <a:t>Automated</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mn-cs"/>
                        </a:rPr>
                        <a:t>Automated execution by service identity</a:t>
                      </a:r>
                    </a:p>
                  </a:txBody>
                  <a:tcPr>
                    <a:lnL w="12700" cap="flat" cmpd="sng" algn="ctr">
                      <a:solidFill>
                        <a:srgbClr val="002060"/>
                      </a:solidFill>
                      <a:prstDash val="solid"/>
                      <a:round/>
                      <a:headEnd type="none" w="med" len="med"/>
                      <a:tailEnd type="none" w="med" len="med"/>
                    </a:lnL>
                  </a:tcPr>
                </a:tc>
                <a:extLst>
                  <a:ext uri="{0D108BD9-81ED-4DB2-BD59-A6C34878D82A}">
                    <a16:rowId xmlns:a16="http://schemas.microsoft.com/office/drawing/2014/main" val="3656289436"/>
                  </a:ext>
                </a:extLst>
              </a:tr>
              <a:tr h="370840">
                <a:tc>
                  <a:txBody>
                    <a:bodyPr/>
                    <a:lstStyle/>
                    <a:p>
                      <a:r>
                        <a:rPr lang="en-US" sz="1400" b="1" kern="1200">
                          <a:solidFill>
                            <a:schemeClr val="tx1"/>
                          </a:solidFill>
                          <a:latin typeface="+mn-lt"/>
                          <a:ea typeface="+mn-ea"/>
                          <a:cs typeface="+mn-cs"/>
                        </a:rPr>
                        <a:t>Click Touch</a:t>
                      </a:r>
                    </a:p>
                  </a:txBody>
                  <a:tcPr>
                    <a:lnR w="12700" cap="flat" cmpd="sng" algn="ctr">
                      <a:solidFill>
                        <a:srgbClr val="002060"/>
                      </a:solidFill>
                      <a:prstDash val="solid"/>
                      <a:round/>
                      <a:headEnd type="none" w="med" len="med"/>
                      <a:tailEnd type="none" w="med" len="med"/>
                    </a:lnR>
                  </a:tcPr>
                </a:tc>
                <a:tc>
                  <a:txBody>
                    <a:bodyPr/>
                    <a:lstStyle/>
                    <a:p>
                      <a:pPr marL="0" lvl="1" indent="0" algn="l" defTabSz="914400" rtl="0" eaLnBrk="1" latinLnBrk="0" hangingPunct="1">
                        <a:buFont typeface="Arial" panose="020B0604020202020204" pitchFamily="34" charset="0"/>
                        <a:buNone/>
                      </a:pPr>
                      <a:r>
                        <a:rPr lang="en-US" sz="1100" kern="1200">
                          <a:solidFill>
                            <a:srgbClr val="0078D4"/>
                          </a:solidFill>
                          <a:effectLst/>
                          <a:latin typeface="Segoe UI"/>
                        </a:rPr>
                        <a:t>User executed a “click operation” </a:t>
                      </a:r>
                    </a:p>
                    <a:p>
                      <a:pPr marL="0" lvl="1" indent="0" algn="l" defTabSz="914400" rtl="0" eaLnBrk="1" latinLnBrk="0" hangingPunct="1">
                        <a:buFont typeface="Arial" panose="020B0604020202020204" pitchFamily="34" charset="0"/>
                        <a:buNone/>
                      </a:pPr>
                      <a:r>
                        <a:rPr lang="en-US" sz="1100" kern="1200">
                          <a:solidFill>
                            <a:srgbClr val="000000"/>
                          </a:solidFill>
                          <a:effectLst/>
                          <a:latin typeface="Segoe UI"/>
                        </a:rPr>
                        <a:t>e.g. Azure Portal clicks </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tcPr>
                </a:tc>
                <a:tc>
                  <a:txBody>
                    <a:bodyPr/>
                    <a:lstStyle/>
                    <a:p>
                      <a:pPr marL="0" indent="0">
                        <a:buFont typeface="Arial" panose="020B0604020202020204" pitchFamily="34" charset="0"/>
                        <a:buNone/>
                      </a:pPr>
                      <a:r>
                        <a:rPr lang="en-US" sz="1100" kern="1200">
                          <a:solidFill>
                            <a:srgbClr val="000000"/>
                          </a:solidFill>
                          <a:effectLst/>
                          <a:latin typeface="Segoe UI"/>
                        </a:rPr>
                        <a:t>N/A</a:t>
                      </a:r>
                    </a:p>
                  </a:txBody>
                  <a:tcPr>
                    <a:lnL w="12700" cap="flat" cmpd="sng" algn="ctr">
                      <a:solidFill>
                        <a:srgbClr val="002060"/>
                      </a:solidFill>
                      <a:prstDash val="solid"/>
                      <a:round/>
                      <a:headEnd type="none" w="med" len="med"/>
                      <a:tailEnd type="none" w="med" len="med"/>
                    </a:lnL>
                  </a:tcPr>
                </a:tc>
                <a:extLst>
                  <a:ext uri="{0D108BD9-81ED-4DB2-BD59-A6C34878D82A}">
                    <a16:rowId xmlns:a16="http://schemas.microsoft.com/office/drawing/2014/main" val="3932268233"/>
                  </a:ext>
                </a:extLst>
              </a:tr>
              <a:tr h="370840">
                <a:tc>
                  <a:txBody>
                    <a:bodyPr/>
                    <a:lstStyle/>
                    <a:p>
                      <a:pPr marL="0" algn="l" defTabSz="932742" rtl="0" eaLnBrk="1" latinLnBrk="0" hangingPunct="1"/>
                      <a:r>
                        <a:rPr lang="en-US" sz="1400" b="1" kern="1200">
                          <a:solidFill>
                            <a:schemeClr val="tx1"/>
                          </a:solidFill>
                          <a:latin typeface="+mn-lt"/>
                          <a:ea typeface="+mn-ea"/>
                          <a:cs typeface="+mn-cs"/>
                        </a:rPr>
                        <a:t>Scripted/Code Touch</a:t>
                      </a:r>
                    </a:p>
                  </a:txBody>
                  <a:tcPr>
                    <a:lnR w="12700" cap="flat" cmpd="sng" algn="ctr">
                      <a:solidFill>
                        <a:srgbClr val="002060"/>
                      </a:solidFill>
                      <a:prstDash val="solid"/>
                      <a:round/>
                      <a:headEnd type="none" w="med" len="med"/>
                      <a:tailEnd type="none" w="med" len="med"/>
                    </a:lnR>
                  </a:tcPr>
                </a:tc>
                <a:tc>
                  <a:txBody>
                    <a:bodyPr/>
                    <a:lstStyle/>
                    <a:p>
                      <a:pPr marL="0" lvl="1" indent="0" algn="l" defTabSz="914400" rtl="0" eaLnBrk="1" latinLnBrk="0" hangingPunct="1">
                        <a:buFont typeface="Arial" panose="020B0604020202020204" pitchFamily="34" charset="0"/>
                        <a:buNone/>
                      </a:pPr>
                      <a:r>
                        <a:rPr lang="en-US" sz="1100" kern="1200">
                          <a:solidFill>
                            <a:srgbClr val="0078D4"/>
                          </a:solidFill>
                          <a:effectLst/>
                          <a:latin typeface="+mn-lt"/>
                        </a:rPr>
                        <a:t>User executed a script/code</a:t>
                      </a:r>
                    </a:p>
                    <a:p>
                      <a:pPr marL="0" lvl="1" indent="0" algn="l" defTabSz="914400" rtl="0" eaLnBrk="1" latinLnBrk="0" hangingPunct="1">
                        <a:buFont typeface="Arial" panose="020B0604020202020204" pitchFamily="34" charset="0"/>
                        <a:buNone/>
                      </a:pPr>
                      <a:r>
                        <a:rPr lang="en-US" sz="1100" kern="1200">
                          <a:solidFill>
                            <a:srgbClr val="000000"/>
                          </a:solidFill>
                          <a:effectLst/>
                          <a:latin typeface="+mn-lt"/>
                        </a:rPr>
                        <a:t>e.g. ran a powershell script</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B w="12700" cap="flat" cmpd="sng" algn="ctr">
                      <a:solidFill>
                        <a:srgbClr val="002060"/>
                      </a:solidFill>
                      <a:prstDash val="solid"/>
                      <a:round/>
                      <a:headEnd type="none" w="med" len="med"/>
                      <a:tailEnd type="none" w="med" len="med"/>
                    </a:lnB>
                  </a:tcPr>
                </a:tc>
                <a:tc>
                  <a:txBody>
                    <a:bodyPr/>
                    <a:lstStyle/>
                    <a:p>
                      <a:pPr marL="0" indent="0" algn="l" defTabSz="914400" rtl="0" eaLnBrk="1" latinLnBrk="0" hangingPunct="1">
                        <a:buFont typeface="Arial" panose="020B0604020202020204" pitchFamily="34" charset="0"/>
                        <a:buNone/>
                      </a:pPr>
                      <a:r>
                        <a:rPr lang="en-US" sz="1100" kern="1200">
                          <a:solidFill>
                            <a:srgbClr val="000000"/>
                          </a:solidFill>
                          <a:effectLst/>
                          <a:latin typeface="Segoe UI"/>
                        </a:rPr>
                        <a:t>Automation (orchestrator, etc.) invoked the script/code</a:t>
                      </a:r>
                    </a:p>
                    <a:p>
                      <a:pPr marL="0" indent="0" algn="l" defTabSz="914400" rtl="0" eaLnBrk="1" latinLnBrk="0" hangingPunct="1">
                        <a:buFont typeface="Arial" panose="020B0604020202020204" pitchFamily="34" charset="0"/>
                        <a:buNone/>
                      </a:pPr>
                      <a:r>
                        <a:rPr lang="en-US" sz="1100" kern="1200">
                          <a:solidFill>
                            <a:srgbClr val="000000"/>
                          </a:solidFill>
                          <a:effectLst/>
                          <a:latin typeface="Segoe UI"/>
                        </a:rPr>
                        <a:t>e.g. </a:t>
                      </a:r>
                      <a:r>
                        <a:rPr lang="en-US" sz="1100" kern="1200" err="1">
                          <a:solidFill>
                            <a:srgbClr val="000000"/>
                          </a:solidFill>
                          <a:effectLst/>
                          <a:latin typeface="Segoe UI"/>
                        </a:rPr>
                        <a:t>OaaS</a:t>
                      </a:r>
                      <a:r>
                        <a:rPr lang="en-US" sz="1100" kern="1200">
                          <a:solidFill>
                            <a:srgbClr val="000000"/>
                          </a:solidFill>
                          <a:effectLst/>
                          <a:latin typeface="Segoe UI"/>
                        </a:rPr>
                        <a:t> or Geneva Actions execution of an action in response to a trigger or schedule</a:t>
                      </a:r>
                    </a:p>
                  </a:txBody>
                  <a:tcPr>
                    <a:lnL w="12700" cap="flat" cmpd="sng" algn="ctr">
                      <a:solidFill>
                        <a:srgbClr val="002060"/>
                      </a:solidFill>
                      <a:prstDash val="solid"/>
                      <a:round/>
                      <a:headEnd type="none" w="med" len="med"/>
                      <a:tailEnd type="none" w="med" len="med"/>
                    </a:lnL>
                  </a:tcPr>
                </a:tc>
                <a:extLst>
                  <a:ext uri="{0D108BD9-81ED-4DB2-BD59-A6C34878D82A}">
                    <a16:rowId xmlns:a16="http://schemas.microsoft.com/office/drawing/2014/main" val="673020103"/>
                  </a:ext>
                </a:extLst>
              </a:tr>
            </a:tbl>
          </a:graphicData>
        </a:graphic>
      </p:graphicFrame>
      <p:sp>
        <p:nvSpPr>
          <p:cNvPr id="6" name="TextBox 5">
            <a:extLst>
              <a:ext uri="{FF2B5EF4-FFF2-40B4-BE49-F238E27FC236}">
                <a16:creationId xmlns:a16="http://schemas.microsoft.com/office/drawing/2014/main" id="{30638141-FD40-5C18-6B2F-DD007E4C269D}"/>
              </a:ext>
            </a:extLst>
          </p:cNvPr>
          <p:cNvSpPr txBox="1"/>
          <p:nvPr/>
        </p:nvSpPr>
        <p:spPr>
          <a:xfrm>
            <a:off x="3336718" y="1814865"/>
            <a:ext cx="1869440" cy="169277"/>
          </a:xfrm>
          <a:prstGeom prst="rect">
            <a:avLst/>
          </a:prstGeom>
          <a:noFill/>
        </p:spPr>
        <p:txBody>
          <a:bodyPr wrap="square" lIns="0" tIns="0" rIns="0" bIns="0" rtlCol="0">
            <a:spAutoFit/>
          </a:bodyPr>
          <a:lstStyle/>
          <a:p>
            <a:pPr algn="ctr"/>
            <a:r>
              <a:rPr lang="en-US" sz="1100" i="1"/>
              <a:t>Focus of the following slides</a:t>
            </a:r>
          </a:p>
        </p:txBody>
      </p:sp>
      <p:sp>
        <p:nvSpPr>
          <p:cNvPr id="9" name="Arrow: Down 8">
            <a:extLst>
              <a:ext uri="{FF2B5EF4-FFF2-40B4-BE49-F238E27FC236}">
                <a16:creationId xmlns:a16="http://schemas.microsoft.com/office/drawing/2014/main" id="{EBB4BEF0-288C-0F87-45A2-BF579AADFD53}"/>
              </a:ext>
            </a:extLst>
          </p:cNvPr>
          <p:cNvSpPr/>
          <p:nvPr/>
        </p:nvSpPr>
        <p:spPr bwMode="auto">
          <a:xfrm>
            <a:off x="4079240" y="2052883"/>
            <a:ext cx="314960" cy="246539"/>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8505E8C-FE73-B6A6-FA1B-8D2A2AD7387D}"/>
              </a:ext>
            </a:extLst>
          </p:cNvPr>
          <p:cNvSpPr/>
          <p:nvPr/>
        </p:nvSpPr>
        <p:spPr bwMode="auto">
          <a:xfrm>
            <a:off x="2795220" y="2368163"/>
            <a:ext cx="2952437" cy="1463040"/>
          </a:xfrm>
          <a:prstGeom prst="rect">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525445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C4D0F-FAFE-88C2-61ED-3BE6E14CA3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53B7754-7F82-DDE3-92B7-7BDBEC95C4F2}"/>
              </a:ext>
            </a:extLst>
          </p:cNvPr>
          <p:cNvSpPr>
            <a:spLocks noGrp="1"/>
          </p:cNvSpPr>
          <p:nvPr>
            <p:ph type="title"/>
          </p:nvPr>
        </p:nvSpPr>
        <p:spPr>
          <a:xfrm>
            <a:off x="623967" y="2628781"/>
            <a:ext cx="10507948" cy="1661993"/>
          </a:xfrm>
        </p:spPr>
        <p:txBody>
          <a:bodyPr/>
          <a:lstStyle/>
          <a:p>
            <a:r>
              <a:rPr lang="en-US" sz="2800">
                <a:solidFill>
                  <a:srgbClr val="FFFFFF"/>
                </a:solidFill>
                <a:latin typeface="Segoe UI Semibold"/>
                <a:cs typeface="Segoe UI"/>
              </a:rPr>
              <a:t>Production Touch Analysis</a:t>
            </a:r>
            <a:br>
              <a:rPr lang="en-US" sz="2800">
                <a:latin typeface="Segoe UI Semibold"/>
                <a:cs typeface="Segoe UI"/>
              </a:rPr>
            </a:br>
            <a:r>
              <a:rPr lang="en-US" sz="1600">
                <a:solidFill>
                  <a:srgbClr val="FFFFFF"/>
                </a:solidFill>
                <a:latin typeface="Segoe UI"/>
                <a:cs typeface="Segoe UI"/>
              </a:rPr>
              <a:t>Weekly Touches</a:t>
            </a:r>
            <a:endParaRPr lang="en-US" sz="1600">
              <a:latin typeface="Segoe UI"/>
              <a:cs typeface="Segoe UI"/>
            </a:endParaRPr>
          </a:p>
          <a:p>
            <a:r>
              <a:rPr lang="en-US" sz="1600">
                <a:latin typeface="Segoe UI"/>
                <a:cs typeface="Segoe UI Semibold"/>
              </a:rPr>
              <a:t>TSG Analysis</a:t>
            </a:r>
          </a:p>
          <a:p>
            <a:r>
              <a:rPr lang="en-US" sz="1600">
                <a:latin typeface="Segoe UI"/>
                <a:cs typeface="Segoe UI Semibold"/>
              </a:rPr>
              <a:t>ICM Changes</a:t>
            </a:r>
          </a:p>
          <a:p>
            <a:r>
              <a:rPr lang="en-US" sz="1600">
                <a:latin typeface="Segoe UI"/>
                <a:cs typeface="Segoe UI Semibold"/>
              </a:rPr>
              <a:t>Outage Analysis</a:t>
            </a:r>
          </a:p>
          <a:p>
            <a:endParaRPr lang="en-US" sz="1600">
              <a:latin typeface="Segoe UI"/>
              <a:cs typeface="Segoe UI Semibold"/>
            </a:endParaRPr>
          </a:p>
        </p:txBody>
      </p:sp>
    </p:spTree>
    <p:extLst>
      <p:ext uri="{BB962C8B-B14F-4D97-AF65-F5344CB8AC3E}">
        <p14:creationId xmlns:p14="http://schemas.microsoft.com/office/powerpoint/2010/main" val="254425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B000F-4CBD-2649-8EFE-64EBD121628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602AFCB-11DE-4E35-FC5D-F57A3D802642}"/>
              </a:ext>
            </a:extLst>
          </p:cNvPr>
          <p:cNvSpPr/>
          <p:nvPr/>
        </p:nvSpPr>
        <p:spPr>
          <a:xfrm>
            <a:off x="0" y="-11181"/>
            <a:ext cx="12187522" cy="544033"/>
          </a:xfrm>
          <a:prstGeom prst="rect">
            <a:avLst/>
          </a:prstGeom>
          <a:solidFill>
            <a:srgbClr val="253A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8B88DC4-B79F-C25E-A637-40E5EAC06289}"/>
              </a:ext>
            </a:extLst>
          </p:cNvPr>
          <p:cNvSpPr>
            <a:spLocks noGrp="1"/>
          </p:cNvSpPr>
          <p:nvPr>
            <p:ph type="title"/>
          </p:nvPr>
        </p:nvSpPr>
        <p:spPr>
          <a:xfrm>
            <a:off x="233355" y="114934"/>
            <a:ext cx="8180120" cy="338977"/>
          </a:xfrm>
        </p:spPr>
        <p:txBody>
          <a:bodyPr>
            <a:normAutofit fontScale="90000"/>
          </a:bodyPr>
          <a:lstStyle/>
          <a:p>
            <a:r>
              <a:rPr lang="en-US" sz="3600">
                <a:solidFill>
                  <a:srgbClr val="FFFFFF"/>
                </a:solidFill>
              </a:rPr>
              <a:t>S-QCS DRI touch analysis summary and status</a:t>
            </a:r>
          </a:p>
        </p:txBody>
      </p:sp>
      <p:graphicFrame>
        <p:nvGraphicFramePr>
          <p:cNvPr id="7" name="Table 6">
            <a:extLst>
              <a:ext uri="{FF2B5EF4-FFF2-40B4-BE49-F238E27FC236}">
                <a16:creationId xmlns:a16="http://schemas.microsoft.com/office/drawing/2014/main" id="{580C5AE5-778D-6F07-5523-CC79299413B6}"/>
              </a:ext>
            </a:extLst>
          </p:cNvPr>
          <p:cNvGraphicFramePr>
            <a:graphicFrameLocks noGrp="1"/>
          </p:cNvGraphicFramePr>
          <p:nvPr>
            <p:extLst>
              <p:ext uri="{D42A27DB-BD31-4B8C-83A1-F6EECF244321}">
                <p14:modId xmlns:p14="http://schemas.microsoft.com/office/powerpoint/2010/main" val="1243631915"/>
              </p:ext>
            </p:extLst>
          </p:nvPr>
        </p:nvGraphicFramePr>
        <p:xfrm>
          <a:off x="21432" y="568572"/>
          <a:ext cx="12092766" cy="5665794"/>
        </p:xfrm>
        <a:graphic>
          <a:graphicData uri="http://schemas.openxmlformats.org/drawingml/2006/table">
            <a:tbl>
              <a:tblPr firstRow="1" bandRow="1">
                <a:tableStyleId>{5C22544A-7EE6-4342-B048-85BDC9FD1C3A}</a:tableStyleId>
              </a:tblPr>
              <a:tblGrid>
                <a:gridCol w="1036223">
                  <a:extLst>
                    <a:ext uri="{9D8B030D-6E8A-4147-A177-3AD203B41FA5}">
                      <a16:colId xmlns:a16="http://schemas.microsoft.com/office/drawing/2014/main" val="2033922216"/>
                    </a:ext>
                  </a:extLst>
                </a:gridCol>
                <a:gridCol w="2010285">
                  <a:extLst>
                    <a:ext uri="{9D8B030D-6E8A-4147-A177-3AD203B41FA5}">
                      <a16:colId xmlns:a16="http://schemas.microsoft.com/office/drawing/2014/main" val="916798702"/>
                    </a:ext>
                  </a:extLst>
                </a:gridCol>
                <a:gridCol w="860312">
                  <a:extLst>
                    <a:ext uri="{9D8B030D-6E8A-4147-A177-3AD203B41FA5}">
                      <a16:colId xmlns:a16="http://schemas.microsoft.com/office/drawing/2014/main" val="260891091"/>
                    </a:ext>
                  </a:extLst>
                </a:gridCol>
                <a:gridCol w="2504489">
                  <a:extLst>
                    <a:ext uri="{9D8B030D-6E8A-4147-A177-3AD203B41FA5}">
                      <a16:colId xmlns:a16="http://schemas.microsoft.com/office/drawing/2014/main" val="1732414590"/>
                    </a:ext>
                  </a:extLst>
                </a:gridCol>
                <a:gridCol w="2193822">
                  <a:extLst>
                    <a:ext uri="{9D8B030D-6E8A-4147-A177-3AD203B41FA5}">
                      <a16:colId xmlns:a16="http://schemas.microsoft.com/office/drawing/2014/main" val="951135714"/>
                    </a:ext>
                  </a:extLst>
                </a:gridCol>
                <a:gridCol w="1799904">
                  <a:extLst>
                    <a:ext uri="{9D8B030D-6E8A-4147-A177-3AD203B41FA5}">
                      <a16:colId xmlns:a16="http://schemas.microsoft.com/office/drawing/2014/main" val="4101864437"/>
                    </a:ext>
                  </a:extLst>
                </a:gridCol>
                <a:gridCol w="1687731">
                  <a:extLst>
                    <a:ext uri="{9D8B030D-6E8A-4147-A177-3AD203B41FA5}">
                      <a16:colId xmlns:a16="http://schemas.microsoft.com/office/drawing/2014/main" val="3506219914"/>
                    </a:ext>
                  </a:extLst>
                </a:gridCol>
              </a:tblGrid>
              <a:tr h="353843">
                <a:tc>
                  <a:txBody>
                    <a:bodyPr/>
                    <a:lstStyle/>
                    <a:p>
                      <a:r>
                        <a:rPr lang="en-US" sz="900"/>
                        <a:t>Area</a:t>
                      </a:r>
                    </a:p>
                  </a:txBody>
                  <a:tcPr/>
                </a:tc>
                <a:tc>
                  <a:txBody>
                    <a:bodyPr/>
                    <a:lstStyle/>
                    <a:p>
                      <a:r>
                        <a:rPr lang="en-US" sz="900"/>
                        <a:t>Service</a:t>
                      </a:r>
                    </a:p>
                  </a:txBody>
                  <a:tcPr/>
                </a:tc>
                <a:tc>
                  <a:txBody>
                    <a:bodyPr/>
                    <a:lstStyle/>
                    <a:p>
                      <a:r>
                        <a:rPr lang="en-US" sz="900"/>
                        <a:t>LT owner</a:t>
                      </a:r>
                    </a:p>
                  </a:txBody>
                  <a:tcPr/>
                </a:tc>
                <a:tc>
                  <a:txBody>
                    <a:bodyPr/>
                    <a:lstStyle/>
                    <a:p>
                      <a:r>
                        <a:rPr lang="en-US" sz="900"/>
                        <a:t>Contact</a:t>
                      </a:r>
                    </a:p>
                  </a:txBody>
                  <a:tcPr/>
                </a:tc>
                <a:tc>
                  <a:txBody>
                    <a:bodyPr/>
                    <a:lstStyle/>
                    <a:p>
                      <a:r>
                        <a:rPr lang="en-US" sz="900"/>
                        <a:t>Manual touch analysis completion ETA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ETA for Safety Improvements of Manual Touches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ETA for 100% coverage in PTD</a:t>
                      </a:r>
                    </a:p>
                  </a:txBody>
                  <a:tcPr/>
                </a:tc>
                <a:extLst>
                  <a:ext uri="{0D108BD9-81ED-4DB2-BD59-A6C34878D82A}">
                    <a16:rowId xmlns:a16="http://schemas.microsoft.com/office/drawing/2014/main" val="4206228192"/>
                  </a:ext>
                </a:extLst>
              </a:tr>
              <a:tr h="221152">
                <a:tc rowSpan="12">
                  <a:txBody>
                    <a:bodyPr/>
                    <a:lstStyle/>
                    <a:p>
                      <a:pPr algn="ctr" fontAlgn="ctr"/>
                      <a:r>
                        <a:rPr lang="en-US" sz="900" b="1" i="0" u="none" strike="noStrike">
                          <a:solidFill>
                            <a:srgbClr val="000000"/>
                          </a:solidFill>
                          <a:effectLst/>
                          <a:latin typeface="Aptos"/>
                        </a:rPr>
                        <a:t>Networking</a:t>
                      </a:r>
                    </a:p>
                  </a:txBody>
                  <a:tcPr marL="0" marR="0" marT="0" marB="0" anchor="ctr">
                    <a:solidFill>
                      <a:schemeClr val="bg2">
                        <a:lumMod val="75000"/>
                      </a:schemeClr>
                    </a:solidFill>
                  </a:tcPr>
                </a:tc>
                <a:tc>
                  <a:txBody>
                    <a:bodyPr/>
                    <a:lstStyle/>
                    <a:p>
                      <a:pPr algn="l" fontAlgn="ctr"/>
                      <a:r>
                        <a:rPr lang="en-US" sz="900" b="0" i="0" u="none" strike="noStrike">
                          <a:solidFill>
                            <a:srgbClr val="000000"/>
                          </a:solidFill>
                          <a:effectLst/>
                          <a:latin typeface="Aptos"/>
                        </a:rPr>
                        <a:t> SdnPubSub</a:t>
                      </a:r>
                      <a:endParaRPr lang="en-US" sz="900" b="0" i="0" u="none" strike="noStrike" err="1">
                        <a:solidFill>
                          <a:srgbClr val="000000"/>
                        </a:solidFill>
                        <a:effectLst/>
                        <a:latin typeface="Aptos"/>
                      </a:endParaRPr>
                    </a:p>
                  </a:txBody>
                  <a:tcPr marR="0" marT="0" marB="0"/>
                </a:tc>
                <a:tc>
                  <a:txBody>
                    <a:bodyPr/>
                    <a:lstStyle/>
                    <a:p>
                      <a:r>
                        <a:rPr lang="en-US" sz="900"/>
                        <a:t>Deepak</a:t>
                      </a:r>
                    </a:p>
                  </a:txBody>
                  <a:tcPr/>
                </a:tc>
                <a:tc>
                  <a:txBody>
                    <a:bodyPr/>
                    <a:lstStyle/>
                    <a:p>
                      <a:r>
                        <a:rPr lang="en-US" sz="900"/>
                        <a:t>Qi Zhang, Dong Li</a:t>
                      </a:r>
                    </a:p>
                  </a:txBody>
                  <a:tcPr/>
                </a:tc>
                <a:tc>
                  <a:txBody>
                    <a:bodyPr/>
                    <a:lstStyle/>
                    <a:p>
                      <a:r>
                        <a:rPr lang="en-US" sz="900"/>
                        <a:t>Completed</a:t>
                      </a:r>
                    </a:p>
                  </a:txBody>
                  <a:tcPr>
                    <a:solidFill>
                      <a:srgbClr val="92D050"/>
                    </a:solidFill>
                  </a:tcPr>
                </a:tc>
                <a:tc>
                  <a:txBody>
                    <a:bodyPr/>
                    <a:lstStyle/>
                    <a:p>
                      <a:r>
                        <a:rPr lang="en-US" sz="900"/>
                        <a:t>Completed</a:t>
                      </a:r>
                    </a:p>
                  </a:txBody>
                  <a:tcPr>
                    <a:solidFill>
                      <a:srgbClr val="92D050"/>
                    </a:solidFill>
                  </a:tcPr>
                </a:tc>
                <a:tc>
                  <a:txBody>
                    <a:bodyPr/>
                    <a:lstStyle/>
                    <a:p>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endParaRPr lang="en-US" sz="900"/>
                    </a:p>
                  </a:txBody>
                  <a:tcPr/>
                </a:tc>
                <a:extLst>
                  <a:ext uri="{0D108BD9-81ED-4DB2-BD59-A6C34878D82A}">
                    <a16:rowId xmlns:a16="http://schemas.microsoft.com/office/drawing/2014/main" val="3544538930"/>
                  </a:ext>
                </a:extLst>
              </a:tr>
              <a:tr h="221152">
                <a:tc vMerge="1">
                  <a:txBody>
                    <a:bodyPr/>
                    <a:lstStyle/>
                    <a:p>
                      <a:pPr algn="l" fontAlgn="ctr"/>
                      <a:endParaRPr lang="en-US" sz="900" b="0" i="0" u="none" strike="noStrike">
                        <a:solidFill>
                          <a:srgbClr val="000000"/>
                        </a:solidFill>
                        <a:effectLst/>
                        <a:latin typeface="Aptos" panose="020B0004020202020204" pitchFamily="34" charset="0"/>
                      </a:endParaRPr>
                    </a:p>
                  </a:txBody>
                  <a:tcPr marL="0" marR="0" marT="0" marB="0"/>
                </a:tc>
                <a:tc>
                  <a:txBody>
                    <a:bodyPr/>
                    <a:lstStyle/>
                    <a:p>
                      <a:pPr algn="l" fontAlgn="ctr"/>
                      <a:r>
                        <a:rPr lang="en-US" sz="900" b="0" i="0" u="none" strike="noStrike">
                          <a:solidFill>
                            <a:srgbClr val="000000"/>
                          </a:solidFill>
                          <a:effectLst/>
                          <a:latin typeface="Aptos"/>
                        </a:rPr>
                        <a:t> Fabric Network Devices (Phynet)</a:t>
                      </a:r>
                    </a:p>
                  </a:txBody>
                  <a:tcPr marR="0" marT="0" marB="0"/>
                </a:tc>
                <a:tc>
                  <a:txBody>
                    <a:bodyPr/>
                    <a:lstStyle/>
                    <a:p>
                      <a:r>
                        <a:rPr lang="en-US" sz="900"/>
                        <a:t>Erica</a:t>
                      </a:r>
                    </a:p>
                  </a:txBody>
                  <a:tcPr/>
                </a:tc>
                <a:tc>
                  <a:txBody>
                    <a:bodyPr/>
                    <a:lstStyle/>
                    <a:p>
                      <a:r>
                        <a:rPr lang="en-US" sz="900"/>
                        <a:t>Lihua Yuan, Bijal Ghedia </a:t>
                      </a:r>
                    </a:p>
                  </a:txBody>
                  <a:tcPr/>
                </a:tc>
                <a:tc>
                  <a:txBody>
                    <a:bodyPr/>
                    <a:lstStyle/>
                    <a:p>
                      <a:r>
                        <a:rPr lang="en-US" sz="900"/>
                        <a:t>Completed</a:t>
                      </a:r>
                    </a:p>
                  </a:txBody>
                  <a:tcPr>
                    <a:solidFill>
                      <a:srgbClr val="92D050"/>
                    </a:solidFill>
                  </a:tcPr>
                </a:tc>
                <a:tc>
                  <a:txBody>
                    <a:bodyPr/>
                    <a:lstStyle/>
                    <a:p>
                      <a:r>
                        <a:rPr lang="en-US" sz="900"/>
                        <a:t>TBD</a:t>
                      </a:r>
                    </a:p>
                  </a:txBody>
                  <a:tcPr/>
                </a:tc>
                <a:tc>
                  <a:txBody>
                    <a:bodyPr/>
                    <a:lstStyle/>
                    <a:p>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3/30/2025</a:t>
                      </a:r>
                    </a:p>
                  </a:txBody>
                  <a:tcPr>
                    <a:solidFill>
                      <a:srgbClr val="FFFF00"/>
                    </a:solidFill>
                  </a:tcPr>
                </a:tc>
                <a:extLst>
                  <a:ext uri="{0D108BD9-81ED-4DB2-BD59-A6C34878D82A}">
                    <a16:rowId xmlns:a16="http://schemas.microsoft.com/office/drawing/2014/main" val="660546229"/>
                  </a:ext>
                </a:extLst>
              </a:tr>
              <a:tr h="221152">
                <a:tc vMerge="1">
                  <a:txBody>
                    <a:bodyPr/>
                    <a:lstStyle/>
                    <a:p>
                      <a:pPr algn="l" fontAlgn="ctr"/>
                      <a:endParaRPr lang="en-US" sz="900" b="0" i="0" u="none" strike="noStrike">
                        <a:solidFill>
                          <a:srgbClr val="000000"/>
                        </a:solidFill>
                        <a:effectLst/>
                        <a:latin typeface="Aptos" panose="020B0004020202020204" pitchFamily="34" charset="0"/>
                      </a:endParaRPr>
                    </a:p>
                  </a:txBody>
                  <a:tcPr marL="0" marR="0" marT="0" marB="0"/>
                </a:tc>
                <a:tc>
                  <a:txBody>
                    <a:bodyPr/>
                    <a:lstStyle/>
                    <a:p>
                      <a:pPr algn="l" fontAlgn="ctr"/>
                      <a:r>
                        <a:rPr lang="en-US" sz="900" b="0" i="0" u="none" strike="noStrike">
                          <a:solidFill>
                            <a:srgbClr val="000000"/>
                          </a:solidFill>
                          <a:effectLst/>
                          <a:latin typeface="Aptos"/>
                        </a:rPr>
                        <a:t> Network Resource Provider (NRP)</a:t>
                      </a:r>
                    </a:p>
                  </a:txBody>
                  <a:tcPr marR="0" marT="0" marB="0"/>
                </a:tc>
                <a:tc>
                  <a:txBody>
                    <a:bodyPr/>
                    <a:lstStyle/>
                    <a:p>
                      <a:r>
                        <a:rPr lang="en-US" sz="900"/>
                        <a:t>Deepak</a:t>
                      </a:r>
                    </a:p>
                  </a:txBody>
                  <a:tcPr/>
                </a:tc>
                <a:tc>
                  <a:txBody>
                    <a:bodyPr/>
                    <a:lstStyle/>
                    <a:p>
                      <a:pPr lvl="0">
                        <a:buNone/>
                      </a:pPr>
                      <a:r>
                        <a:rPr lang="en-US" sz="900" kern="1200" noProof="0">
                          <a:solidFill>
                            <a:schemeClr val="dk1"/>
                          </a:solidFill>
                          <a:latin typeface="+mn-lt"/>
                          <a:ea typeface="+mn-ea"/>
                          <a:cs typeface="+mn-cs"/>
                        </a:rPr>
                        <a:t>Brandon Wilson, Mingquan Xue</a:t>
                      </a:r>
                      <a:endParaRPr lang="en-US" sz="900" kern="1200">
                        <a:solidFill>
                          <a:schemeClr val="dk1"/>
                        </a:solidFill>
                        <a:latin typeface="+mn-lt"/>
                        <a:ea typeface="+mn-ea"/>
                        <a:cs typeface="+mn-cs"/>
                      </a:endParaRPr>
                    </a:p>
                  </a:txBody>
                  <a:tcPr/>
                </a:tc>
                <a:tc>
                  <a:txBody>
                    <a:bodyPr/>
                    <a:lstStyle/>
                    <a:p>
                      <a:r>
                        <a:rPr lang="en-US" sz="900"/>
                        <a:t>3/6 </a:t>
                      </a:r>
                    </a:p>
                  </a:txBody>
                  <a:tcPr>
                    <a:solidFill>
                      <a:srgbClr val="FFFF00"/>
                    </a:solidFill>
                  </a:tcPr>
                </a:tc>
                <a:tc>
                  <a:txBody>
                    <a:bodyPr/>
                    <a:lstStyle/>
                    <a:p>
                      <a:r>
                        <a:rPr lang="en-US" sz="900"/>
                        <a:t>05/31</a:t>
                      </a:r>
                    </a:p>
                  </a:txBody>
                  <a:tcPr>
                    <a:solidFill>
                      <a:srgbClr val="FFFF00"/>
                    </a:solidFill>
                  </a:tcPr>
                </a:tc>
                <a:tc>
                  <a:txBody>
                    <a:bodyPr/>
                    <a:lstStyle/>
                    <a:p>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endParaRPr lang="en-US" sz="900"/>
                    </a:p>
                  </a:txBody>
                  <a:tcPr/>
                </a:tc>
                <a:extLst>
                  <a:ext uri="{0D108BD9-81ED-4DB2-BD59-A6C34878D82A}">
                    <a16:rowId xmlns:a16="http://schemas.microsoft.com/office/drawing/2014/main" val="3794190218"/>
                  </a:ext>
                </a:extLst>
              </a:tr>
              <a:tr h="221152">
                <a:tc vMerge="1">
                  <a:txBody>
                    <a:bodyPr/>
                    <a:lstStyle/>
                    <a:p>
                      <a:pPr algn="l" fontAlgn="ctr"/>
                      <a:endParaRPr lang="en-US" sz="900" b="0" i="0" u="none" strike="noStrike">
                        <a:solidFill>
                          <a:srgbClr val="000000"/>
                        </a:solidFill>
                        <a:effectLst/>
                        <a:latin typeface="Aptos" panose="020B0004020202020204" pitchFamily="34" charset="0"/>
                      </a:endParaRPr>
                    </a:p>
                  </a:txBody>
                  <a:tcPr marL="0" marR="0" marT="0" marB="0"/>
                </a:tc>
                <a:tc>
                  <a:txBody>
                    <a:bodyPr/>
                    <a:lstStyle/>
                    <a:p>
                      <a:pPr algn="l" fontAlgn="ctr"/>
                      <a:r>
                        <a:rPr lang="en-US" sz="900" b="0" i="0" u="none" strike="noStrike">
                          <a:solidFill>
                            <a:srgbClr val="000000"/>
                          </a:solidFill>
                          <a:effectLst/>
                          <a:latin typeface="Aptos"/>
                        </a:rPr>
                        <a:t> AFD</a:t>
                      </a:r>
                    </a:p>
                  </a:txBody>
                  <a:tcPr marR="0" marT="0" marB="0"/>
                </a:tc>
                <a:tc>
                  <a:txBody>
                    <a:bodyPr/>
                    <a:lstStyle/>
                    <a:p>
                      <a:r>
                        <a:rPr lang="en-US" sz="900"/>
                        <a:t>Abhishek</a:t>
                      </a:r>
                    </a:p>
                  </a:txBody>
                  <a:tcPr/>
                </a:tc>
                <a:tc>
                  <a:txBody>
                    <a:bodyPr/>
                    <a:lstStyle/>
                    <a:p>
                      <a:r>
                        <a:rPr lang="en-US" sz="900"/>
                        <a:t>Anirudh Goel</a:t>
                      </a:r>
                    </a:p>
                  </a:txBody>
                  <a:tcPr/>
                </a:tc>
                <a:tc>
                  <a:txBody>
                    <a:bodyPr/>
                    <a:lstStyle/>
                    <a:p>
                      <a:r>
                        <a:rPr lang="en-US" sz="900"/>
                        <a:t>3/17</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3618210387"/>
                  </a:ext>
                </a:extLst>
              </a:tr>
              <a:tr h="272963">
                <a:tc vMerge="1">
                  <a:txBody>
                    <a:bodyPr/>
                    <a:lstStyle/>
                    <a:p>
                      <a:pPr algn="l" fontAlgn="ctr"/>
                      <a:endParaRPr lang="en-US" sz="900" b="0" i="0" u="none" strike="noStrike">
                        <a:solidFill>
                          <a:srgbClr val="000000"/>
                        </a:solidFill>
                        <a:effectLst/>
                        <a:latin typeface="Aptos" panose="020B0004020202020204" pitchFamily="34" charset="0"/>
                      </a:endParaRPr>
                    </a:p>
                  </a:txBody>
                  <a:tcPr marL="0" marR="0" marT="0" marB="0"/>
                </a:tc>
                <a:tc>
                  <a:txBody>
                    <a:bodyPr/>
                    <a:lstStyle/>
                    <a:p>
                      <a:pPr algn="l" fontAlgn="ctr"/>
                      <a:r>
                        <a:rPr lang="en-US" sz="900" b="0" i="0" u="none" strike="noStrike">
                          <a:solidFill>
                            <a:srgbClr val="000000"/>
                          </a:solidFill>
                          <a:effectLst/>
                          <a:latin typeface="Aptos"/>
                        </a:rPr>
                        <a:t> DNS (DNS Public Zones, DNS Serving Plane,   MSFT.RR DNS)</a:t>
                      </a:r>
                    </a:p>
                  </a:txBody>
                  <a:tcPr marR="0" marT="0" marB="0"/>
                </a:tc>
                <a:tc>
                  <a:txBody>
                    <a:bodyPr/>
                    <a:lstStyle/>
                    <a:p>
                      <a:r>
                        <a:rPr lang="en-US" sz="900"/>
                        <a:t>Abhishek</a:t>
                      </a:r>
                    </a:p>
                  </a:txBody>
                  <a:tcPr/>
                </a:tc>
                <a:tc>
                  <a:txBody>
                    <a:bodyPr/>
                    <a:lstStyle/>
                    <a:p>
                      <a:r>
                        <a:rPr lang="sv-SE" sz="900"/>
                        <a:t>Karthikeyan Ravichandran, Swati Tiwari</a:t>
                      </a:r>
                      <a:endParaRPr lang="en-US" sz="900" err="1"/>
                    </a:p>
                  </a:txBody>
                  <a:tcPr/>
                </a:tc>
                <a:tc>
                  <a:txBody>
                    <a:bodyPr/>
                    <a:lstStyle/>
                    <a:p>
                      <a:r>
                        <a:rPr lang="en-US" sz="900"/>
                        <a:t>3/10</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4039626758"/>
                  </a:ext>
                </a:extLst>
              </a:tr>
              <a:tr h="228997">
                <a:tc vMerge="1">
                  <a:txBody>
                    <a:bodyPr/>
                    <a:lstStyle/>
                    <a:p>
                      <a:pPr algn="l" fontAlgn="ctr"/>
                      <a:endParaRPr lang="en-US" sz="900" b="0" i="0" u="none" strike="noStrike">
                        <a:solidFill>
                          <a:srgbClr val="000000"/>
                        </a:solidFill>
                        <a:effectLst/>
                        <a:latin typeface="Aptos" panose="020B0004020202020204" pitchFamily="34" charset="0"/>
                      </a:endParaRPr>
                    </a:p>
                  </a:txBody>
                  <a:tcPr marL="0" marR="0" marT="0" marB="0"/>
                </a:tc>
                <a:tc>
                  <a:txBody>
                    <a:bodyPr/>
                    <a:lstStyle/>
                    <a:p>
                      <a:pPr algn="l" fontAlgn="ctr"/>
                      <a:r>
                        <a:rPr lang="en-US" sz="900" b="0" i="0" u="none" strike="noStrike">
                          <a:solidFill>
                            <a:srgbClr val="000000"/>
                          </a:solidFill>
                          <a:effectLst/>
                          <a:latin typeface="Aptos"/>
                        </a:rPr>
                        <a:t>ATM</a:t>
                      </a:r>
                    </a:p>
                  </a:txBody>
                  <a:tcPr marR="0" marT="0" marB="0"/>
                </a:tc>
                <a:tc>
                  <a:txBody>
                    <a:bodyPr/>
                    <a:lstStyle/>
                    <a:p>
                      <a:r>
                        <a:rPr lang="en-US" sz="900"/>
                        <a:t>Abhishek</a:t>
                      </a:r>
                    </a:p>
                  </a:txBody>
                  <a:tcPr/>
                </a:tc>
                <a:tc>
                  <a:txBody>
                    <a:bodyPr/>
                    <a:lstStyle/>
                    <a:p>
                      <a:r>
                        <a:rPr lang="en-US" sz="900"/>
                        <a:t>Abhishek Agarwal, Yunus Basagalar</a:t>
                      </a:r>
                      <a:endParaRPr lang="en-US" sz="900" err="1"/>
                    </a:p>
                  </a:txBody>
                  <a:tcPr/>
                </a:tc>
                <a:tc>
                  <a:txBody>
                    <a:bodyPr/>
                    <a:lstStyle/>
                    <a:p>
                      <a:r>
                        <a:rPr lang="en-US" sz="900"/>
                        <a:t>3/10</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2598296076"/>
                  </a:ext>
                </a:extLst>
              </a:tr>
              <a:tr h="221152">
                <a:tc vMerge="1">
                  <a:txBody>
                    <a:bodyPr/>
                    <a:lstStyle/>
                    <a:p>
                      <a:pPr algn="l" fontAlgn="ctr"/>
                      <a:endParaRPr lang="en-US" sz="900" b="0" i="0" u="none" strike="noStrike">
                        <a:solidFill>
                          <a:srgbClr val="000000"/>
                        </a:solidFill>
                        <a:effectLst/>
                        <a:latin typeface="Aptos" panose="020B0004020202020204" pitchFamily="34" charset="0"/>
                      </a:endParaRPr>
                    </a:p>
                  </a:txBody>
                  <a:tcPr marL="0" marR="0" marT="0" marB="0"/>
                </a:tc>
                <a:tc>
                  <a:txBody>
                    <a:bodyPr/>
                    <a:lstStyle/>
                    <a:p>
                      <a:pPr algn="l" fontAlgn="ctr"/>
                      <a:r>
                        <a:rPr lang="en-US" sz="900" b="0" i="0" u="none" strike="noStrike">
                          <a:solidFill>
                            <a:srgbClr val="000000"/>
                          </a:solidFill>
                          <a:effectLst/>
                          <a:latin typeface="Aptos"/>
                        </a:rPr>
                        <a:t>Software Load Balancer (SLB)</a:t>
                      </a:r>
                    </a:p>
                  </a:txBody>
                  <a:tcPr marR="0" marT="0" marB="0"/>
                </a:tc>
                <a:tc>
                  <a:txBody>
                    <a:bodyPr/>
                    <a:lstStyle/>
                    <a:p>
                      <a:r>
                        <a:rPr lang="en-US" sz="900"/>
                        <a:t>Deepak</a:t>
                      </a:r>
                    </a:p>
                  </a:txBody>
                  <a:tcPr/>
                </a:tc>
                <a:tc>
                  <a:txBody>
                    <a:bodyPr/>
                    <a:lstStyle/>
                    <a:p>
                      <a:r>
                        <a:rPr lang="en-US" sz="900"/>
                        <a:t>Amit Kumar, Grzegorz Bajkowski</a:t>
                      </a:r>
                    </a:p>
                  </a:txBody>
                  <a:tcPr/>
                </a:tc>
                <a:tc>
                  <a:txBody>
                    <a:bodyPr/>
                    <a:lstStyle/>
                    <a:p>
                      <a:r>
                        <a:rPr lang="en-US" sz="900"/>
                        <a:t>3/5</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dk1"/>
                          </a:solidFill>
                          <a:latin typeface="+mn-lt"/>
                          <a:ea typeface="+mn-ea"/>
                          <a:cs typeface="+mn-cs"/>
                        </a:rPr>
                        <a:t>Complete</a:t>
                      </a:r>
                    </a:p>
                  </a:txBody>
                  <a:tcPr>
                    <a:solidFill>
                      <a:srgbClr val="92D050"/>
                    </a:solidFill>
                  </a:tcPr>
                </a:tc>
                <a:extLst>
                  <a:ext uri="{0D108BD9-81ED-4DB2-BD59-A6C34878D82A}">
                    <a16:rowId xmlns:a16="http://schemas.microsoft.com/office/drawing/2014/main" val="166731133"/>
                  </a:ext>
                </a:extLst>
              </a:tr>
              <a:tr h="215326">
                <a:tc vMerge="1">
                  <a:txBody>
                    <a:bodyPr/>
                    <a:lstStyle/>
                    <a:p>
                      <a:pPr algn="l" fontAlgn="ctr"/>
                      <a:endParaRPr lang="en-US" sz="900" b="0" i="0" u="none" strike="noStrike">
                        <a:solidFill>
                          <a:srgbClr val="000000"/>
                        </a:solidFill>
                        <a:effectLst/>
                        <a:latin typeface="Aptos" panose="020B0004020202020204" pitchFamily="34" charset="0"/>
                      </a:endParaRPr>
                    </a:p>
                  </a:txBody>
                  <a:tcPr marL="0" marR="0" marT="0" marB="0"/>
                </a:tc>
                <a:tc>
                  <a:txBody>
                    <a:bodyPr/>
                    <a:lstStyle/>
                    <a:p>
                      <a:pPr algn="l" fontAlgn="ctr"/>
                      <a:r>
                        <a:rPr lang="en-US" sz="900" b="0" i="0" u="none" strike="noStrike">
                          <a:solidFill>
                            <a:srgbClr val="000000"/>
                          </a:solidFill>
                          <a:effectLst/>
                          <a:latin typeface="Aptos"/>
                        </a:rPr>
                        <a:t>Regional Network Manager</a:t>
                      </a:r>
                    </a:p>
                  </a:txBody>
                  <a:tcPr marR="0" marT="0" marB="0"/>
                </a:tc>
                <a:tc>
                  <a:txBody>
                    <a:bodyPr/>
                    <a:lstStyle/>
                    <a:p>
                      <a:r>
                        <a:rPr lang="en-US" sz="900"/>
                        <a:t>Deepak</a:t>
                      </a:r>
                    </a:p>
                  </a:txBody>
                  <a:tcPr/>
                </a:tc>
                <a:tc>
                  <a:txBody>
                    <a:bodyPr/>
                    <a:lstStyle/>
                    <a:p>
                      <a:pPr lvl="0">
                        <a:buNone/>
                      </a:pPr>
                      <a:r>
                        <a:rPr lang="en-US" sz="900" b="0" i="0" u="none" strike="noStrike" noProof="0">
                          <a:latin typeface="Aptos"/>
                        </a:rPr>
                        <a:t>Naveen Prabhat,Thomas Lai, Brandon Wilson</a:t>
                      </a:r>
                      <a:endParaRPr lang="en-US"/>
                    </a:p>
                  </a:txBody>
                  <a:tcPr/>
                </a:tc>
                <a:tc>
                  <a:txBody>
                    <a:bodyPr/>
                    <a:lstStyle/>
                    <a:p>
                      <a:r>
                        <a:rPr lang="en-US" sz="900"/>
                        <a:t>3/5</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412959645"/>
                  </a:ext>
                </a:extLst>
              </a:tr>
              <a:tr h="221152">
                <a:tc vMerge="1">
                  <a:txBody>
                    <a:bodyPr/>
                    <a:lstStyle/>
                    <a:p>
                      <a:pPr algn="l" fontAlgn="ctr"/>
                      <a:endParaRPr lang="en-US" sz="900" b="0" i="0" u="none" strike="noStrike">
                        <a:solidFill>
                          <a:srgbClr val="000000"/>
                        </a:solidFill>
                        <a:effectLst/>
                        <a:latin typeface="Aptos" panose="020B0004020202020204" pitchFamily="34" charset="0"/>
                      </a:endParaRPr>
                    </a:p>
                  </a:txBody>
                  <a:tcPr marL="0" marR="0" marT="0" marB="0"/>
                </a:tc>
                <a:tc>
                  <a:txBody>
                    <a:bodyPr/>
                    <a:lstStyle/>
                    <a:p>
                      <a:pPr algn="l" fontAlgn="ctr"/>
                      <a:r>
                        <a:rPr lang="en-US" sz="900" b="0" i="0" u="none" strike="noStrike">
                          <a:solidFill>
                            <a:srgbClr val="000000"/>
                          </a:solidFill>
                          <a:effectLst/>
                          <a:latin typeface="Aptos"/>
                        </a:rPr>
                        <a:t>Express Route</a:t>
                      </a:r>
                    </a:p>
                  </a:txBody>
                  <a:tcPr marR="0" marT="0" marB="0"/>
                </a:tc>
                <a:tc>
                  <a:txBody>
                    <a:bodyPr/>
                    <a:lstStyle/>
                    <a:p>
                      <a:r>
                        <a:rPr lang="en-US" sz="900"/>
                        <a:t>Pankaj</a:t>
                      </a:r>
                    </a:p>
                  </a:txBody>
                  <a:tcPr/>
                </a:tc>
                <a:tc>
                  <a:txBody>
                    <a:bodyPr/>
                    <a:lstStyle/>
                    <a:p>
                      <a:r>
                        <a:rPr lang="en-US" sz="900"/>
                        <a:t>Bikash Agrawala, Niteesh Kumar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3/31</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1455666103"/>
                  </a:ext>
                </a:extLst>
              </a:tr>
              <a:tr h="221152">
                <a:tc vMerge="1">
                  <a:txBody>
                    <a:bodyPr/>
                    <a:lstStyle/>
                    <a:p>
                      <a:pPr algn="l" fontAlgn="ctr"/>
                      <a:endParaRPr lang="en-US" sz="900" b="0" i="0" u="none" strike="noStrike">
                        <a:solidFill>
                          <a:srgbClr val="000000"/>
                        </a:solidFill>
                        <a:effectLst/>
                        <a:latin typeface="Aptos" panose="020B0004020202020204" pitchFamily="34" charset="0"/>
                      </a:endParaRPr>
                    </a:p>
                  </a:txBody>
                  <a:tcPr marL="0" marR="0" marT="0" marB="0"/>
                </a:tc>
                <a:tc>
                  <a:txBody>
                    <a:bodyPr/>
                    <a:lstStyle/>
                    <a:p>
                      <a:pPr algn="l" fontAlgn="ctr"/>
                      <a:r>
                        <a:rPr lang="en-US" sz="900" b="0" i="0" u="none" strike="noStrike">
                          <a:solidFill>
                            <a:srgbClr val="000000"/>
                          </a:solidFill>
                          <a:effectLst/>
                          <a:latin typeface="Aptos"/>
                        </a:rPr>
                        <a:t>Core WAN</a:t>
                      </a:r>
                    </a:p>
                  </a:txBody>
                  <a:tcPr marR="0" marT="0" marB="0"/>
                </a:tc>
                <a:tc>
                  <a:txBody>
                    <a:bodyPr/>
                    <a:lstStyle/>
                    <a:p>
                      <a:r>
                        <a:rPr lang="en-US" sz="900"/>
                        <a:t>Erica</a:t>
                      </a:r>
                    </a:p>
                  </a:txBody>
                  <a:tcPr/>
                </a:tc>
                <a:tc>
                  <a:txBody>
                    <a:bodyPr/>
                    <a:lstStyle/>
                    <a:p>
                      <a:r>
                        <a:rPr lang="en-US" sz="900"/>
                        <a:t>Somesh Chaturmohta, Yu-Shun Wang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3/17</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1919414083"/>
                  </a:ext>
                </a:extLst>
              </a:tr>
              <a:tr h="221152">
                <a:tc vMerge="1">
                  <a:txBody>
                    <a:bodyPr/>
                    <a:lstStyle/>
                    <a:p>
                      <a:pPr algn="l" fontAlgn="ctr"/>
                      <a:endParaRPr lang="en-US" sz="900" b="0" i="0" u="none" strike="noStrike">
                        <a:solidFill>
                          <a:srgbClr val="000000"/>
                        </a:solidFill>
                        <a:effectLst/>
                        <a:latin typeface="Aptos" panose="020B0004020202020204" pitchFamily="34" charset="0"/>
                      </a:endParaRPr>
                    </a:p>
                  </a:txBody>
                  <a:tcPr marL="0" marR="0" marT="0" marB="0"/>
                </a:tc>
                <a:tc>
                  <a:txBody>
                    <a:bodyPr/>
                    <a:lstStyle/>
                    <a:p>
                      <a:pPr algn="l" fontAlgn="ctr"/>
                      <a:r>
                        <a:rPr lang="en-US" sz="900" b="0" i="0" u="none" strike="noStrike">
                          <a:solidFill>
                            <a:srgbClr val="000000"/>
                          </a:solidFill>
                          <a:effectLst/>
                          <a:latin typeface="Aptos"/>
                        </a:rPr>
                        <a:t>Network Service Manager (NSM)</a:t>
                      </a:r>
                    </a:p>
                  </a:txBody>
                  <a:tcPr marR="0" marT="0" marB="0"/>
                </a:tc>
                <a:tc>
                  <a:txBody>
                    <a:bodyPr/>
                    <a:lstStyle/>
                    <a:p>
                      <a:r>
                        <a:rPr lang="en-US" sz="900"/>
                        <a:t>Deepak</a:t>
                      </a:r>
                    </a:p>
                  </a:txBody>
                  <a:tcPr/>
                </a:tc>
                <a:tc>
                  <a:txBody>
                    <a:bodyPr/>
                    <a:lstStyle/>
                    <a:p>
                      <a:pPr lvl="0">
                        <a:buNone/>
                      </a:pPr>
                      <a:r>
                        <a:rPr lang="en-US" sz="900" b="0" i="0" u="none" strike="noStrike" noProof="0">
                          <a:latin typeface="Aptos"/>
                        </a:rPr>
                        <a:t>Brandon Wilson, Zhenhua Yao</a:t>
                      </a:r>
                      <a:endParaRPr lang="en-US"/>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900" b="0" i="0" u="none" strike="noStrike" kern="1200" cap="none" spc="0" normalizeH="0" baseline="0" noProof="0">
                          <a:ln>
                            <a:noFill/>
                          </a:ln>
                          <a:solidFill>
                            <a:prstClr val="black"/>
                          </a:solidFill>
                          <a:effectLst/>
                          <a:uLnTx/>
                          <a:uFillTx/>
                          <a:latin typeface="Aptos" panose="02110004020202020204"/>
                          <a:ea typeface="+mn-ea"/>
                          <a:cs typeface="+mn-cs"/>
                        </a:rPr>
                        <a:t>3/5</a:t>
                      </a:r>
                      <a:endParaRPr kumimoji="0" lang="en-US" sz="900" b="0" i="0" u="none" strike="noStrike" kern="1200" cap="none" spc="0" normalizeH="0" baseline="0" noProof="0">
                        <a:ln>
                          <a:noFill/>
                        </a:ln>
                        <a:solidFill>
                          <a:prstClr val="black"/>
                        </a:solidFill>
                        <a:effectLst/>
                        <a:uLnTx/>
                        <a:uFillTx/>
                        <a:latin typeface="Aptos" panose="02110004020202020204"/>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1878245725"/>
                  </a:ext>
                </a:extLst>
              </a:tr>
              <a:tr h="353843">
                <a:tc vMerge="1">
                  <a:txBody>
                    <a:bodyPr/>
                    <a:lstStyle/>
                    <a:p>
                      <a:pPr algn="l" fontAlgn="ctr"/>
                      <a:endParaRPr lang="en-US" sz="900" b="0" i="0" u="none" strike="noStrike">
                        <a:solidFill>
                          <a:srgbClr val="000000"/>
                        </a:solidFill>
                        <a:effectLst/>
                        <a:latin typeface="Aptos" panose="020B0004020202020204" pitchFamily="34" charset="0"/>
                      </a:endParaRPr>
                    </a:p>
                  </a:txBody>
                  <a:tcPr marL="0" marR="0" marT="0" marB="0"/>
                </a:tc>
                <a:tc>
                  <a:txBody>
                    <a:bodyPr/>
                    <a:lstStyle/>
                    <a:p>
                      <a:pPr algn="l" fontAlgn="ctr"/>
                      <a:r>
                        <a:rPr lang="en-US" sz="900" b="0" i="0" u="none" strike="noStrike">
                          <a:solidFill>
                            <a:srgbClr val="000000"/>
                          </a:solidFill>
                          <a:effectLst/>
                          <a:latin typeface="Aptos"/>
                        </a:rPr>
                        <a:t>Azure Virtual Network and Private Link</a:t>
                      </a:r>
                    </a:p>
                  </a:txBody>
                  <a:tcPr marR="0" marT="0" marB="0"/>
                </a:tc>
                <a:tc>
                  <a:txBody>
                    <a:bodyPr/>
                    <a:lstStyle/>
                    <a:p>
                      <a:r>
                        <a:rPr lang="en-US" sz="900"/>
                        <a:t>Deepak</a:t>
                      </a:r>
                    </a:p>
                  </a:txBody>
                  <a:tcPr/>
                </a:tc>
                <a:tc>
                  <a:txBody>
                    <a:bodyPr/>
                    <a:lstStyle/>
                    <a:p>
                      <a:pPr lvl="0">
                        <a:buNone/>
                      </a:pPr>
                      <a:r>
                        <a:rPr lang="en-US" sz="900" b="0" i="0" u="none" strike="noStrike" noProof="0">
                          <a:latin typeface="Aptos"/>
                        </a:rPr>
                        <a:t>Brandon Wilson, Neeraj Motwani, Rishabh Tewari</a:t>
                      </a:r>
                      <a:endParaRPr lang="en-US"/>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900" b="0" i="0" u="none" strike="noStrike" kern="1200" cap="none" spc="0" normalizeH="0" baseline="0" noProof="0">
                          <a:ln>
                            <a:noFill/>
                          </a:ln>
                          <a:solidFill>
                            <a:prstClr val="black"/>
                          </a:solidFill>
                          <a:effectLst/>
                          <a:uLnTx/>
                          <a:uFillTx/>
                          <a:latin typeface="Aptos" panose="02110004020202020204"/>
                          <a:ea typeface="+mn-ea"/>
                          <a:cs typeface="+mn-cs"/>
                        </a:rPr>
                        <a:t>3/7</a:t>
                      </a:r>
                      <a:endParaRPr kumimoji="0" lang="en-US" sz="900" b="0" i="0" u="none" strike="noStrike" kern="1200" cap="none" spc="0" normalizeH="0" baseline="0" noProof="0">
                        <a:ln>
                          <a:noFill/>
                        </a:ln>
                        <a:solidFill>
                          <a:prstClr val="black"/>
                        </a:solidFill>
                        <a:effectLst/>
                        <a:uLnTx/>
                        <a:uFillTx/>
                        <a:latin typeface="Aptos" panose="02110004020202020204"/>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3083779942"/>
                  </a:ext>
                </a:extLst>
              </a:tr>
              <a:tr h="221152">
                <a:tc rowSpan="2">
                  <a:txBody>
                    <a:bodyPr/>
                    <a:lstStyle/>
                    <a:p>
                      <a:pPr algn="ctr"/>
                      <a:r>
                        <a:rPr lang="en-US" sz="900" b="1"/>
                        <a:t>Compute</a:t>
                      </a:r>
                      <a:r>
                        <a:rPr lang="en-US" sz="900"/>
                        <a:t> </a:t>
                      </a:r>
                    </a:p>
                  </a:txBody>
                  <a:tcPr anchor="ctr">
                    <a:solidFill>
                      <a:schemeClr val="bg2">
                        <a:lumMod val="75000"/>
                      </a:schemeClr>
                    </a:solidFill>
                  </a:tcPr>
                </a:tc>
                <a:tc>
                  <a:txBody>
                    <a:bodyPr/>
                    <a:lstStyle/>
                    <a:p>
                      <a:pPr algn="l"/>
                      <a:r>
                        <a:rPr lang="en-US" sz="900">
                          <a:latin typeface="Aptos"/>
                        </a:rPr>
                        <a:t>Azure</a:t>
                      </a:r>
                      <a:r>
                        <a:rPr lang="en-US" sz="900"/>
                        <a:t> Host Agent</a:t>
                      </a:r>
                    </a:p>
                  </a:txBody>
                  <a:tcPr/>
                </a:tc>
                <a:tc>
                  <a:txBody>
                    <a:bodyPr/>
                    <a:lstStyle/>
                    <a:p>
                      <a:r>
                        <a:rPr lang="en-US" sz="900"/>
                        <a:t>Arun</a:t>
                      </a:r>
                    </a:p>
                  </a:txBody>
                  <a:tcPr/>
                </a:tc>
                <a:tc>
                  <a:txBody>
                    <a:bodyPr/>
                    <a:lstStyle/>
                    <a:p>
                      <a:r>
                        <a:rPr lang="en-US" sz="900"/>
                        <a:t>Francis David, Remya Krishnan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Completed</a:t>
                      </a:r>
                    </a:p>
                  </a:txBody>
                  <a:tcPr>
                    <a:solidFill>
                      <a:srgbClr val="92D050"/>
                    </a:solidFill>
                  </a:tcPr>
                </a:tc>
                <a:tc>
                  <a:txBody>
                    <a:bodyPr/>
                    <a:lstStyle/>
                    <a:p>
                      <a:pPr lvl="0">
                        <a:buNone/>
                      </a:pPr>
                      <a:r>
                        <a:rPr lang="en-US" sz="900"/>
                        <a:t>TBD</a:t>
                      </a:r>
                    </a:p>
                  </a:txBody>
                  <a:tcPr/>
                </a:tc>
                <a:tc>
                  <a:txBody>
                    <a:bodyPr/>
                    <a:lstStyle/>
                    <a:p>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Complete</a:t>
                      </a:r>
                    </a:p>
                  </a:txBody>
                  <a:tcPr>
                    <a:solidFill>
                      <a:srgbClr val="92D050"/>
                    </a:solidFill>
                  </a:tcPr>
                </a:tc>
                <a:extLst>
                  <a:ext uri="{0D108BD9-81ED-4DB2-BD59-A6C34878D82A}">
                    <a16:rowId xmlns:a16="http://schemas.microsoft.com/office/drawing/2014/main" val="2026879931"/>
                  </a:ext>
                </a:extLst>
              </a:tr>
              <a:tr h="221152">
                <a:tc vMerge="1">
                  <a:txBody>
                    <a:bodyPr/>
                    <a:lstStyle/>
                    <a:p>
                      <a:endParaRPr lang="en-US"/>
                    </a:p>
                  </a:txBody>
                  <a:tcPr/>
                </a:tc>
                <a:tc>
                  <a:txBody>
                    <a:bodyPr/>
                    <a:lstStyle/>
                    <a:p>
                      <a:r>
                        <a:rPr lang="en-US" sz="900"/>
                        <a:t>Compute Resource Provider</a:t>
                      </a:r>
                    </a:p>
                  </a:txBody>
                  <a:tcPr/>
                </a:tc>
                <a:tc>
                  <a:txBody>
                    <a:bodyPr/>
                    <a:lstStyle/>
                    <a:p>
                      <a:r>
                        <a:rPr lang="en-US" sz="900"/>
                        <a:t>Arun</a:t>
                      </a:r>
                    </a:p>
                  </a:txBody>
                  <a:tcPr/>
                </a:tc>
                <a:tc>
                  <a:txBody>
                    <a:bodyPr/>
                    <a:lstStyle/>
                    <a:p>
                      <a:pPr lvl="0">
                        <a:buNone/>
                      </a:pPr>
                      <a:r>
                        <a:rPr lang="en-US" sz="900" b="0" i="0" u="none" strike="noStrike" noProof="0">
                          <a:latin typeface="Aptos"/>
                        </a:rPr>
                        <a:t>Sameer Motwani, Bishwarup Paul, Mani Durai</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cap="none" spc="0" normalizeH="0" baseline="0" noProof="0">
                          <a:ln>
                            <a:noFill/>
                          </a:ln>
                          <a:solidFill>
                            <a:prstClr val="black"/>
                          </a:solidFill>
                          <a:effectLst/>
                          <a:uLnTx/>
                          <a:uFillTx/>
                          <a:latin typeface="Aptos" panose="02110004020202020204"/>
                          <a:ea typeface="+mn-ea"/>
                          <a:cs typeface="+mn-cs"/>
                        </a:rPr>
                        <a:t>Completed</a:t>
                      </a:r>
                      <a:endParaRPr kumimoji="0" lang="en-US" sz="900" b="0" i="0" u="none" strike="noStrike" kern="1200" cap="none" spc="0" normalizeH="0" baseline="0" noProof="0">
                        <a:ln>
                          <a:noFill/>
                        </a:ln>
                        <a:solidFill>
                          <a:prstClr val="black"/>
                        </a:solidFill>
                        <a:effectLst/>
                        <a:uLnTx/>
                        <a:uFillTx/>
                        <a:latin typeface="Aptos" panose="02110004020202020204"/>
                        <a:ea typeface="+mn-ea"/>
                        <a:cs typeface="+mn-cs"/>
                      </a:endParaRP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cap="none" spc="0" normalizeH="0" baseline="0" noProof="0">
                          <a:ln>
                            <a:noFill/>
                          </a:ln>
                          <a:solidFill>
                            <a:prstClr val="black"/>
                          </a:solidFill>
                          <a:effectLst/>
                          <a:uLnTx/>
                          <a:uFillTx/>
                          <a:latin typeface="Aptos" panose="02110004020202020204"/>
                          <a:ea typeface="+mn-ea"/>
                          <a:cs typeface="+mn-cs"/>
                        </a:rPr>
                        <a:t>03/31</a:t>
                      </a:r>
                      <a:endParaRPr kumimoji="0" lang="en-US" sz="900" b="0" i="0" u="none" strike="noStrike" kern="1200" cap="none" spc="0" normalizeH="0" baseline="0" noProof="0">
                        <a:ln>
                          <a:noFill/>
                        </a:ln>
                        <a:solidFill>
                          <a:prstClr val="black"/>
                        </a:solidFill>
                        <a:effectLst/>
                        <a:uLnTx/>
                        <a:uFillTx/>
                        <a:latin typeface="Aptos" panose="02110004020202020204"/>
                        <a:ea typeface="+mn-ea"/>
                        <a:cs typeface="+mn-cs"/>
                      </a:endParaRPr>
                    </a:p>
                  </a:txBody>
                  <a:tcPr>
                    <a:solidFill>
                      <a:srgbClr val="FFFF00"/>
                    </a:solidFill>
                  </a:tcPr>
                </a:tc>
                <a:tc>
                  <a:txBody>
                    <a:bodyPr/>
                    <a:lstStyle/>
                    <a:p>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Complete</a:t>
                      </a:r>
                      <a:endParaRPr lang="en-US" sz="900"/>
                    </a:p>
                  </a:txBody>
                  <a:tcPr>
                    <a:solidFill>
                      <a:srgbClr val="92D050"/>
                    </a:solidFill>
                  </a:tcPr>
                </a:tc>
                <a:extLst>
                  <a:ext uri="{0D108BD9-81ED-4DB2-BD59-A6C34878D82A}">
                    <a16:rowId xmlns:a16="http://schemas.microsoft.com/office/drawing/2014/main" val="1696681827"/>
                  </a:ext>
                </a:extLst>
              </a:tr>
              <a:tr h="221152">
                <a:tc rowSpan="4">
                  <a:txBody>
                    <a:bodyPr/>
                    <a:lstStyle/>
                    <a:p>
                      <a:pPr algn="ctr"/>
                      <a:r>
                        <a:rPr lang="en-US" sz="900" b="1"/>
                        <a:t>Storage</a:t>
                      </a:r>
                    </a:p>
                  </a:txBody>
                  <a:tcPr anchor="ctr">
                    <a:solidFill>
                      <a:schemeClr val="bg2">
                        <a:lumMod val="75000"/>
                      </a:schemeClr>
                    </a:solidFill>
                  </a:tcPr>
                </a:tc>
                <a:tc>
                  <a:txBody>
                    <a:bodyPr/>
                    <a:lstStyle/>
                    <a:p>
                      <a:r>
                        <a:rPr lang="en-US" sz="900"/>
                        <a:t>XStore</a:t>
                      </a:r>
                    </a:p>
                  </a:txBody>
                  <a:tcPr/>
                </a:tc>
                <a:tc>
                  <a:txBody>
                    <a:bodyPr/>
                    <a:lstStyle/>
                    <a:p>
                      <a:r>
                        <a:rPr lang="en-US" sz="900"/>
                        <a:t>Marcus</a:t>
                      </a:r>
                    </a:p>
                  </a:txBody>
                  <a:tcPr/>
                </a:tc>
                <a:tc>
                  <a:txBody>
                    <a:bodyPr/>
                    <a:lstStyle/>
                    <a:p>
                      <a:r>
                        <a:rPr lang="en-US" sz="900"/>
                        <a:t>Aditya Pillalamarri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ETA for ETA 3/7</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TBD</a:t>
                      </a:r>
                      <a:endParaRPr kumimoji="0" lang="en-US" sz="900" b="0" i="0" u="none" strike="noStrike" kern="1200" cap="none" spc="0" normalizeH="0" baseline="0" noProof="0">
                        <a:ln>
                          <a:noFill/>
                        </a:ln>
                        <a:solidFill>
                          <a:prstClr val="black"/>
                        </a:solidFill>
                        <a:effectLst/>
                        <a:uLnTx/>
                        <a:uFillTx/>
                        <a:latin typeface="Aptos" panose="0211000402020202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4241541168"/>
                  </a:ext>
                </a:extLst>
              </a:tr>
              <a:tr h="224386">
                <a:tc vMerge="1">
                  <a:txBody>
                    <a:bodyPr/>
                    <a:lstStyle/>
                    <a:p>
                      <a:endParaRPr lang="en-US" b="1"/>
                    </a:p>
                  </a:txBody>
                  <a:tcPr/>
                </a:tc>
                <a:tc>
                  <a:txBody>
                    <a:bodyPr/>
                    <a:lstStyle/>
                    <a:p>
                      <a:r>
                        <a:rPr lang="en-US" sz="900"/>
                        <a:t>Disk Resource Provider</a:t>
                      </a:r>
                    </a:p>
                  </a:txBody>
                  <a:tcPr/>
                </a:tc>
                <a:tc>
                  <a:txBody>
                    <a:bodyPr/>
                    <a:lstStyle/>
                    <a:p>
                      <a:r>
                        <a:rPr lang="en-US" sz="900"/>
                        <a:t>Ahmed</a:t>
                      </a:r>
                    </a:p>
                  </a:txBody>
                  <a:tcPr/>
                </a:tc>
                <a:tc>
                  <a:txBody>
                    <a:bodyPr/>
                    <a:lstStyle/>
                    <a:p>
                      <a:pPr lvl="0">
                        <a:buNone/>
                      </a:pPr>
                      <a:r>
                        <a:rPr lang="en-US" sz="900" b="0" i="0" u="none" strike="noStrike" noProof="0">
                          <a:latin typeface="Aptos"/>
                        </a:rPr>
                        <a:t>Md Sohrabuddin, </a:t>
                      </a:r>
                      <a:r>
                        <a:rPr lang="en-US" sz="900" b="0" i="0" u="none" strike="noStrike" kern="1200">
                          <a:solidFill>
                            <a:schemeClr val="dk1"/>
                          </a:solidFill>
                          <a:latin typeface="Aptos"/>
                          <a:ea typeface="+mn-ea"/>
                          <a:cs typeface="+mn-cs"/>
                        </a:rPr>
                        <a:t>Vikram Dhaneshwar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cap="none" spc="0" normalizeH="0" baseline="0" noProof="0">
                          <a:ln>
                            <a:noFill/>
                          </a:ln>
                          <a:solidFill>
                            <a:prstClr val="black"/>
                          </a:solidFill>
                          <a:effectLst/>
                          <a:uLnTx/>
                          <a:uFillTx/>
                          <a:latin typeface="Aptos" panose="02110004020202020204"/>
                          <a:ea typeface="+mn-ea"/>
                          <a:cs typeface="+mn-cs"/>
                        </a:rPr>
                        <a:t>Completed</a:t>
                      </a:r>
                    </a:p>
                  </a:txBody>
                  <a:tcPr>
                    <a:solidFill>
                      <a:srgbClr val="92D050"/>
                    </a:solidFill>
                  </a:tcPr>
                </a:tc>
                <a:tc>
                  <a:txBody>
                    <a:bodyPr/>
                    <a:lstStyle/>
                    <a:p>
                      <a:pPr lvl="0" algn="l">
                        <a:lnSpc>
                          <a:spcPct val="100000"/>
                        </a:lnSpc>
                        <a:spcBef>
                          <a:spcPts val="0"/>
                        </a:spcBef>
                        <a:spcAft>
                          <a:spcPts val="0"/>
                        </a:spcAft>
                        <a:buNone/>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Work to start in &lt;Br&gt;</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447451164"/>
                  </a:ext>
                </a:extLst>
              </a:tr>
              <a:tr h="221152">
                <a:tc vMerge="1">
                  <a:txBody>
                    <a:bodyPr/>
                    <a:lstStyle/>
                    <a:p>
                      <a:endParaRPr lang="en-US" b="1"/>
                    </a:p>
                  </a:txBody>
                  <a:tcPr/>
                </a:tc>
                <a:tc>
                  <a:txBody>
                    <a:bodyPr/>
                    <a:lstStyle/>
                    <a:p>
                      <a:r>
                        <a:rPr lang="en-US" sz="900"/>
                        <a:t>Azure NetApp Files</a:t>
                      </a:r>
                    </a:p>
                  </a:txBody>
                  <a:tcPr/>
                </a:tc>
                <a:tc>
                  <a:txBody>
                    <a:bodyPr/>
                    <a:lstStyle/>
                    <a:p>
                      <a:r>
                        <a:rPr lang="en-US" sz="900"/>
                        <a:t>Cristian</a:t>
                      </a:r>
                    </a:p>
                  </a:txBody>
                  <a:tcPr/>
                </a:tc>
                <a:tc>
                  <a:txBody>
                    <a:bodyPr/>
                    <a:lstStyle/>
                    <a:p>
                      <a:r>
                        <a:rPr lang="en-US" sz="900"/>
                        <a:t>Paulo Costa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Completed</a:t>
                      </a:r>
                    </a:p>
                  </a:txBody>
                  <a:tcPr>
                    <a:solidFill>
                      <a:srgbClr val="92D050"/>
                    </a:solidFill>
                  </a:tcPr>
                </a:tc>
                <a:tc>
                  <a:txBody>
                    <a:bodyPr/>
                    <a:lstStyle/>
                    <a:p>
                      <a:r>
                        <a:rPr lang="en-US" sz="900"/>
                        <a:t>TBD</a:t>
                      </a:r>
                    </a:p>
                  </a:txBody>
                  <a:tcPr/>
                </a:tc>
                <a:tc>
                  <a:txBody>
                    <a:bodyPr/>
                    <a:lstStyle/>
                    <a:p>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6/30/2025</a:t>
                      </a:r>
                      <a:endParaRPr lang="en-US" sz="900"/>
                    </a:p>
                  </a:txBody>
                  <a:tcPr>
                    <a:solidFill>
                      <a:srgbClr val="FFFF00"/>
                    </a:solidFill>
                  </a:tcPr>
                </a:tc>
                <a:extLst>
                  <a:ext uri="{0D108BD9-81ED-4DB2-BD59-A6C34878D82A}">
                    <a16:rowId xmlns:a16="http://schemas.microsoft.com/office/drawing/2014/main" val="669524692"/>
                  </a:ext>
                </a:extLst>
              </a:tr>
              <a:tr h="221152">
                <a:tc vMerge="1">
                  <a:txBody>
                    <a:bodyPr/>
                    <a:lstStyle/>
                    <a:p>
                      <a:endParaRPr lang="en-US" b="1"/>
                    </a:p>
                  </a:txBody>
                  <a:tcPr/>
                </a:tc>
                <a:tc>
                  <a:txBody>
                    <a:bodyPr/>
                    <a:lstStyle/>
                    <a:p>
                      <a:r>
                        <a:rPr lang="en-US" sz="900"/>
                        <a:t>SRP</a:t>
                      </a:r>
                    </a:p>
                  </a:txBody>
                  <a:tcPr/>
                </a:tc>
                <a:tc>
                  <a:txBody>
                    <a:bodyPr/>
                    <a:lstStyle/>
                    <a:p>
                      <a:r>
                        <a:rPr lang="en-US" sz="900"/>
                        <a:t>Ahmed</a:t>
                      </a:r>
                    </a:p>
                  </a:txBody>
                  <a:tcPr/>
                </a:tc>
                <a:tc>
                  <a:txBody>
                    <a:bodyPr/>
                    <a:lstStyle/>
                    <a:p>
                      <a:r>
                        <a:rPr lang="en-US" sz="900"/>
                        <a:t>Martha Amirzadeh</a:t>
                      </a:r>
                    </a:p>
                  </a:txBody>
                  <a:tcPr/>
                </a:tc>
                <a:tc>
                  <a:txBody>
                    <a:bodyPr/>
                    <a:lstStyle/>
                    <a:p>
                      <a:r>
                        <a:rPr lang="en-US" sz="900"/>
                        <a:t>3/14 (Tentative)</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endParaRPr lang="en-US" sz="900"/>
                    </a:p>
                  </a:txBody>
                  <a:tcPr/>
                </a:tc>
                <a:extLst>
                  <a:ext uri="{0D108BD9-81ED-4DB2-BD59-A6C34878D82A}">
                    <a16:rowId xmlns:a16="http://schemas.microsoft.com/office/drawing/2014/main" val="310569109"/>
                  </a:ext>
                </a:extLst>
              </a:tr>
              <a:tr h="221152">
                <a:tc>
                  <a:txBody>
                    <a:bodyPr/>
                    <a:lstStyle/>
                    <a:p>
                      <a:pPr algn="ctr"/>
                      <a:r>
                        <a:rPr lang="en-US" sz="900" b="1"/>
                        <a:t>Specialized</a:t>
                      </a:r>
                    </a:p>
                  </a:txBody>
                  <a:tcPr anchor="ctr">
                    <a:solidFill>
                      <a:schemeClr val="bg2">
                        <a:lumMod val="75000"/>
                      </a:schemeClr>
                    </a:solidFill>
                  </a:tcPr>
                </a:tc>
                <a:tc>
                  <a:txBody>
                    <a:bodyPr/>
                    <a:lstStyle/>
                    <a:p>
                      <a:r>
                        <a:rPr lang="en-US" sz="900"/>
                        <a:t>Azure VMWare Solution</a:t>
                      </a:r>
                    </a:p>
                  </a:txBody>
                  <a:tcPr/>
                </a:tc>
                <a:tc>
                  <a:txBody>
                    <a:bodyPr/>
                    <a:lstStyle/>
                    <a:p>
                      <a:r>
                        <a:rPr lang="en-US" sz="900"/>
                        <a:t>Anand</a:t>
                      </a:r>
                    </a:p>
                  </a:txBody>
                  <a:tcPr/>
                </a:tc>
                <a:tc>
                  <a:txBody>
                    <a:bodyPr/>
                    <a:lstStyle/>
                    <a:p>
                      <a:r>
                        <a:rPr lang="en-US" sz="900"/>
                        <a:t>Christopher Boumenot</a:t>
                      </a:r>
                      <a:endParaRPr lang="en-US" sz="900" err="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mn-lt"/>
                          <a:ea typeface="+mn-ea"/>
                          <a:cs typeface="+mn-cs"/>
                        </a:rPr>
                        <a:t>Completed</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4181254953"/>
                  </a:ext>
                </a:extLst>
              </a:tr>
              <a:tr h="221152">
                <a:tc rowSpan="3">
                  <a:txBody>
                    <a:bodyPr/>
                    <a:lstStyle/>
                    <a:p>
                      <a:pPr algn="ctr"/>
                      <a:r>
                        <a:rPr lang="en-US" sz="900" b="1"/>
                        <a:t>Data</a:t>
                      </a:r>
                    </a:p>
                  </a:txBody>
                  <a:tcPr anchor="ctr">
                    <a:solidFill>
                      <a:schemeClr val="bg2">
                        <a:lumMod val="75000"/>
                      </a:schemeClr>
                    </a:solidFill>
                  </a:tcPr>
                </a:tc>
                <a:tc>
                  <a:txBody>
                    <a:bodyPr/>
                    <a:lstStyle/>
                    <a:p>
                      <a:r>
                        <a:rPr lang="en-US" sz="900"/>
                        <a:t>Cosmos DB</a:t>
                      </a:r>
                    </a:p>
                  </a:txBody>
                  <a:tcPr/>
                </a:tc>
                <a:tc>
                  <a:txBody>
                    <a:bodyPr/>
                    <a:lstStyle/>
                    <a:p>
                      <a:r>
                        <a:rPr lang="en-US" sz="900"/>
                        <a:t>Peter Carlin</a:t>
                      </a:r>
                    </a:p>
                  </a:txBody>
                  <a:tcPr/>
                </a:tc>
                <a:tc>
                  <a:txBody>
                    <a:bodyPr/>
                    <a:lstStyle/>
                    <a:p>
                      <a:r>
                        <a:rPr lang="en-US" sz="900"/>
                        <a:t>Debarshi Bhowal, Heather Harding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3060736546"/>
                  </a:ext>
                </a:extLst>
              </a:tr>
              <a:tr h="221152">
                <a:tc vMerge="1">
                  <a:txBody>
                    <a:bodyPr/>
                    <a:lstStyle/>
                    <a:p>
                      <a:pPr algn="ctr"/>
                      <a:endParaRPr lang="en-US" sz="900" b="1"/>
                    </a:p>
                  </a:txBody>
                  <a:tcPr anchor="ctr"/>
                </a:tc>
                <a:tc>
                  <a:txBody>
                    <a:bodyPr/>
                    <a:lstStyle/>
                    <a:p>
                      <a:r>
                        <a:rPr lang="en-US" sz="900"/>
                        <a:t>Service Bus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Peter Carlin</a:t>
                      </a:r>
                    </a:p>
                  </a:txBody>
                  <a:tcPr/>
                </a:tc>
                <a:tc>
                  <a:txBody>
                    <a:bodyPr/>
                    <a:lstStyle/>
                    <a:p>
                      <a:r>
                        <a:rPr lang="en-US" sz="900"/>
                        <a:t>Arun Dsouza</a:t>
                      </a:r>
                    </a:p>
                  </a:txBody>
                  <a:tcPr/>
                </a:tc>
                <a:tc>
                  <a:txBody>
                    <a:bodyPr/>
                    <a:lstStyle/>
                    <a:p>
                      <a:pPr marL="0" marR="0" lvl="0" indent="0" algn="l">
                        <a:lnSpc>
                          <a:spcPct val="100000"/>
                        </a:lnSpc>
                        <a:spcBef>
                          <a:spcPts val="0"/>
                        </a:spcBef>
                        <a:spcAft>
                          <a:spcPts val="0"/>
                        </a:spcAft>
                        <a:buNone/>
                      </a:pPr>
                      <a:r>
                        <a:rPr lang="en-US" sz="900" b="0" i="0" u="none" strike="noStrike" kern="1200" cap="none" spc="0" normalizeH="0" baseline="0" noProof="0">
                          <a:ln>
                            <a:noFill/>
                          </a:ln>
                          <a:solidFill>
                            <a:prstClr val="black"/>
                          </a:solidFill>
                          <a:effectLst/>
                          <a:uLnTx/>
                          <a:uFillTx/>
                          <a:latin typeface="Aptos"/>
                          <a:ea typeface="+mn-ea"/>
                          <a:cs typeface="+mn-cs"/>
                        </a:rPr>
                        <a:t>3/5</a:t>
                      </a:r>
                      <a:endParaRPr kumimoji="0" lang="en-US"/>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r>
                        <a:rPr kumimoji="0" lang="en-US" sz="900" b="0" i="0" u="none" strike="noStrike" kern="1200" cap="none" spc="0" normalizeH="0" baseline="0" noProof="0">
                          <a:ln>
                            <a:noFill/>
                          </a:ln>
                          <a:solidFill>
                            <a:prstClr val="black"/>
                          </a:solidFill>
                          <a:effectLst/>
                          <a:uLnTx/>
                          <a:uFillTx/>
                          <a:latin typeface="+mn-lt"/>
                          <a:ea typeface="+mn-ea"/>
                          <a:cs typeface="+mn-cs"/>
                        </a:rPr>
                        <a:t>6/30/2025</a:t>
                      </a:r>
                      <a:endParaRPr lang="en-US" sz="900"/>
                    </a:p>
                  </a:txBody>
                  <a:tcPr>
                    <a:solidFill>
                      <a:srgbClr val="FFFF00"/>
                    </a:solidFill>
                  </a:tcPr>
                </a:tc>
                <a:extLst>
                  <a:ext uri="{0D108BD9-81ED-4DB2-BD59-A6C34878D82A}">
                    <a16:rowId xmlns:a16="http://schemas.microsoft.com/office/drawing/2014/main" val="1833630390"/>
                  </a:ext>
                </a:extLst>
              </a:tr>
              <a:tr h="316157">
                <a:tc vMerge="1">
                  <a:txBody>
                    <a:bodyPr/>
                    <a:lstStyle/>
                    <a:p>
                      <a:pPr algn="ctr"/>
                      <a:endParaRPr lang="en-US" sz="900" b="1"/>
                    </a:p>
                  </a:txBody>
                  <a:tcPr anchor="ctr"/>
                </a:tc>
                <a:tc>
                  <a:txBody>
                    <a:bodyPr/>
                    <a:lstStyle/>
                    <a:p>
                      <a:r>
                        <a:rPr lang="en-US" sz="900"/>
                        <a:t>SQL 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Peter Carlin</a:t>
                      </a:r>
                    </a:p>
                  </a:txBody>
                  <a:tcPr/>
                </a:tc>
                <a:tc>
                  <a:txBody>
                    <a:bodyPr/>
                    <a:lstStyle/>
                    <a:p>
                      <a:r>
                        <a:rPr lang="en-US" sz="900"/>
                        <a:t>Jack Li, Heather Harding</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900" b="0" i="0" u="none" strike="noStrike" kern="1200" cap="none" spc="0" normalizeH="0" baseline="0" noProof="0">
                          <a:ln>
                            <a:noFill/>
                          </a:ln>
                          <a:solidFill>
                            <a:prstClr val="black"/>
                          </a:solidFill>
                          <a:effectLst/>
                          <a:uLnTx/>
                          <a:uFillTx/>
                          <a:latin typeface="Aptos" panose="02110004020202020204"/>
                          <a:ea typeface="+mn-ea"/>
                          <a:cs typeface="+mn-cs"/>
                        </a:rPr>
                        <a:t>Started - TBD</a:t>
                      </a:r>
                      <a:endParaRPr kumimoji="0" lang="en-US" sz="900" b="0" i="0" u="none" strike="noStrike" kern="1200" cap="none" spc="0" normalizeH="0" baseline="0" noProof="0">
                        <a:ln>
                          <a:noFill/>
                        </a:ln>
                        <a:solidFill>
                          <a:prstClr val="black"/>
                        </a:solidFill>
                        <a:effectLst/>
                        <a:uLnTx/>
                        <a:uFillTx/>
                        <a:latin typeface="Aptos" panose="02110004020202020204"/>
                        <a:ea typeface="+mn-ea"/>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TBD</a:t>
                      </a:r>
                    </a:p>
                  </a:txBody>
                  <a:tcPr/>
                </a:tc>
                <a:extLst>
                  <a:ext uri="{0D108BD9-81ED-4DB2-BD59-A6C34878D82A}">
                    <a16:rowId xmlns:a16="http://schemas.microsoft.com/office/drawing/2014/main" val="1509409620"/>
                  </a:ext>
                </a:extLst>
              </a:tr>
            </a:tbl>
          </a:graphicData>
        </a:graphic>
      </p:graphicFrame>
      <p:sp>
        <p:nvSpPr>
          <p:cNvPr id="8" name="Rectangle 7">
            <a:extLst>
              <a:ext uri="{FF2B5EF4-FFF2-40B4-BE49-F238E27FC236}">
                <a16:creationId xmlns:a16="http://schemas.microsoft.com/office/drawing/2014/main" id="{6DC143F8-58FA-7A1C-7737-190F3D034982}"/>
              </a:ext>
            </a:extLst>
          </p:cNvPr>
          <p:cNvSpPr/>
          <p:nvPr/>
        </p:nvSpPr>
        <p:spPr>
          <a:xfrm>
            <a:off x="8995145" y="6553345"/>
            <a:ext cx="949842" cy="20556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Completed</a:t>
            </a:r>
            <a:endParaRPr lang="en-US" sz="1200">
              <a:solidFill>
                <a:schemeClr val="tx1"/>
              </a:solidFill>
            </a:endParaRPr>
          </a:p>
        </p:txBody>
      </p:sp>
      <p:sp>
        <p:nvSpPr>
          <p:cNvPr id="9" name="Rectangle 8">
            <a:extLst>
              <a:ext uri="{FF2B5EF4-FFF2-40B4-BE49-F238E27FC236}">
                <a16:creationId xmlns:a16="http://schemas.microsoft.com/office/drawing/2014/main" id="{CE04C79C-64C6-3E63-1BDE-D7A4E7A97F42}"/>
              </a:ext>
            </a:extLst>
          </p:cNvPr>
          <p:cNvSpPr/>
          <p:nvPr/>
        </p:nvSpPr>
        <p:spPr>
          <a:xfrm>
            <a:off x="10076178" y="6546201"/>
            <a:ext cx="949842" cy="20556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In progress</a:t>
            </a:r>
            <a:endParaRPr lang="en-US" sz="1200">
              <a:solidFill>
                <a:schemeClr val="tx1"/>
              </a:solidFill>
            </a:endParaRPr>
          </a:p>
        </p:txBody>
      </p:sp>
      <p:sp>
        <p:nvSpPr>
          <p:cNvPr id="10" name="Rectangle 9">
            <a:extLst>
              <a:ext uri="{FF2B5EF4-FFF2-40B4-BE49-F238E27FC236}">
                <a16:creationId xmlns:a16="http://schemas.microsoft.com/office/drawing/2014/main" id="{5B11F0F4-12D8-DDAB-18BE-076DFB154E4F}"/>
              </a:ext>
            </a:extLst>
          </p:cNvPr>
          <p:cNvSpPr/>
          <p:nvPr/>
        </p:nvSpPr>
        <p:spPr>
          <a:xfrm>
            <a:off x="11135779" y="6546201"/>
            <a:ext cx="949842" cy="20556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Blocked</a:t>
            </a:r>
            <a:endParaRPr lang="en-US" sz="1200">
              <a:solidFill>
                <a:schemeClr val="tx1"/>
              </a:solidFill>
            </a:endParaRPr>
          </a:p>
        </p:txBody>
      </p:sp>
    </p:spTree>
    <p:extLst>
      <p:ext uri="{BB962C8B-B14F-4D97-AF65-F5344CB8AC3E}">
        <p14:creationId xmlns:p14="http://schemas.microsoft.com/office/powerpoint/2010/main" val="1128440178"/>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566AD-B485-524B-A2E8-23926757212C}"/>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A8C4ADD-4784-268D-A7B5-518D7A84235E}"/>
              </a:ext>
            </a:extLst>
          </p:cNvPr>
          <p:cNvGraphicFramePr>
            <a:graphicFrameLocks noGrp="1"/>
          </p:cNvGraphicFramePr>
          <p:nvPr>
            <p:extLst>
              <p:ext uri="{D42A27DB-BD31-4B8C-83A1-F6EECF244321}">
                <p14:modId xmlns:p14="http://schemas.microsoft.com/office/powerpoint/2010/main" val="4075580946"/>
              </p:ext>
            </p:extLst>
          </p:nvPr>
        </p:nvGraphicFramePr>
        <p:xfrm>
          <a:off x="515085" y="3746095"/>
          <a:ext cx="11157385" cy="2486025"/>
        </p:xfrm>
        <a:graphic>
          <a:graphicData uri="http://schemas.openxmlformats.org/drawingml/2006/table">
            <a:tbl>
              <a:tblPr/>
              <a:tblGrid>
                <a:gridCol w="2070554">
                  <a:extLst>
                    <a:ext uri="{9D8B030D-6E8A-4147-A177-3AD203B41FA5}">
                      <a16:colId xmlns:a16="http://schemas.microsoft.com/office/drawing/2014/main" val="557438599"/>
                    </a:ext>
                  </a:extLst>
                </a:gridCol>
                <a:gridCol w="6454597">
                  <a:extLst>
                    <a:ext uri="{9D8B030D-6E8A-4147-A177-3AD203B41FA5}">
                      <a16:colId xmlns:a16="http://schemas.microsoft.com/office/drawing/2014/main" val="2162576355"/>
                    </a:ext>
                  </a:extLst>
                </a:gridCol>
                <a:gridCol w="1176124">
                  <a:extLst>
                    <a:ext uri="{9D8B030D-6E8A-4147-A177-3AD203B41FA5}">
                      <a16:colId xmlns:a16="http://schemas.microsoft.com/office/drawing/2014/main" val="2721433581"/>
                    </a:ext>
                  </a:extLst>
                </a:gridCol>
                <a:gridCol w="1456110">
                  <a:extLst>
                    <a:ext uri="{9D8B030D-6E8A-4147-A177-3AD203B41FA5}">
                      <a16:colId xmlns:a16="http://schemas.microsoft.com/office/drawing/2014/main" val="2028006656"/>
                    </a:ext>
                  </a:extLst>
                </a:gridCol>
              </a:tblGrid>
              <a:tr h="309141">
                <a:tc>
                  <a:txBody>
                    <a:bodyPr/>
                    <a:lstStyle/>
                    <a:p>
                      <a:pPr algn="ctr" fontAlgn="b"/>
                      <a:r>
                        <a:rPr lang="en-US" sz="1000" b="1" i="0" u="none" strike="noStrike">
                          <a:solidFill>
                            <a:srgbClr val="000000"/>
                          </a:solidFill>
                          <a:effectLst/>
                          <a:latin typeface="Segoe UI" panose="020B0502040204020203" pitchFamily="34" charset="0"/>
                          <a:cs typeface="Segoe UI" panose="020B0502040204020203" pitchFamily="34" charset="0"/>
                        </a:rPr>
                        <a:t>Target</a:t>
                      </a:r>
                    </a:p>
                  </a:txBody>
                  <a:tcPr marL="5299"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000" b="1" i="0" u="none" strike="noStrike">
                          <a:solidFill>
                            <a:srgbClr val="000000"/>
                          </a:solidFill>
                          <a:effectLst/>
                          <a:latin typeface="Segoe UI" panose="020B0502040204020203" pitchFamily="34" charset="0"/>
                          <a:cs typeface="Segoe UI" panose="020B0502040204020203" pitchFamily="34" charset="0"/>
                        </a:rPr>
                        <a:t>Description</a:t>
                      </a:r>
                    </a:p>
                  </a:txBody>
                  <a:tcPr marL="5299"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000" b="1" i="0" u="none" strike="noStrike">
                          <a:solidFill>
                            <a:srgbClr val="000000"/>
                          </a:solidFill>
                          <a:effectLst/>
                          <a:latin typeface="Segoe UI" panose="020B0502040204020203" pitchFamily="34" charset="0"/>
                          <a:cs typeface="Segoe UI" panose="020B0502040204020203" pitchFamily="34" charset="0"/>
                        </a:rPr>
                        <a:t>ETA</a:t>
                      </a:r>
                    </a:p>
                  </a:txBody>
                  <a:tcPr marL="5299"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000" b="1" i="0" u="none" strike="noStrike">
                          <a:solidFill>
                            <a:srgbClr val="000000"/>
                          </a:solidFill>
                          <a:effectLst/>
                          <a:latin typeface="Segoe UI" panose="020B0502040204020203" pitchFamily="34" charset="0"/>
                          <a:cs typeface="Segoe UI" panose="020B0502040204020203" pitchFamily="34" charset="0"/>
                        </a:rPr>
                        <a:t>Current Status</a:t>
                      </a:r>
                    </a:p>
                  </a:txBody>
                  <a:tcPr marL="5299"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959407347"/>
                  </a:ext>
                </a:extLst>
              </a:tr>
              <a:tr h="362814">
                <a:tc>
                  <a:txBody>
                    <a:bodyPr/>
                    <a:lstStyle/>
                    <a:p>
                      <a:pPr algn="l" fontAlgn="b"/>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Asgard Service Fabric </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Service Fabric managed clusters. This includes WARP clusters: Host for core RPs like CRP, SFRP, NRP, DiskRP, Atlas</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0" i="0" u="none" strike="noStrike">
                          <a:solidFill>
                            <a:srgbClr val="000000"/>
                          </a:solidFill>
                          <a:effectLst/>
                          <a:latin typeface="Segoe UI" panose="020B0502040204020203" pitchFamily="34" charset="0"/>
                          <a:cs typeface="Segoe UI" panose="020B0502040204020203" pitchFamily="34" charset="0"/>
                        </a:rPr>
                        <a:t>3/7</a:t>
                      </a:r>
                    </a:p>
                  </a:txBody>
                  <a:tcPr marL="5299"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0" i="0" u="none" strike="noStrike">
                          <a:solidFill>
                            <a:srgbClr val="000000"/>
                          </a:solidFill>
                          <a:effectLst/>
                          <a:latin typeface="Segoe UI" panose="020B0502040204020203" pitchFamily="34" charset="0"/>
                          <a:cs typeface="Segoe UI" panose="020B0502040204020203" pitchFamily="34" charset="0"/>
                        </a:rPr>
                        <a:t>In progress</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4034021"/>
                  </a:ext>
                </a:extLst>
              </a:tr>
              <a:tr h="362814">
                <a:tc>
                  <a:txBody>
                    <a:bodyPr/>
                    <a:lstStyle/>
                    <a:p>
                      <a:pPr lvl="0" algn="l">
                        <a:buNone/>
                      </a:pPr>
                      <a:r>
                        <a:rPr lang="en-US" sz="1000" b="0" i="0" u="none" strike="noStrike" kern="1200" err="1">
                          <a:solidFill>
                            <a:srgbClr val="000000"/>
                          </a:solidFill>
                          <a:effectLst/>
                          <a:latin typeface="Segoe UI" panose="020B0502040204020203" pitchFamily="34" charset="0"/>
                          <a:ea typeface="+mn-ea"/>
                          <a:cs typeface="Segoe UI" panose="020B0502040204020203" pitchFamily="34" charset="0"/>
                        </a:rPr>
                        <a:t>AzNet</a:t>
                      </a:r>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 NW Device </a:t>
                      </a:r>
                      <a:endParaRPr lang="en-US" sz="1000">
                        <a:latin typeface="Segoe UI" panose="020B0502040204020203" pitchFamily="34" charset="0"/>
                        <a:cs typeface="Segoe UI" panose="020B0502040204020203" pitchFamily="34" charset="0"/>
                      </a:endParaRP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Physical network production touch data</a:t>
                      </a:r>
                      <a:endParaRPr lang="en-US" sz="1000">
                        <a:latin typeface="Segoe UI" panose="020B0502040204020203" pitchFamily="34" charset="0"/>
                        <a:cs typeface="Segoe UI" panose="020B0502040204020203" pitchFamily="34" charset="0"/>
                      </a:endParaRP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00" b="0" i="0" u="none" strike="noStrike">
                          <a:solidFill>
                            <a:srgbClr val="000000"/>
                          </a:solidFill>
                          <a:effectLst/>
                          <a:latin typeface="Segoe UI" panose="020B0502040204020203" pitchFamily="34" charset="0"/>
                          <a:cs typeface="Segoe UI" panose="020B0502040204020203" pitchFamily="34" charset="0"/>
                        </a:rPr>
                        <a:t>3/31</a:t>
                      </a:r>
                    </a:p>
                  </a:txBody>
                  <a:tcPr marL="5299"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00" b="0" i="0" u="none" strike="noStrike">
                          <a:solidFill>
                            <a:srgbClr val="000000"/>
                          </a:solidFill>
                          <a:effectLst/>
                          <a:latin typeface="Segoe UI" panose="020B0502040204020203" pitchFamily="34" charset="0"/>
                          <a:cs typeface="Segoe UI" panose="020B0502040204020203" pitchFamily="34" charset="0"/>
                        </a:rPr>
                        <a:t>In progress</a:t>
                      </a:r>
                      <a:endParaRPr lang="en-US" sz="1000">
                        <a:latin typeface="Segoe UI" panose="020B0502040204020203" pitchFamily="34" charset="0"/>
                        <a:cs typeface="Segoe UI" panose="020B0502040204020203" pitchFamily="34" charset="0"/>
                      </a:endParaRP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1631138"/>
                  </a:ext>
                </a:extLst>
              </a:tr>
              <a:tr h="362814">
                <a:tc>
                  <a:txBody>
                    <a:bodyPr/>
                    <a:lstStyle/>
                    <a:p>
                      <a:pPr lvl="0" algn="l">
                        <a:buNone/>
                      </a:pPr>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Linux Host </a:t>
                      </a:r>
                      <a:endParaRPr lang="en-US" sz="1000">
                        <a:latin typeface="Segoe UI" panose="020B0502040204020203" pitchFamily="34" charset="0"/>
                        <a:cs typeface="Segoe UI" panose="020B0502040204020203" pitchFamily="34" charset="0"/>
                      </a:endParaRP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a:buNone/>
                      </a:pPr>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Prod Touch data related to Linux Host VMs. Very low volume but critical for services like Azure VMWare solution and Azure NetApp files</a:t>
                      </a:r>
                      <a:endParaRPr lang="en-US" sz="1000">
                        <a:latin typeface="Segoe UI" panose="020B0502040204020203" pitchFamily="34" charset="0"/>
                        <a:cs typeface="Segoe UI" panose="020B0502040204020203" pitchFamily="34" charset="0"/>
                      </a:endParaRP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00" b="0" i="0" u="none" strike="noStrike">
                          <a:solidFill>
                            <a:srgbClr val="000000"/>
                          </a:solidFill>
                          <a:effectLst/>
                          <a:latin typeface="Segoe UI"/>
                          <a:cs typeface="Segoe UI"/>
                        </a:rPr>
                        <a:t>ETA for ETA 3/13</a:t>
                      </a:r>
                      <a:endParaRPr lang="en-US" sz="1000" b="0" i="0" u="none" strike="noStrike">
                        <a:solidFill>
                          <a:srgbClr val="000000"/>
                        </a:solidFill>
                        <a:effectLst/>
                        <a:latin typeface="Segoe UI" panose="020B0502040204020203" pitchFamily="34" charset="0"/>
                        <a:cs typeface="Segoe UI" panose="020B0502040204020203" pitchFamily="34" charset="0"/>
                      </a:endParaRPr>
                    </a:p>
                  </a:txBody>
                  <a:tcPr marL="5299"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00" b="0" i="0" u="none" strike="noStrike">
                          <a:solidFill>
                            <a:srgbClr val="000000"/>
                          </a:solidFill>
                          <a:effectLst/>
                          <a:latin typeface="Segoe UI" panose="020B0502040204020203" pitchFamily="34" charset="0"/>
                          <a:cs typeface="Segoe UI" panose="020B0502040204020203" pitchFamily="34" charset="0"/>
                        </a:rPr>
                        <a:t>In progress</a:t>
                      </a:r>
                      <a:endParaRPr lang="en-US" sz="1000">
                        <a:latin typeface="Segoe UI" panose="020B0502040204020203" pitchFamily="34" charset="0"/>
                        <a:cs typeface="Segoe UI" panose="020B0502040204020203" pitchFamily="34" charset="0"/>
                      </a:endParaRP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2528302"/>
                  </a:ext>
                </a:extLst>
              </a:tr>
              <a:tr h="362814">
                <a:tc>
                  <a:txBody>
                    <a:bodyPr/>
                    <a:lstStyle/>
                    <a:p>
                      <a:pPr algn="l" fontAlgn="b"/>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SQL Azure CAS </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Legacy management tool used to manage SQL Azure infrastructure</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a:lnSpc>
                          <a:spcPct val="100000"/>
                        </a:lnSpc>
                        <a:spcBef>
                          <a:spcPts val="0"/>
                        </a:spcBef>
                        <a:spcAft>
                          <a:spcPts val="0"/>
                        </a:spcAft>
                        <a:buNone/>
                      </a:pPr>
                      <a:r>
                        <a:rPr lang="en-US" sz="1000" b="0" i="0" u="none" strike="noStrike" kern="1200" cap="none" spc="0" normalizeH="0" baseline="0" noProof="0">
                          <a:ln>
                            <a:noFill/>
                          </a:ln>
                          <a:solidFill>
                            <a:srgbClr val="000000"/>
                          </a:solidFill>
                          <a:effectLst/>
                          <a:uLnTx/>
                          <a:uFillTx/>
                          <a:latin typeface="Segoe UI"/>
                        </a:rPr>
                        <a:t>ETA for ETA 3/13</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L="5299"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0" i="0" u="none" strike="noStrike">
                          <a:solidFill>
                            <a:srgbClr val="000000"/>
                          </a:solidFill>
                          <a:effectLst/>
                          <a:latin typeface="Segoe UI" panose="020B0502040204020203" pitchFamily="34" charset="0"/>
                          <a:cs typeface="Segoe UI" panose="020B0502040204020203" pitchFamily="34" charset="0"/>
                        </a:rPr>
                        <a:t>In progress</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2037321"/>
                  </a:ext>
                </a:extLst>
              </a:tr>
              <a:tr h="362814">
                <a:tc>
                  <a:txBody>
                    <a:bodyPr/>
                    <a:lstStyle/>
                    <a:p>
                      <a:pPr algn="l" fontAlgn="b"/>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Standalone Service Fabric </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Custom SF cluster on environment of choice</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a:lnSpc>
                          <a:spcPct val="100000"/>
                        </a:lnSpc>
                        <a:spcBef>
                          <a:spcPts val="0"/>
                        </a:spcBef>
                        <a:spcAft>
                          <a:spcPts val="0"/>
                        </a:spcAft>
                        <a:buNone/>
                      </a:pPr>
                      <a:r>
                        <a:rPr lang="en-US" sz="1000" b="0" i="0" u="none" strike="noStrike" kern="1200" cap="none" spc="0" normalizeH="0" baseline="0" noProof="0">
                          <a:ln>
                            <a:noFill/>
                          </a:ln>
                          <a:solidFill>
                            <a:srgbClr val="000000"/>
                          </a:solidFill>
                          <a:effectLst/>
                          <a:uLnTx/>
                          <a:uFillTx/>
                          <a:latin typeface="Segoe UI"/>
                        </a:rPr>
                        <a:t>ETA for ETA 3/13</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L="5299"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0" i="0" u="none" strike="noStrike">
                          <a:solidFill>
                            <a:srgbClr val="000000"/>
                          </a:solidFill>
                          <a:effectLst/>
                          <a:latin typeface="Segoe UI" panose="020B0502040204020203" pitchFamily="34" charset="0"/>
                          <a:cs typeface="Segoe UI" panose="020B0502040204020203" pitchFamily="34" charset="0"/>
                        </a:rPr>
                        <a:t>In progress</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6820942"/>
                  </a:ext>
                </a:extLst>
              </a:tr>
              <a:tr h="362814">
                <a:tc>
                  <a:txBody>
                    <a:bodyPr/>
                    <a:lstStyle/>
                    <a:p>
                      <a:pPr algn="l" fontAlgn="b"/>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Anvil</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000" b="0" i="0" u="none" strike="noStrike" kern="1200">
                          <a:solidFill>
                            <a:srgbClr val="000000"/>
                          </a:solidFill>
                          <a:effectLst/>
                          <a:latin typeface="Segoe UI" panose="020B0502040204020203" pitchFamily="34" charset="0"/>
                          <a:ea typeface="+mn-ea"/>
                          <a:cs typeface="Segoe UI" panose="020B0502040204020203" pitchFamily="34" charset="0"/>
                        </a:rPr>
                        <a:t>service designed to handle Azure repairs, diagnostic collection, and incident generation. Chance of double counting as the operations will be logged in Fabric logs as well which we are already ingesting</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a:lnSpc>
                          <a:spcPct val="100000"/>
                        </a:lnSpc>
                        <a:spcBef>
                          <a:spcPts val="0"/>
                        </a:spcBef>
                        <a:spcAft>
                          <a:spcPts val="0"/>
                        </a:spcAft>
                        <a:buNone/>
                      </a:pPr>
                      <a:r>
                        <a:rPr lang="en-US" sz="1000" b="0" i="0" u="none" strike="noStrike" kern="1200" cap="none" spc="0" normalizeH="0" baseline="0" noProof="0">
                          <a:ln>
                            <a:noFill/>
                          </a:ln>
                          <a:solidFill>
                            <a:srgbClr val="000000"/>
                          </a:solidFill>
                          <a:effectLst/>
                          <a:uLnTx/>
                          <a:uFillTx/>
                          <a:latin typeface="Segoe UI"/>
                        </a:rPr>
                        <a:t>ETA for ETA 3/13</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L="5299"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0" i="0" u="none" strike="noStrike">
                          <a:solidFill>
                            <a:srgbClr val="000000"/>
                          </a:solidFill>
                          <a:effectLst/>
                          <a:latin typeface="Segoe UI" panose="020B0502040204020203" pitchFamily="34" charset="0"/>
                          <a:cs typeface="Segoe UI" panose="020B0502040204020203" pitchFamily="34" charset="0"/>
                        </a:rPr>
                        <a:t>In progress</a:t>
                      </a:r>
                    </a:p>
                  </a:txBody>
                  <a:tcPr marR="5299" marT="52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9349470"/>
                  </a:ext>
                </a:extLst>
              </a:tr>
            </a:tbl>
          </a:graphicData>
        </a:graphic>
      </p:graphicFrame>
      <p:sp>
        <p:nvSpPr>
          <p:cNvPr id="6" name="Title 1">
            <a:extLst>
              <a:ext uri="{FF2B5EF4-FFF2-40B4-BE49-F238E27FC236}">
                <a16:creationId xmlns:a16="http://schemas.microsoft.com/office/drawing/2014/main" id="{20FC2A05-9A7B-3B29-8180-D22A64F75B66}"/>
              </a:ext>
            </a:extLst>
          </p:cNvPr>
          <p:cNvSpPr>
            <a:spLocks noGrp="1"/>
          </p:cNvSpPr>
          <p:nvPr>
            <p:ph type="title"/>
          </p:nvPr>
        </p:nvSpPr>
        <p:spPr>
          <a:xfrm>
            <a:off x="584518" y="263027"/>
            <a:ext cx="11018520" cy="553998"/>
          </a:xfrm>
        </p:spPr>
        <p:txBody>
          <a:bodyPr>
            <a:normAutofit/>
          </a:bodyPr>
          <a:lstStyle/>
          <a:p>
            <a:r>
              <a:rPr lang="en-US">
                <a:solidFill>
                  <a:srgbClr val="FFFFFF"/>
                </a:solidFill>
                <a:cs typeface="Segoe UI Semibold"/>
              </a:rPr>
              <a:t>PTD Prioritized Source Data </a:t>
            </a:r>
            <a:endParaRPr lang="en-US">
              <a:solidFill>
                <a:srgbClr val="FFFFFF"/>
              </a:solidFill>
            </a:endParaRPr>
          </a:p>
        </p:txBody>
      </p:sp>
      <p:sp>
        <p:nvSpPr>
          <p:cNvPr id="9" name="TextBox 8">
            <a:extLst>
              <a:ext uri="{FF2B5EF4-FFF2-40B4-BE49-F238E27FC236}">
                <a16:creationId xmlns:a16="http://schemas.microsoft.com/office/drawing/2014/main" id="{5B591EDC-3FBB-4209-586A-0288FA86623F}"/>
              </a:ext>
            </a:extLst>
          </p:cNvPr>
          <p:cNvSpPr txBox="1"/>
          <p:nvPr/>
        </p:nvSpPr>
        <p:spPr>
          <a:xfrm>
            <a:off x="465988" y="1650659"/>
            <a:ext cx="11157386" cy="1938992"/>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Production Touch Dashboard today covers 12 targets / interfaces for operations and touch data :</a:t>
            </a:r>
          </a:p>
          <a:p>
            <a:pPr marL="171450" indent="-171450">
              <a:buFont typeface="Arial" panose="020B0604020202020204" pitchFamily="34" charset="0"/>
              <a:buChar char="•"/>
            </a:pP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200">
              <a:latin typeface="Segoe UI" panose="020B0502040204020203" pitchFamily="34" charset="0"/>
              <a:cs typeface="Segoe UI" panose="020B0502040204020203" pitchFamily="34" charset="0"/>
            </a:endParaRPr>
          </a:p>
          <a:p>
            <a:br>
              <a:rPr lang="en-US" sz="1200">
                <a:latin typeface="Segoe UI" panose="020B0502040204020203" pitchFamily="34" charset="0"/>
                <a:cs typeface="Segoe UI" panose="020B0502040204020203" pitchFamily="34" charset="0"/>
              </a:rPr>
            </a:b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a:latin typeface="Segoe UI"/>
                <a:cs typeface="Segoe UI"/>
              </a:rPr>
              <a:t>We have a known backlog of sources that we are onboarding.  Below are the sources that are currently prioritized from the backlog for the next two quarters after the SQCS reach out :</a:t>
            </a:r>
          </a:p>
        </p:txBody>
      </p:sp>
      <p:graphicFrame>
        <p:nvGraphicFramePr>
          <p:cNvPr id="10" name="Table 9">
            <a:extLst>
              <a:ext uri="{FF2B5EF4-FFF2-40B4-BE49-F238E27FC236}">
                <a16:creationId xmlns:a16="http://schemas.microsoft.com/office/drawing/2014/main" id="{07623762-763C-BA8B-C232-090FD8E91B89}"/>
              </a:ext>
            </a:extLst>
          </p:cNvPr>
          <p:cNvGraphicFramePr>
            <a:graphicFrameLocks noGrp="1"/>
          </p:cNvGraphicFramePr>
          <p:nvPr>
            <p:extLst>
              <p:ext uri="{D42A27DB-BD31-4B8C-83A1-F6EECF244321}">
                <p14:modId xmlns:p14="http://schemas.microsoft.com/office/powerpoint/2010/main" val="1489750656"/>
              </p:ext>
            </p:extLst>
          </p:nvPr>
        </p:nvGraphicFramePr>
        <p:xfrm>
          <a:off x="747631" y="1935339"/>
          <a:ext cx="3902457" cy="1129074"/>
        </p:xfrm>
        <a:graphic>
          <a:graphicData uri="http://schemas.openxmlformats.org/drawingml/2006/table">
            <a:tbl>
              <a:tblPr/>
              <a:tblGrid>
                <a:gridCol w="1695554">
                  <a:extLst>
                    <a:ext uri="{9D8B030D-6E8A-4147-A177-3AD203B41FA5}">
                      <a16:colId xmlns:a16="http://schemas.microsoft.com/office/drawing/2014/main" val="557438599"/>
                    </a:ext>
                  </a:extLst>
                </a:gridCol>
                <a:gridCol w="2206903">
                  <a:extLst>
                    <a:ext uri="{9D8B030D-6E8A-4147-A177-3AD203B41FA5}">
                      <a16:colId xmlns:a16="http://schemas.microsoft.com/office/drawing/2014/main" val="2721433581"/>
                    </a:ext>
                  </a:extLst>
                </a:gridCol>
              </a:tblGrid>
              <a:tr h="171048">
                <a:tc>
                  <a:txBody>
                    <a:bodyPr/>
                    <a:lstStyle/>
                    <a:p>
                      <a:pPr marL="231775" lvl="1" indent="-171450" algn="l">
                        <a:buFont typeface="Arial" panose="020B0604020202020204" pitchFamily="34" charset="0"/>
                        <a:buChar char="•"/>
                      </a:pPr>
                      <a:r>
                        <a:rPr lang="en-US" sz="1200">
                          <a:latin typeface="Segoe UI"/>
                          <a:cs typeface="Segoe UI"/>
                        </a:rPr>
                        <a:t>ARM</a:t>
                      </a:r>
                    </a:p>
                  </a:txBody>
                  <a:tcPr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tab pos="1482725" algn="l"/>
                        </a:tabLst>
                        <a:defRPr/>
                      </a:pPr>
                      <a:r>
                        <a:rPr lang="en-US" sz="1200">
                          <a:latin typeface="Segoe UI"/>
                          <a:cs typeface="Segoe UI"/>
                        </a:rPr>
                        <a:t>Geneva Actions</a:t>
                      </a:r>
                    </a:p>
                  </a:txBody>
                  <a:tcPr marL="5299"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4034021"/>
                  </a:ext>
                </a:extLst>
              </a:tr>
              <a:tr h="171048">
                <a:tc>
                  <a:txBody>
                    <a:bodyPr/>
                    <a:lstStyle/>
                    <a:p>
                      <a:pPr marL="231775" lvl="1" indent="-171450" algn="l" defTabSz="914400" rtl="0" eaLnBrk="1" latinLnBrk="0" hangingPunct="1">
                        <a:buFont typeface="Arial" panose="020B0604020202020204" pitchFamily="34" charset="0"/>
                        <a:buChar char="•"/>
                      </a:pPr>
                      <a:r>
                        <a:rPr lang="en-US" sz="1200" kern="1200">
                          <a:solidFill>
                            <a:schemeClr val="tx1"/>
                          </a:solidFill>
                          <a:latin typeface="Segoe UI"/>
                          <a:ea typeface="+mn-ea"/>
                          <a:cs typeface="Segoe UI"/>
                        </a:rPr>
                        <a:t>Fabric</a:t>
                      </a:r>
                    </a:p>
                  </a:txBody>
                  <a:tcPr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0" indent="-171450" algn="l">
                        <a:buFont typeface="Arial" panose="020B0604020202020204" pitchFamily="34" charset="0"/>
                        <a:buChar char="•"/>
                      </a:pPr>
                      <a:r>
                        <a:rPr lang="en-US" sz="1200" b="0" i="0" u="none" strike="noStrike">
                          <a:solidFill>
                            <a:srgbClr val="000000"/>
                          </a:solidFill>
                          <a:effectLst/>
                          <a:latin typeface="Segoe UI"/>
                          <a:cs typeface="Segoe UI"/>
                        </a:rPr>
                        <a:t>SLB</a:t>
                      </a:r>
                    </a:p>
                  </a:txBody>
                  <a:tcPr marL="5299"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1631138"/>
                  </a:ext>
                </a:extLst>
              </a:tr>
              <a:tr h="171048">
                <a:tc>
                  <a:txBody>
                    <a:bodyPr/>
                    <a:lstStyle/>
                    <a:p>
                      <a:pPr marL="231775" lvl="1" indent="-171450" algn="l" defTabSz="914400" rtl="0" eaLnBrk="1" latinLnBrk="0" hangingPunct="1">
                        <a:buFont typeface="Arial" panose="020B0604020202020204" pitchFamily="34" charset="0"/>
                        <a:buChar char="•"/>
                      </a:pPr>
                      <a:r>
                        <a:rPr lang="en-US" sz="1200" kern="1200">
                          <a:solidFill>
                            <a:schemeClr val="tx1"/>
                          </a:solidFill>
                          <a:latin typeface="Segoe UI"/>
                          <a:ea typeface="+mn-ea"/>
                          <a:cs typeface="Segoe UI"/>
                        </a:rPr>
                        <a:t>XDS</a:t>
                      </a:r>
                    </a:p>
                  </a:txBody>
                  <a:tcPr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0" indent="-171450" algn="l">
                        <a:buFont typeface="Arial" panose="020B0604020202020204" pitchFamily="34" charset="0"/>
                        <a:buChar char="•"/>
                      </a:pPr>
                      <a:r>
                        <a:rPr lang="en-US" sz="1200" b="0" i="0" u="none" strike="noStrike">
                          <a:solidFill>
                            <a:srgbClr val="000000"/>
                          </a:solidFill>
                          <a:effectLst/>
                          <a:latin typeface="Segoe UI"/>
                          <a:cs typeface="Segoe UI"/>
                        </a:rPr>
                        <a:t>SDNPubSub</a:t>
                      </a:r>
                    </a:p>
                  </a:txBody>
                  <a:tcPr marL="5299"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2528302"/>
                  </a:ext>
                </a:extLst>
              </a:tr>
              <a:tr h="171048">
                <a:tc>
                  <a:txBody>
                    <a:bodyPr/>
                    <a:lstStyle/>
                    <a:p>
                      <a:pPr marL="231775" marR="0" lvl="1"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latin typeface="Segoe UI"/>
                          <a:ea typeface="+mn-ea"/>
                          <a:cs typeface="Segoe UI"/>
                        </a:rPr>
                        <a:t>dSMS</a:t>
                      </a:r>
                    </a:p>
                  </a:txBody>
                  <a:tcPr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fontAlgn="b">
                        <a:buFont typeface="Arial" panose="020B0604020202020204" pitchFamily="34" charset="0"/>
                        <a:buChar char="•"/>
                      </a:pPr>
                      <a:r>
                        <a:rPr lang="en-US" sz="1200" b="0" i="0" u="none" strike="noStrike">
                          <a:solidFill>
                            <a:srgbClr val="000000"/>
                          </a:solidFill>
                          <a:effectLst/>
                          <a:latin typeface="Segoe UI"/>
                          <a:cs typeface="Segoe UI"/>
                        </a:rPr>
                        <a:t>NRP</a:t>
                      </a:r>
                    </a:p>
                  </a:txBody>
                  <a:tcPr marL="5299"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2037321"/>
                  </a:ext>
                </a:extLst>
              </a:tr>
              <a:tr h="171048">
                <a:tc>
                  <a:txBody>
                    <a:bodyPr/>
                    <a:lstStyle/>
                    <a:p>
                      <a:pPr marL="231775" lvl="1" indent="-171450" algn="l" defTabSz="914400" rtl="0" eaLnBrk="1" fontAlgn="b" latinLnBrk="0" hangingPunct="1">
                        <a:buFont typeface="Arial" panose="020B0604020202020204" pitchFamily="34" charset="0"/>
                        <a:buChar char="•"/>
                      </a:pPr>
                      <a:r>
                        <a:rPr lang="en-US" sz="1200" kern="1200">
                          <a:solidFill>
                            <a:schemeClr val="tx1"/>
                          </a:solidFill>
                          <a:latin typeface="Segoe UI"/>
                          <a:ea typeface="+mn-ea"/>
                          <a:cs typeface="Segoe UI"/>
                        </a:rPr>
                        <a:t>RNM</a:t>
                      </a:r>
                    </a:p>
                  </a:txBody>
                  <a:tcPr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fontAlgn="b">
                        <a:buFont typeface="Arial" panose="020B0604020202020204" pitchFamily="34" charset="0"/>
                        <a:buChar char="•"/>
                      </a:pPr>
                      <a:r>
                        <a:rPr lang="en-US" sz="1200" b="0" i="0" u="none" strike="noStrike">
                          <a:solidFill>
                            <a:srgbClr val="000000"/>
                          </a:solidFill>
                          <a:effectLst/>
                          <a:latin typeface="Segoe UI"/>
                          <a:cs typeface="Segoe UI"/>
                        </a:rPr>
                        <a:t>PilotFish</a:t>
                      </a:r>
                    </a:p>
                  </a:txBody>
                  <a:tcPr marL="5299"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6820942"/>
                  </a:ext>
                </a:extLst>
              </a:tr>
              <a:tr h="171048">
                <a:tc>
                  <a:txBody>
                    <a:bodyPr/>
                    <a:lstStyle/>
                    <a:p>
                      <a:pPr marL="231775" lvl="1" indent="-171450" algn="l" defTabSz="914400" rtl="0" eaLnBrk="1" fontAlgn="b" latinLnBrk="0" hangingPunct="1">
                        <a:buFont typeface="Arial" panose="020B0604020202020204" pitchFamily="34" charset="0"/>
                        <a:buChar char="•"/>
                      </a:pPr>
                      <a:r>
                        <a:rPr lang="en-US" sz="1200" kern="1200">
                          <a:solidFill>
                            <a:schemeClr val="tx1"/>
                          </a:solidFill>
                          <a:latin typeface="Segoe UI"/>
                          <a:ea typeface="+mn-ea"/>
                          <a:cs typeface="Segoe UI"/>
                        </a:rPr>
                        <a:t>SoC</a:t>
                      </a:r>
                    </a:p>
                  </a:txBody>
                  <a:tcPr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fontAlgn="b">
                        <a:buFont typeface="Arial" panose="020B0604020202020204" pitchFamily="34" charset="0"/>
                        <a:buChar char="•"/>
                      </a:pPr>
                      <a:r>
                        <a:rPr lang="en-US" sz="1200" b="0" i="0" u="none" strike="noStrike">
                          <a:solidFill>
                            <a:srgbClr val="000000"/>
                          </a:solidFill>
                          <a:effectLst/>
                          <a:latin typeface="Segoe UI"/>
                          <a:cs typeface="Segoe UI"/>
                        </a:rPr>
                        <a:t>Other (CRP, Hudson Service)</a:t>
                      </a:r>
                    </a:p>
                  </a:txBody>
                  <a:tcPr marL="5299" marR="5299" marT="5299"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9349470"/>
                  </a:ext>
                </a:extLst>
              </a:tr>
            </a:tbl>
          </a:graphicData>
        </a:graphic>
      </p:graphicFrame>
    </p:spTree>
    <p:extLst>
      <p:ext uri="{BB962C8B-B14F-4D97-AF65-F5344CB8AC3E}">
        <p14:creationId xmlns:p14="http://schemas.microsoft.com/office/powerpoint/2010/main" val="30218772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FA5DC-8517-D8DA-A3D7-879C5879B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1795D-7416-9CBC-83C7-2DAA912F7FE9}"/>
              </a:ext>
            </a:extLst>
          </p:cNvPr>
          <p:cNvSpPr>
            <a:spLocks noGrp="1"/>
          </p:cNvSpPr>
          <p:nvPr>
            <p:ph type="title"/>
          </p:nvPr>
        </p:nvSpPr>
        <p:spPr>
          <a:xfrm>
            <a:off x="281645" y="69643"/>
            <a:ext cx="11018520" cy="492443"/>
          </a:xfrm>
        </p:spPr>
        <p:txBody>
          <a:bodyPr/>
          <a:lstStyle/>
          <a:p>
            <a:r>
              <a:rPr lang="en-US" sz="3200">
                <a:solidFill>
                  <a:schemeClr val="bg1"/>
                </a:solidFill>
                <a:cs typeface="Segoe UI"/>
              </a:rPr>
              <a:t>Manual Touch Summary</a:t>
            </a:r>
          </a:p>
        </p:txBody>
      </p:sp>
      <p:sp>
        <p:nvSpPr>
          <p:cNvPr id="5" name="TextBox 4">
            <a:extLst>
              <a:ext uri="{FF2B5EF4-FFF2-40B4-BE49-F238E27FC236}">
                <a16:creationId xmlns:a16="http://schemas.microsoft.com/office/drawing/2014/main" id="{AF19E03A-5F91-4BF5-B3A8-81DBD9B7173B}"/>
              </a:ext>
            </a:extLst>
          </p:cNvPr>
          <p:cNvSpPr txBox="1"/>
          <p:nvPr/>
        </p:nvSpPr>
        <p:spPr>
          <a:xfrm>
            <a:off x="320282" y="1564606"/>
            <a:ext cx="5726991" cy="553998"/>
          </a:xfrm>
          <a:prstGeom prst="rect">
            <a:avLst/>
          </a:prstGeom>
          <a:noFill/>
        </p:spPr>
        <p:txBody>
          <a:bodyPr wrap="square" lIns="0" tIns="0" rIns="0" bIns="0" rtlCol="0" anchor="t">
            <a:spAutoFit/>
          </a:bodyPr>
          <a:lstStyle/>
          <a:p>
            <a:r>
              <a:rPr lang="en-US" sz="1200">
                <a:solidFill>
                  <a:schemeClr val="bg1"/>
                </a:solidFill>
              </a:rPr>
              <a:t>Duration: 01/01/2025 to 01/31/2025  </a:t>
            </a:r>
          </a:p>
          <a:p>
            <a:r>
              <a:rPr lang="en-US" sz="1200">
                <a:solidFill>
                  <a:schemeClr val="bg1"/>
                </a:solidFill>
              </a:rPr>
              <a:t>Scope: Super QCS services</a:t>
            </a:r>
          </a:p>
          <a:p>
            <a:r>
              <a:rPr lang="en-US" sz="1200">
                <a:solidFill>
                  <a:schemeClr val="bg1"/>
                </a:solidFill>
                <a:cs typeface="Segoe UI"/>
              </a:rPr>
              <a:t>Count of all Non-Read operations performed by </a:t>
            </a:r>
            <a:r>
              <a:rPr lang="en-US" sz="1200" b="1">
                <a:solidFill>
                  <a:schemeClr val="bg1"/>
                </a:solidFill>
                <a:cs typeface="Segoe UI"/>
              </a:rPr>
              <a:t>User identities</a:t>
            </a:r>
          </a:p>
        </p:txBody>
      </p:sp>
      <p:sp>
        <p:nvSpPr>
          <p:cNvPr id="8" name="Rectangle 7">
            <a:extLst>
              <a:ext uri="{FF2B5EF4-FFF2-40B4-BE49-F238E27FC236}">
                <a16:creationId xmlns:a16="http://schemas.microsoft.com/office/drawing/2014/main" id="{126D1941-37FB-A1A1-50C0-AB70273D8C19}"/>
              </a:ext>
            </a:extLst>
          </p:cNvPr>
          <p:cNvSpPr/>
          <p:nvPr/>
        </p:nvSpPr>
        <p:spPr bwMode="auto">
          <a:xfrm>
            <a:off x="10869525" y="-11183"/>
            <a:ext cx="1317997" cy="390985"/>
          </a:xfrm>
          <a:prstGeom prst="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a:lnSpc>
                <a:spcPct val="100000"/>
              </a:lnSpc>
              <a:spcBef>
                <a:spcPct val="0"/>
              </a:spcBef>
              <a:spcAft>
                <a:spcPct val="0"/>
              </a:spcAft>
              <a:buNone/>
              <a:tabLst/>
              <a:defRPr/>
            </a:pPr>
            <a:r>
              <a:rPr lang="en-US" sz="1600" kern="0">
                <a:solidFill>
                  <a:srgbClr val="FFFFFF"/>
                </a:solidFill>
                <a:latin typeface="Segoe UI"/>
                <a:cs typeface="Segoe UI"/>
              </a:rPr>
              <a:t>Mike</a:t>
            </a:r>
            <a:endParaRPr lang="en-US"/>
          </a:p>
        </p:txBody>
      </p:sp>
      <p:sp>
        <p:nvSpPr>
          <p:cNvPr id="3" name="TextBox 2">
            <a:extLst>
              <a:ext uri="{FF2B5EF4-FFF2-40B4-BE49-F238E27FC236}">
                <a16:creationId xmlns:a16="http://schemas.microsoft.com/office/drawing/2014/main" id="{460394DE-21E3-ADB0-F3B6-5E5725F07EB0}"/>
              </a:ext>
            </a:extLst>
          </p:cNvPr>
          <p:cNvSpPr txBox="1"/>
          <p:nvPr/>
        </p:nvSpPr>
        <p:spPr>
          <a:xfrm>
            <a:off x="6530170" y="742297"/>
            <a:ext cx="5338550" cy="415498"/>
          </a:xfrm>
          <a:prstGeom prst="rect">
            <a:avLst/>
          </a:prstGeom>
          <a:noFill/>
        </p:spPr>
        <p:txBody>
          <a:bodyPr wrap="square" lIns="0" tIns="0" rIns="0" bIns="0" rtlCol="0">
            <a:spAutoFit/>
          </a:bodyPr>
          <a:lstStyle/>
          <a:p>
            <a:pPr algn="l"/>
            <a:r>
              <a:rPr lang="en-US" sz="900" b="1" i="1" baseline="30000">
                <a:solidFill>
                  <a:schemeClr val="bg1"/>
                </a:solidFill>
              </a:rPr>
              <a:t>1</a:t>
            </a:r>
            <a:r>
              <a:rPr lang="en-US" sz="900" i="1">
                <a:solidFill>
                  <a:schemeClr val="bg1"/>
                </a:solidFill>
              </a:rPr>
              <a:t>Does not include touches via Geneva Actions due to attribution issue – engineering team is fixing the issue</a:t>
            </a:r>
            <a:r>
              <a:rPr lang="en-US" sz="900" b="1" i="1">
                <a:solidFill>
                  <a:schemeClr val="bg1"/>
                </a:solidFill>
              </a:rPr>
              <a:t>.</a:t>
            </a:r>
          </a:p>
          <a:p>
            <a:pPr algn="l"/>
            <a:r>
              <a:rPr lang="en-US" sz="900" i="1">
                <a:solidFill>
                  <a:schemeClr val="bg1"/>
                </a:solidFill>
              </a:rPr>
              <a:t> Does not include data about touches to physical devices like networking physical network devices. </a:t>
            </a:r>
          </a:p>
          <a:p>
            <a:pPr algn="l"/>
            <a:endParaRPr lang="en-US" sz="900" i="1">
              <a:solidFill>
                <a:schemeClr val="bg1"/>
              </a:solidFill>
            </a:endParaRPr>
          </a:p>
        </p:txBody>
      </p:sp>
      <p:sp>
        <p:nvSpPr>
          <p:cNvPr id="9" name="TextBox 8">
            <a:extLst>
              <a:ext uri="{FF2B5EF4-FFF2-40B4-BE49-F238E27FC236}">
                <a16:creationId xmlns:a16="http://schemas.microsoft.com/office/drawing/2014/main" id="{3C157839-C114-4D2D-D0E4-F31062AED862}"/>
              </a:ext>
            </a:extLst>
          </p:cNvPr>
          <p:cNvSpPr txBox="1"/>
          <p:nvPr/>
        </p:nvSpPr>
        <p:spPr>
          <a:xfrm>
            <a:off x="281645" y="557502"/>
            <a:ext cx="5726991" cy="553998"/>
          </a:xfrm>
          <a:prstGeom prst="rect">
            <a:avLst/>
          </a:prstGeom>
          <a:noFill/>
        </p:spPr>
        <p:txBody>
          <a:bodyPr wrap="square" lIns="0" tIns="0" rIns="0" bIns="0" rtlCol="0" anchor="t">
            <a:spAutoFit/>
          </a:bodyPr>
          <a:lstStyle/>
          <a:p>
            <a:r>
              <a:rPr lang="en-US" sz="1200">
                <a:solidFill>
                  <a:schemeClr val="bg1"/>
                </a:solidFill>
              </a:rPr>
              <a:t>Duration: 02/20/2025 to 02/26/2025  </a:t>
            </a:r>
          </a:p>
          <a:p>
            <a:r>
              <a:rPr lang="en-US" sz="1200">
                <a:solidFill>
                  <a:schemeClr val="bg1"/>
                </a:solidFill>
              </a:rPr>
              <a:t>Scope: Super QCS services</a:t>
            </a:r>
            <a:endParaRPr lang="en-US" sz="1200">
              <a:solidFill>
                <a:schemeClr val="bg1"/>
              </a:solidFill>
              <a:cs typeface="Segoe UI"/>
            </a:endParaRPr>
          </a:p>
          <a:p>
            <a:r>
              <a:rPr lang="en-US" sz="1200">
                <a:solidFill>
                  <a:schemeClr val="bg1"/>
                </a:solidFill>
                <a:cs typeface="Segoe UI"/>
              </a:rPr>
              <a:t>Count of all Non-Read operations performed by </a:t>
            </a:r>
            <a:r>
              <a:rPr lang="en-US" sz="1200" b="1">
                <a:solidFill>
                  <a:schemeClr val="bg1"/>
                </a:solidFill>
                <a:cs typeface="Segoe UI"/>
              </a:rPr>
              <a:t>User identities</a:t>
            </a:r>
          </a:p>
        </p:txBody>
      </p:sp>
      <p:sp>
        <p:nvSpPr>
          <p:cNvPr id="11" name="TextBox 10">
            <a:extLst>
              <a:ext uri="{FF2B5EF4-FFF2-40B4-BE49-F238E27FC236}">
                <a16:creationId xmlns:a16="http://schemas.microsoft.com/office/drawing/2014/main" id="{8FDACED7-D6A8-F13B-122C-83671F93E4CA}"/>
              </a:ext>
            </a:extLst>
          </p:cNvPr>
          <p:cNvSpPr txBox="1"/>
          <p:nvPr/>
        </p:nvSpPr>
        <p:spPr>
          <a:xfrm>
            <a:off x="6423553" y="6547906"/>
            <a:ext cx="5551785" cy="276999"/>
          </a:xfrm>
          <a:prstGeom prst="rect">
            <a:avLst/>
          </a:prstGeom>
          <a:noFill/>
        </p:spPr>
        <p:txBody>
          <a:bodyPr wrap="square" lIns="0" tIns="0" rIns="0" bIns="0" rtlCol="0">
            <a:spAutoFit/>
          </a:bodyPr>
          <a:lstStyle/>
          <a:p>
            <a:pPr marL="171450" indent="-171450" algn="r">
              <a:buFont typeface="Arial" panose="020B0604020202020204" pitchFamily="34" charset="0"/>
              <a:buChar char="•"/>
            </a:pPr>
            <a:r>
              <a:rPr lang="en-US" sz="900" i="1"/>
              <a:t>IAR- Immediate action required </a:t>
            </a:r>
          </a:p>
          <a:p>
            <a:pPr marL="171450" indent="-171450" algn="r">
              <a:buFont typeface="Arial" panose="020B0604020202020204" pitchFamily="34" charset="0"/>
              <a:buChar char="•"/>
            </a:pPr>
            <a:r>
              <a:rPr lang="en-US" sz="900" i="1"/>
              <a:t>See Appendix for risk rating taxonomy </a:t>
            </a:r>
          </a:p>
        </p:txBody>
      </p:sp>
      <p:graphicFrame>
        <p:nvGraphicFramePr>
          <p:cNvPr id="7" name="Table 6">
            <a:extLst>
              <a:ext uri="{FF2B5EF4-FFF2-40B4-BE49-F238E27FC236}">
                <a16:creationId xmlns:a16="http://schemas.microsoft.com/office/drawing/2014/main" id="{6AE6970F-1F92-7C85-CB93-1F8C5A43062C}"/>
              </a:ext>
            </a:extLst>
          </p:cNvPr>
          <p:cNvGraphicFramePr>
            <a:graphicFrameLocks noGrp="1"/>
          </p:cNvGraphicFramePr>
          <p:nvPr>
            <p:extLst>
              <p:ext uri="{D42A27DB-BD31-4B8C-83A1-F6EECF244321}">
                <p14:modId xmlns:p14="http://schemas.microsoft.com/office/powerpoint/2010/main" val="1197383720"/>
              </p:ext>
            </p:extLst>
          </p:nvPr>
        </p:nvGraphicFramePr>
        <p:xfrm>
          <a:off x="146208" y="1204089"/>
          <a:ext cx="11899573" cy="5274960"/>
        </p:xfrm>
        <a:graphic>
          <a:graphicData uri="http://schemas.openxmlformats.org/drawingml/2006/table">
            <a:tbl>
              <a:tblPr/>
              <a:tblGrid>
                <a:gridCol w="2195067">
                  <a:extLst>
                    <a:ext uri="{9D8B030D-6E8A-4147-A177-3AD203B41FA5}">
                      <a16:colId xmlns:a16="http://schemas.microsoft.com/office/drawing/2014/main" val="725433310"/>
                    </a:ext>
                  </a:extLst>
                </a:gridCol>
                <a:gridCol w="693179">
                  <a:extLst>
                    <a:ext uri="{9D8B030D-6E8A-4147-A177-3AD203B41FA5}">
                      <a16:colId xmlns:a16="http://schemas.microsoft.com/office/drawing/2014/main" val="95995335"/>
                    </a:ext>
                  </a:extLst>
                </a:gridCol>
                <a:gridCol w="693179">
                  <a:extLst>
                    <a:ext uri="{9D8B030D-6E8A-4147-A177-3AD203B41FA5}">
                      <a16:colId xmlns:a16="http://schemas.microsoft.com/office/drawing/2014/main" val="1878873411"/>
                    </a:ext>
                  </a:extLst>
                </a:gridCol>
                <a:gridCol w="693179">
                  <a:extLst>
                    <a:ext uri="{9D8B030D-6E8A-4147-A177-3AD203B41FA5}">
                      <a16:colId xmlns:a16="http://schemas.microsoft.com/office/drawing/2014/main" val="2467819366"/>
                    </a:ext>
                  </a:extLst>
                </a:gridCol>
                <a:gridCol w="693179">
                  <a:extLst>
                    <a:ext uri="{9D8B030D-6E8A-4147-A177-3AD203B41FA5}">
                      <a16:colId xmlns:a16="http://schemas.microsoft.com/office/drawing/2014/main" val="270674799"/>
                    </a:ext>
                  </a:extLst>
                </a:gridCol>
                <a:gridCol w="693179">
                  <a:extLst>
                    <a:ext uri="{9D8B030D-6E8A-4147-A177-3AD203B41FA5}">
                      <a16:colId xmlns:a16="http://schemas.microsoft.com/office/drawing/2014/main" val="3712236153"/>
                    </a:ext>
                  </a:extLst>
                </a:gridCol>
                <a:gridCol w="693179">
                  <a:extLst>
                    <a:ext uri="{9D8B030D-6E8A-4147-A177-3AD203B41FA5}">
                      <a16:colId xmlns:a16="http://schemas.microsoft.com/office/drawing/2014/main" val="597106149"/>
                    </a:ext>
                  </a:extLst>
                </a:gridCol>
                <a:gridCol w="693179">
                  <a:extLst>
                    <a:ext uri="{9D8B030D-6E8A-4147-A177-3AD203B41FA5}">
                      <a16:colId xmlns:a16="http://schemas.microsoft.com/office/drawing/2014/main" val="195825312"/>
                    </a:ext>
                  </a:extLst>
                </a:gridCol>
                <a:gridCol w="693179">
                  <a:extLst>
                    <a:ext uri="{9D8B030D-6E8A-4147-A177-3AD203B41FA5}">
                      <a16:colId xmlns:a16="http://schemas.microsoft.com/office/drawing/2014/main" val="41260867"/>
                    </a:ext>
                  </a:extLst>
                </a:gridCol>
                <a:gridCol w="693179">
                  <a:extLst>
                    <a:ext uri="{9D8B030D-6E8A-4147-A177-3AD203B41FA5}">
                      <a16:colId xmlns:a16="http://schemas.microsoft.com/office/drawing/2014/main" val="1287939399"/>
                    </a:ext>
                  </a:extLst>
                </a:gridCol>
                <a:gridCol w="693179">
                  <a:extLst>
                    <a:ext uri="{9D8B030D-6E8A-4147-A177-3AD203B41FA5}">
                      <a16:colId xmlns:a16="http://schemas.microsoft.com/office/drawing/2014/main" val="3648269417"/>
                    </a:ext>
                  </a:extLst>
                </a:gridCol>
                <a:gridCol w="693179">
                  <a:extLst>
                    <a:ext uri="{9D8B030D-6E8A-4147-A177-3AD203B41FA5}">
                      <a16:colId xmlns:a16="http://schemas.microsoft.com/office/drawing/2014/main" val="3486821433"/>
                    </a:ext>
                  </a:extLst>
                </a:gridCol>
                <a:gridCol w="693179">
                  <a:extLst>
                    <a:ext uri="{9D8B030D-6E8A-4147-A177-3AD203B41FA5}">
                      <a16:colId xmlns:a16="http://schemas.microsoft.com/office/drawing/2014/main" val="3722998367"/>
                    </a:ext>
                  </a:extLst>
                </a:gridCol>
                <a:gridCol w="693179">
                  <a:extLst>
                    <a:ext uri="{9D8B030D-6E8A-4147-A177-3AD203B41FA5}">
                      <a16:colId xmlns:a16="http://schemas.microsoft.com/office/drawing/2014/main" val="2284566076"/>
                    </a:ext>
                  </a:extLst>
                </a:gridCol>
                <a:gridCol w="693179">
                  <a:extLst>
                    <a:ext uri="{9D8B030D-6E8A-4147-A177-3AD203B41FA5}">
                      <a16:colId xmlns:a16="http://schemas.microsoft.com/office/drawing/2014/main" val="2488560876"/>
                    </a:ext>
                  </a:extLst>
                </a:gridCol>
              </a:tblGrid>
              <a:tr h="163507">
                <a:tc rowSpan="2">
                  <a:txBody>
                    <a:bodyPr/>
                    <a:lstStyle/>
                    <a:p>
                      <a:pPr algn="ctr" fontAlgn="ctr"/>
                      <a:r>
                        <a:rPr lang="en-US" sz="1100" b="1" i="0" u="none" strike="noStrike">
                          <a:solidFill>
                            <a:srgbClr val="000000"/>
                          </a:solidFill>
                          <a:effectLst/>
                          <a:latin typeface="+mj-lt"/>
                        </a:rPr>
                        <a:t>Services</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2">
                  <a:txBody>
                    <a:bodyPr/>
                    <a:lstStyle/>
                    <a:p>
                      <a:pPr algn="ctr" fontAlgn="ctr"/>
                      <a:r>
                        <a:rPr lang="en-US" sz="1100" b="1" i="0" u="none" strike="noStrike">
                          <a:solidFill>
                            <a:srgbClr val="000000"/>
                          </a:solidFill>
                          <a:effectLst/>
                          <a:latin typeface="+mj-lt"/>
                        </a:rPr>
                        <a:t>Interface</a:t>
                      </a:r>
                      <a:r>
                        <a:rPr lang="en-US" sz="1100" b="0" i="0" u="none" strike="noStrike" baseline="30000">
                          <a:solidFill>
                            <a:srgbClr val="000000"/>
                          </a:solidFill>
                          <a:effectLst/>
                          <a:latin typeface="+mj-lt"/>
                        </a:rPr>
                        <a:t>1</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fontAlgn="b"/>
                      <a:r>
                        <a:rPr lang="en-US" sz="1100" b="1" i="0" u="none" strike="noStrike">
                          <a:solidFill>
                            <a:srgbClr val="000000"/>
                          </a:solidFill>
                          <a:effectLst/>
                          <a:latin typeface="+mj-lt"/>
                        </a:rPr>
                        <a:t>Click Touch</a:t>
                      </a:r>
                    </a:p>
                  </a:txBody>
                  <a:tcPr marL="2520" marR="2520" marT="252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algn="ctr" fontAlgn="b"/>
                      <a:r>
                        <a:rPr lang="en-US" sz="1100" b="1" i="0" u="none" strike="noStrike">
                          <a:solidFill>
                            <a:srgbClr val="000000"/>
                          </a:solidFill>
                          <a:effectLst/>
                          <a:latin typeface="+mj-lt"/>
                        </a:rPr>
                        <a:t>Scripted</a:t>
                      </a:r>
                    </a:p>
                  </a:txBody>
                  <a:tcPr marL="2520" marR="2520" marT="252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b"/>
                      <a:r>
                        <a:rPr lang="en-US" sz="1100" b="1" i="0" u="none" strike="noStrike">
                          <a:solidFill>
                            <a:srgbClr val="000000"/>
                          </a:solidFill>
                          <a:effectLst/>
                          <a:latin typeface="+mj-lt"/>
                        </a:rPr>
                        <a:t>Total</a:t>
                      </a:r>
                      <a:br>
                        <a:rPr lang="en-US" sz="1100" b="1" i="0" u="none" strike="noStrike">
                          <a:solidFill>
                            <a:srgbClr val="000000"/>
                          </a:solidFill>
                          <a:effectLst/>
                          <a:latin typeface="+mj-lt"/>
                        </a:rPr>
                      </a:br>
                      <a:r>
                        <a:rPr lang="en-US" sz="1100" b="1" i="0" u="none" strike="noStrike">
                          <a:solidFill>
                            <a:srgbClr val="000000"/>
                          </a:solidFill>
                          <a:effectLst/>
                          <a:latin typeface="+mj-lt"/>
                        </a:rPr>
                        <a:t>Touches</a:t>
                      </a:r>
                    </a:p>
                  </a:txBody>
                  <a:tcPr marL="2520" marR="2520" marT="252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5133785"/>
                  </a:ext>
                </a:extLst>
              </a:tr>
              <a:tr h="163507">
                <a:tc vMerge="1">
                  <a:txBody>
                    <a:bodyPr/>
                    <a:lstStyle/>
                    <a:p>
                      <a:endParaRPr lang="en-US"/>
                    </a:p>
                  </a:txBody>
                  <a:tcPr/>
                </a:tc>
                <a:tc vMerge="1">
                  <a:txBody>
                    <a:bodyPr/>
                    <a:lstStyle/>
                    <a:p>
                      <a:endParaRPr lang="en-US"/>
                    </a:p>
                  </a:txBody>
                  <a:tcPr/>
                </a:tc>
                <a:tc>
                  <a:txBody>
                    <a:bodyPr/>
                    <a:lstStyle/>
                    <a:p>
                      <a:pPr algn="ctr" fontAlgn="ctr"/>
                      <a:r>
                        <a:rPr lang="en-US" sz="1100" b="1" i="0" u="none" strike="noStrike">
                          <a:solidFill>
                            <a:srgbClr val="000000"/>
                          </a:solidFill>
                          <a:effectLst/>
                          <a:latin typeface="+mj-lt"/>
                        </a:rPr>
                        <a:t>IAR</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Extreme</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High</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Moderate</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Low</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Unknown</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IAR</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Extreme</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High</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Moderate</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Low</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Unknown</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403870328"/>
                  </a:ext>
                </a:extLst>
              </a:tr>
              <a:tr h="163507">
                <a:tc rowSpan="3">
                  <a:txBody>
                    <a:bodyPr/>
                    <a:lstStyle/>
                    <a:p>
                      <a:pPr algn="l" fontAlgn="ctr"/>
                      <a:r>
                        <a:rPr lang="en-US" sz="1100" b="0" i="0" u="none" strike="noStrike">
                          <a:solidFill>
                            <a:srgbClr val="000000"/>
                          </a:solidFill>
                          <a:effectLst/>
                          <a:latin typeface="+mn-lt"/>
                        </a:rPr>
                        <a:t>Xstore</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1</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3238065"/>
                  </a:ext>
                </a:extLst>
              </a:tr>
              <a:tr h="163507">
                <a:tc vMerge="1">
                  <a:txBody>
                    <a:bodyPr/>
                    <a:lstStyle/>
                    <a:p>
                      <a:endParaRPr lang="en-US"/>
                    </a:p>
                  </a:txBody>
                  <a:tcPr/>
                </a:tc>
                <a:tc>
                  <a:txBody>
                    <a:bodyPr/>
                    <a:lstStyle/>
                    <a:p>
                      <a:pPr algn="l" fontAlgn="ctr"/>
                      <a:r>
                        <a:rPr lang="en-US" sz="1100" b="0" i="0" u="none" strike="noStrike">
                          <a:solidFill>
                            <a:srgbClr val="000000"/>
                          </a:solidFill>
                          <a:effectLst/>
                          <a:latin typeface="+mn-lt"/>
                        </a:rPr>
                        <a:t>Fabric</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293</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305</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82365661"/>
                  </a:ext>
                </a:extLst>
              </a:tr>
              <a:tr h="163507">
                <a:tc vMerge="1">
                  <a:txBody>
                    <a:bodyPr/>
                    <a:lstStyle/>
                    <a:p>
                      <a:endParaRPr lang="en-US"/>
                    </a:p>
                  </a:txBody>
                  <a:tcPr/>
                </a:tc>
                <a:tc>
                  <a:txBody>
                    <a:bodyPr/>
                    <a:lstStyle/>
                    <a:p>
                      <a:pPr algn="l" fontAlgn="ctr"/>
                      <a:r>
                        <a:rPr lang="en-US" sz="1100" b="0" i="0" u="none" strike="noStrike">
                          <a:solidFill>
                            <a:srgbClr val="000000"/>
                          </a:solidFill>
                          <a:effectLst/>
                          <a:latin typeface="+mn-lt"/>
                        </a:rPr>
                        <a:t>XDS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4578</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3689</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48</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105</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516</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312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1912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11160</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5742564"/>
                  </a:ext>
                </a:extLst>
              </a:tr>
              <a:tr h="163507">
                <a:tc>
                  <a:txBody>
                    <a:bodyPr/>
                    <a:lstStyle/>
                    <a:p>
                      <a:pPr algn="l" fontAlgn="ctr"/>
                      <a:r>
                        <a:rPr lang="en-US" sz="1100" b="0" i="0" u="none" strike="noStrike">
                          <a:solidFill>
                            <a:srgbClr val="000000"/>
                          </a:solidFill>
                          <a:effectLst/>
                          <a:latin typeface="+mn-lt"/>
                        </a:rPr>
                        <a:t>Software Load Balancer</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SLB</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4</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6987</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6991</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33294515"/>
                  </a:ext>
                </a:extLst>
              </a:tr>
              <a:tr h="163507">
                <a:tc>
                  <a:txBody>
                    <a:bodyPr/>
                    <a:lstStyle/>
                    <a:p>
                      <a:pPr algn="l" fontAlgn="ctr"/>
                      <a:r>
                        <a:rPr lang="en-US" sz="1100" b="0" i="0" u="none" strike="noStrike">
                          <a:solidFill>
                            <a:srgbClr val="000000"/>
                          </a:solidFill>
                          <a:effectLst/>
                          <a:latin typeface="+mn-lt"/>
                        </a:rPr>
                        <a:t>Azure VMware Solution</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2</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13</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16</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277</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3</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9</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462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784</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632093"/>
                  </a:ext>
                </a:extLst>
              </a:tr>
              <a:tr h="163507">
                <a:tc>
                  <a:txBody>
                    <a:bodyPr/>
                    <a:lstStyle/>
                    <a:p>
                      <a:pPr algn="l" fontAlgn="ctr"/>
                      <a:r>
                        <a:rPr lang="en-US" sz="1100" b="0" i="0" u="none" strike="noStrike">
                          <a:solidFill>
                            <a:srgbClr val="000000"/>
                          </a:solidFill>
                          <a:effectLst/>
                          <a:latin typeface="+mn-lt"/>
                        </a:rPr>
                        <a:t>Azure Frontdoor</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5</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6</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47</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195</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187</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440</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46063024"/>
                  </a:ext>
                </a:extLst>
              </a:tr>
              <a:tr h="163507">
                <a:tc rowSpan="2">
                  <a:txBody>
                    <a:bodyPr/>
                    <a:lstStyle/>
                    <a:p>
                      <a:pPr algn="l" fontAlgn="ctr"/>
                      <a:r>
                        <a:rPr lang="en-US" sz="1100" b="0" i="0" u="none" strike="noStrike">
                          <a:solidFill>
                            <a:srgbClr val="000000"/>
                          </a:solidFill>
                          <a:effectLst/>
                          <a:latin typeface="+mn-lt"/>
                        </a:rPr>
                        <a:t>Azure Cosmos DB</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50</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10</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180</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4</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255</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06363201"/>
                  </a:ext>
                </a:extLst>
              </a:tr>
              <a:tr h="163507">
                <a:tc vMerge="1">
                  <a:txBody>
                    <a:bodyPr/>
                    <a:lstStyle/>
                    <a:p>
                      <a:endParaRPr lang="en-US"/>
                    </a:p>
                  </a:txBody>
                  <a:tcPr/>
                </a:tc>
                <a:tc>
                  <a:txBody>
                    <a:bodyPr/>
                    <a:lstStyle/>
                    <a:p>
                      <a:pPr algn="l" fontAlgn="ctr"/>
                      <a:r>
                        <a:rPr lang="en-US" sz="1100" b="0" i="0" u="none" strike="noStrike">
                          <a:solidFill>
                            <a:srgbClr val="000000"/>
                          </a:solidFill>
                          <a:effectLst/>
                          <a:latin typeface="+mn-lt"/>
                        </a:rPr>
                        <a:t>dSMS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4</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5</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90872579"/>
                  </a:ext>
                </a:extLst>
              </a:tr>
              <a:tr h="163507">
                <a:tc>
                  <a:txBody>
                    <a:bodyPr/>
                    <a:lstStyle/>
                    <a:p>
                      <a:pPr algn="l" fontAlgn="ctr"/>
                      <a:r>
                        <a:rPr lang="en-US" sz="1100" b="0" i="0" u="none" strike="noStrike">
                          <a:solidFill>
                            <a:srgbClr val="000000"/>
                          </a:solidFill>
                          <a:effectLst/>
                          <a:latin typeface="+mn-lt"/>
                        </a:rPr>
                        <a:t>Service Bus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6</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6</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5</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178</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57</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252</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50342108"/>
                  </a:ext>
                </a:extLst>
              </a:tr>
              <a:tr h="163507">
                <a:tc rowSpan="2">
                  <a:txBody>
                    <a:bodyPr/>
                    <a:lstStyle/>
                    <a:p>
                      <a:pPr algn="l" fontAlgn="ctr"/>
                      <a:r>
                        <a:rPr lang="en-US" sz="1100" b="0" i="0" u="none" strike="noStrike">
                          <a:solidFill>
                            <a:srgbClr val="000000"/>
                          </a:solidFill>
                          <a:effectLst/>
                          <a:latin typeface="+mn-lt"/>
                        </a:rPr>
                        <a:t>Azure Host Agent</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1</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46837071"/>
                  </a:ext>
                </a:extLst>
              </a:tr>
              <a:tr h="163507">
                <a:tc vMerge="1">
                  <a:txBody>
                    <a:bodyPr/>
                    <a:lstStyle/>
                    <a:p>
                      <a:endParaRPr lang="en-US"/>
                    </a:p>
                  </a:txBody>
                  <a:tcPr/>
                </a:tc>
                <a:tc>
                  <a:txBody>
                    <a:bodyPr/>
                    <a:lstStyle/>
                    <a:p>
                      <a:pPr algn="l" fontAlgn="ctr"/>
                      <a:r>
                        <a:rPr lang="en-US" sz="1100" b="0" i="0" u="none" strike="noStrike">
                          <a:solidFill>
                            <a:srgbClr val="000000"/>
                          </a:solidFill>
                          <a:effectLst/>
                          <a:latin typeface="+mn-lt"/>
                        </a:rPr>
                        <a:t>Fabric</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54</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14</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31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5</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105</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53473653"/>
                  </a:ext>
                </a:extLst>
              </a:tr>
              <a:tr h="163507">
                <a:tc rowSpan="2">
                  <a:txBody>
                    <a:bodyPr/>
                    <a:lstStyle/>
                    <a:p>
                      <a:pPr algn="l" fontAlgn="ctr"/>
                      <a:r>
                        <a:rPr lang="en-US" sz="1100" b="0" i="0" u="none" strike="noStrike">
                          <a:solidFill>
                            <a:srgbClr val="000000"/>
                          </a:solidFill>
                          <a:effectLst/>
                          <a:latin typeface="+mn-lt"/>
                        </a:rPr>
                        <a:t>SQL DB Prod Clusters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26</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10</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36</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61652990"/>
                  </a:ext>
                </a:extLst>
              </a:tr>
              <a:tr h="163507">
                <a:tc vMerge="1">
                  <a:txBody>
                    <a:bodyPr/>
                    <a:lstStyle/>
                    <a:p>
                      <a:endParaRPr lang="en-US"/>
                    </a:p>
                  </a:txBody>
                  <a:tcPr/>
                </a:tc>
                <a:tc>
                  <a:txBody>
                    <a:bodyPr/>
                    <a:lstStyle/>
                    <a:p>
                      <a:pPr algn="l" fontAlgn="ctr"/>
                      <a:r>
                        <a:rPr lang="en-US" sz="1100" b="0" i="0" u="none" strike="noStrike">
                          <a:solidFill>
                            <a:srgbClr val="000000"/>
                          </a:solidFill>
                          <a:effectLst/>
                          <a:latin typeface="+mn-lt"/>
                        </a:rPr>
                        <a:t>dSMS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59</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5</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64</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57715030"/>
                  </a:ext>
                </a:extLst>
              </a:tr>
              <a:tr h="163507">
                <a:tc>
                  <a:txBody>
                    <a:bodyPr/>
                    <a:lstStyle/>
                    <a:p>
                      <a:pPr algn="l" fontAlgn="ctr"/>
                      <a:r>
                        <a:rPr lang="en-US" sz="1100" b="0" i="0" u="none" strike="noStrike">
                          <a:solidFill>
                            <a:srgbClr val="000000"/>
                          </a:solidFill>
                          <a:effectLst/>
                          <a:latin typeface="+mn-lt"/>
                        </a:rPr>
                        <a:t>Azure DNS Public Zones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dSMS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79</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79</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62868823"/>
                  </a:ext>
                </a:extLst>
              </a:tr>
              <a:tr h="163507">
                <a:tc>
                  <a:txBody>
                    <a:bodyPr/>
                    <a:lstStyle/>
                    <a:p>
                      <a:pPr algn="l" fontAlgn="ctr"/>
                      <a:r>
                        <a:rPr lang="en-US" sz="1100" b="0" i="0" u="none" strike="noStrike">
                          <a:solidFill>
                            <a:srgbClr val="000000"/>
                          </a:solidFill>
                          <a:effectLst/>
                          <a:latin typeface="+mn-lt"/>
                        </a:rPr>
                        <a:t>Linux Serving Plane - Azure DNS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dSMS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74</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75</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38436380"/>
                  </a:ext>
                </a:extLst>
              </a:tr>
              <a:tr h="163507">
                <a:tc rowSpan="2">
                  <a:txBody>
                    <a:bodyPr/>
                    <a:lstStyle/>
                    <a:p>
                      <a:pPr algn="l" fontAlgn="ctr"/>
                      <a:r>
                        <a:rPr lang="en-US" sz="1100" b="0" i="0" u="none" strike="noStrike">
                          <a:solidFill>
                            <a:srgbClr val="000000"/>
                          </a:solidFill>
                          <a:effectLst/>
                          <a:latin typeface="+mn-lt"/>
                        </a:rPr>
                        <a:t>ExpressRoute</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6</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19</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25</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12648341"/>
                  </a:ext>
                </a:extLst>
              </a:tr>
              <a:tr h="163507">
                <a:tc vMerge="1">
                  <a:txBody>
                    <a:bodyPr/>
                    <a:lstStyle/>
                    <a:p>
                      <a:endParaRPr lang="en-US"/>
                    </a:p>
                  </a:txBody>
                  <a:tcPr/>
                </a:tc>
                <a:tc>
                  <a:txBody>
                    <a:bodyPr/>
                    <a:lstStyle/>
                    <a:p>
                      <a:pPr algn="l" fontAlgn="ctr"/>
                      <a:r>
                        <a:rPr lang="en-US" sz="1100" b="0" i="0" u="none" strike="noStrike">
                          <a:solidFill>
                            <a:srgbClr val="000000"/>
                          </a:solidFill>
                          <a:effectLst/>
                          <a:latin typeface="+mn-lt"/>
                        </a:rPr>
                        <a:t>Fabric</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2</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71240713"/>
                  </a:ext>
                </a:extLst>
              </a:tr>
              <a:tr h="163507">
                <a:tc>
                  <a:txBody>
                    <a:bodyPr/>
                    <a:lstStyle/>
                    <a:p>
                      <a:pPr algn="l" fontAlgn="ctr"/>
                      <a:r>
                        <a:rPr lang="en-US" sz="1100" b="0" i="0" u="none" strike="noStrike">
                          <a:solidFill>
                            <a:srgbClr val="000000"/>
                          </a:solidFill>
                          <a:effectLst/>
                          <a:latin typeface="+mn-lt"/>
                        </a:rPr>
                        <a:t>Application Gateway</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6</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18</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25</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71627065"/>
                  </a:ext>
                </a:extLst>
              </a:tr>
              <a:tr h="163507">
                <a:tc>
                  <a:txBody>
                    <a:bodyPr/>
                    <a:lstStyle/>
                    <a:p>
                      <a:pPr algn="l" fontAlgn="ctr"/>
                      <a:r>
                        <a:rPr lang="en-US" sz="1100" b="0" i="0" u="none" strike="noStrike">
                          <a:solidFill>
                            <a:srgbClr val="000000"/>
                          </a:solidFill>
                          <a:effectLst/>
                          <a:latin typeface="+mn-lt"/>
                        </a:rPr>
                        <a:t>CoreWAN</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22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22</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07348594"/>
                  </a:ext>
                </a:extLst>
              </a:tr>
              <a:tr h="163507">
                <a:tc>
                  <a:txBody>
                    <a:bodyPr/>
                    <a:lstStyle/>
                    <a:p>
                      <a:pPr algn="l" fontAlgn="ctr"/>
                      <a:r>
                        <a:rPr lang="en-US" sz="1100" b="0" i="0" u="none" strike="noStrike">
                          <a:solidFill>
                            <a:srgbClr val="000000"/>
                          </a:solidFill>
                          <a:effectLst/>
                          <a:latin typeface="+mn-lt"/>
                        </a:rPr>
                        <a:t>MSFT.RR DNS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dSMS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12</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94847637"/>
                  </a:ext>
                </a:extLst>
              </a:tr>
              <a:tr h="163507">
                <a:tc rowSpan="2">
                  <a:txBody>
                    <a:bodyPr/>
                    <a:lstStyle/>
                    <a:p>
                      <a:pPr algn="l" fontAlgn="ctr"/>
                      <a:r>
                        <a:rPr lang="en-US" sz="1100" b="0" i="0" u="none" strike="noStrike">
                          <a:solidFill>
                            <a:srgbClr val="000000"/>
                          </a:solidFill>
                          <a:effectLst/>
                          <a:latin typeface="+mn-lt"/>
                        </a:rPr>
                        <a:t>SRP</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5</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6</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88345276"/>
                  </a:ext>
                </a:extLst>
              </a:tr>
              <a:tr h="163507">
                <a:tc vMerge="1">
                  <a:txBody>
                    <a:bodyPr/>
                    <a:lstStyle/>
                    <a:p>
                      <a:endParaRPr lang="en-US"/>
                    </a:p>
                  </a:txBody>
                  <a:tcPr/>
                </a:tc>
                <a:tc>
                  <a:txBody>
                    <a:bodyPr/>
                    <a:lstStyle/>
                    <a:p>
                      <a:pPr algn="l" fontAlgn="ctr"/>
                      <a:r>
                        <a:rPr lang="en-US" sz="1100" b="0" i="0" u="none" strike="noStrike">
                          <a:solidFill>
                            <a:srgbClr val="000000"/>
                          </a:solidFill>
                          <a:effectLst/>
                          <a:latin typeface="+mn-lt"/>
                        </a:rPr>
                        <a:t>XDS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3</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3</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6089761"/>
                  </a:ext>
                </a:extLst>
              </a:tr>
              <a:tr h="163507">
                <a:tc>
                  <a:txBody>
                    <a:bodyPr/>
                    <a:lstStyle/>
                    <a:p>
                      <a:pPr algn="l" fontAlgn="ctr"/>
                      <a:r>
                        <a:rPr lang="en-US" sz="1100" b="0" i="0" u="none" strike="noStrike">
                          <a:solidFill>
                            <a:srgbClr val="000000"/>
                          </a:solidFill>
                          <a:effectLst/>
                          <a:latin typeface="+mn-lt"/>
                        </a:rPr>
                        <a:t>Network Resource Provider</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3</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3</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8</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98410931"/>
                  </a:ext>
                </a:extLst>
              </a:tr>
              <a:tr h="163507">
                <a:tc>
                  <a:txBody>
                    <a:bodyPr/>
                    <a:lstStyle/>
                    <a:p>
                      <a:pPr algn="l" fontAlgn="ctr"/>
                      <a:r>
                        <a:rPr lang="en-US" sz="1100" b="0" i="0" u="none" strike="noStrike">
                          <a:solidFill>
                            <a:srgbClr val="000000"/>
                          </a:solidFill>
                          <a:effectLst/>
                          <a:latin typeface="+mn-lt"/>
                        </a:rPr>
                        <a:t>Azure NetApp Files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5</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6</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79943759"/>
                  </a:ext>
                </a:extLst>
              </a:tr>
              <a:tr h="163507">
                <a:tc>
                  <a:txBody>
                    <a:bodyPr/>
                    <a:lstStyle/>
                    <a:p>
                      <a:pPr algn="l" fontAlgn="ctr"/>
                      <a:r>
                        <a:rPr lang="en-US" sz="1100" b="0" i="0" u="none" strike="noStrike">
                          <a:solidFill>
                            <a:srgbClr val="000000"/>
                          </a:solidFill>
                          <a:effectLst/>
                          <a:latin typeface="+mn-lt"/>
                        </a:rPr>
                        <a:t>DNS Serving Plane</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dSMS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3</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3055402"/>
                  </a:ext>
                </a:extLst>
              </a:tr>
              <a:tr h="163507">
                <a:tc>
                  <a:txBody>
                    <a:bodyPr/>
                    <a:lstStyle/>
                    <a:p>
                      <a:pPr algn="l" fontAlgn="ctr"/>
                      <a:r>
                        <a:rPr lang="en-US" sz="1100" b="0" i="0" u="none" strike="noStrike">
                          <a:solidFill>
                            <a:srgbClr val="000000"/>
                          </a:solidFill>
                          <a:effectLst/>
                          <a:latin typeface="+mn-lt"/>
                        </a:rPr>
                        <a:t>Network Service Manager</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2</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08990583"/>
                  </a:ext>
                </a:extLst>
              </a:tr>
              <a:tr h="163507">
                <a:tc>
                  <a:txBody>
                    <a:bodyPr/>
                    <a:lstStyle/>
                    <a:p>
                      <a:pPr algn="l" fontAlgn="ctr"/>
                      <a:r>
                        <a:rPr lang="en-US" sz="1100" b="0" i="0" u="none" strike="noStrike">
                          <a:solidFill>
                            <a:srgbClr val="000000"/>
                          </a:solidFill>
                          <a:effectLst/>
                          <a:latin typeface="+mn-lt"/>
                        </a:rPr>
                        <a:t>Regional Network Manager</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dSMS</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1</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32144976"/>
                  </a:ext>
                </a:extLst>
              </a:tr>
              <a:tr h="163507">
                <a:tc>
                  <a:txBody>
                    <a:bodyPr/>
                    <a:lstStyle/>
                    <a:p>
                      <a:pPr algn="l" fontAlgn="ctr"/>
                      <a:r>
                        <a:rPr lang="en-US" sz="1100" b="0" i="0" u="none" strike="noStrike">
                          <a:solidFill>
                            <a:srgbClr val="000000"/>
                          </a:solidFill>
                          <a:effectLst/>
                          <a:latin typeface="+mn-lt"/>
                        </a:rPr>
                        <a:t>Disk Resource Provider</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mn-lt"/>
                        </a:rPr>
                        <a:t>ARM</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1</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mn-lt"/>
                        </a:rPr>
                        <a:t>-</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1</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31757388"/>
                  </a:ext>
                </a:extLst>
              </a:tr>
              <a:tr h="163507">
                <a:tc>
                  <a:txBody>
                    <a:bodyPr/>
                    <a:lstStyle/>
                    <a:p>
                      <a:pPr algn="l" fontAlgn="ctr"/>
                      <a:r>
                        <a:rPr lang="en-US" sz="1100" b="1" i="0" u="none" strike="noStrike">
                          <a:solidFill>
                            <a:srgbClr val="000000"/>
                          </a:solidFill>
                          <a:effectLst/>
                          <a:latin typeface="+mj-lt"/>
                        </a:rPr>
                        <a:t>Grand Total</a:t>
                      </a:r>
                    </a:p>
                  </a:txBody>
                  <a:tcPr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mj-lt"/>
                        </a:rPr>
                        <a:t> </a:t>
                      </a:r>
                    </a:p>
                  </a:txBody>
                  <a:tcPr marR="2520" marT="252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72</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44</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3858</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4882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46</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0</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17</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528</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8162</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1509</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23</a:t>
                      </a:r>
                    </a:p>
                  </a:txBody>
                  <a:tcPr marL="2520" marR="2520" marT="2520" marB="0" anchor="ctr">
                    <a:lnL w="6350" cap="flat" cmpd="sng" algn="ctr">
                      <a:solidFill>
                        <a:schemeClr val="bg1">
                          <a:lumMod val="7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19143</a:t>
                      </a:r>
                    </a:p>
                  </a:txBody>
                  <a:tcPr marL="2520" marR="2520" marT="252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2345020"/>
                  </a:ext>
                </a:extLst>
              </a:tr>
            </a:tbl>
          </a:graphicData>
        </a:graphic>
      </p:graphicFrame>
    </p:spTree>
    <p:extLst>
      <p:ext uri="{BB962C8B-B14F-4D97-AF65-F5344CB8AC3E}">
        <p14:creationId xmlns:p14="http://schemas.microsoft.com/office/powerpoint/2010/main" val="10451341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230A8-3E94-A23C-26DD-F54BD9D40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E0061-EC6F-43C4-47B9-F0C0AAEA5B37}"/>
              </a:ext>
            </a:extLst>
          </p:cNvPr>
          <p:cNvSpPr>
            <a:spLocks noGrp="1"/>
          </p:cNvSpPr>
          <p:nvPr>
            <p:ph type="title"/>
          </p:nvPr>
        </p:nvSpPr>
        <p:spPr>
          <a:xfrm>
            <a:off x="281645" y="69643"/>
            <a:ext cx="11018520" cy="492443"/>
          </a:xfrm>
        </p:spPr>
        <p:txBody>
          <a:bodyPr/>
          <a:lstStyle/>
          <a:p>
            <a:r>
              <a:rPr lang="en-US" sz="3200">
                <a:solidFill>
                  <a:schemeClr val="bg1"/>
                </a:solidFill>
                <a:cs typeface="Segoe UI"/>
              </a:rPr>
              <a:t>Manual Touch Summary Last Week</a:t>
            </a:r>
          </a:p>
        </p:txBody>
      </p:sp>
      <p:sp>
        <p:nvSpPr>
          <p:cNvPr id="5" name="TextBox 4">
            <a:extLst>
              <a:ext uri="{FF2B5EF4-FFF2-40B4-BE49-F238E27FC236}">
                <a16:creationId xmlns:a16="http://schemas.microsoft.com/office/drawing/2014/main" id="{15B98E19-1076-11DB-D414-85640B59BF2A}"/>
              </a:ext>
            </a:extLst>
          </p:cNvPr>
          <p:cNvSpPr txBox="1"/>
          <p:nvPr/>
        </p:nvSpPr>
        <p:spPr>
          <a:xfrm>
            <a:off x="320282" y="1564606"/>
            <a:ext cx="5726991" cy="553998"/>
          </a:xfrm>
          <a:prstGeom prst="rect">
            <a:avLst/>
          </a:prstGeom>
          <a:noFill/>
        </p:spPr>
        <p:txBody>
          <a:bodyPr wrap="square" lIns="0" tIns="0" rIns="0" bIns="0" rtlCol="0" anchor="t">
            <a:spAutoFit/>
          </a:bodyPr>
          <a:lstStyle/>
          <a:p>
            <a:r>
              <a:rPr lang="en-US" sz="1200">
                <a:solidFill>
                  <a:schemeClr val="bg1"/>
                </a:solidFill>
              </a:rPr>
              <a:t>Duration: 01/01/2025 to 01/31/2025  </a:t>
            </a:r>
          </a:p>
          <a:p>
            <a:r>
              <a:rPr lang="en-US" sz="1200">
                <a:solidFill>
                  <a:schemeClr val="bg1"/>
                </a:solidFill>
              </a:rPr>
              <a:t>Scope: Super QCS services</a:t>
            </a:r>
          </a:p>
          <a:p>
            <a:r>
              <a:rPr lang="en-US" sz="1200">
                <a:solidFill>
                  <a:schemeClr val="bg1"/>
                </a:solidFill>
                <a:cs typeface="Segoe UI"/>
              </a:rPr>
              <a:t>Count of all Non-Read operations performed by </a:t>
            </a:r>
            <a:r>
              <a:rPr lang="en-US" sz="1200" b="1">
                <a:solidFill>
                  <a:schemeClr val="bg1"/>
                </a:solidFill>
                <a:cs typeface="Segoe UI"/>
              </a:rPr>
              <a:t>User identities</a:t>
            </a:r>
          </a:p>
        </p:txBody>
      </p:sp>
      <p:sp>
        <p:nvSpPr>
          <p:cNvPr id="8" name="Rectangle 7">
            <a:extLst>
              <a:ext uri="{FF2B5EF4-FFF2-40B4-BE49-F238E27FC236}">
                <a16:creationId xmlns:a16="http://schemas.microsoft.com/office/drawing/2014/main" id="{2CD4C5C3-E52C-F237-F1A7-2E8D3DA26555}"/>
              </a:ext>
            </a:extLst>
          </p:cNvPr>
          <p:cNvSpPr/>
          <p:nvPr/>
        </p:nvSpPr>
        <p:spPr bwMode="auto">
          <a:xfrm>
            <a:off x="10869525" y="-11183"/>
            <a:ext cx="1317997" cy="390985"/>
          </a:xfrm>
          <a:prstGeom prst="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a:lnSpc>
                <a:spcPct val="100000"/>
              </a:lnSpc>
              <a:spcBef>
                <a:spcPct val="0"/>
              </a:spcBef>
              <a:spcAft>
                <a:spcPct val="0"/>
              </a:spcAft>
              <a:buNone/>
              <a:tabLst/>
              <a:defRPr/>
            </a:pPr>
            <a:r>
              <a:rPr lang="en-US" sz="1600" kern="0">
                <a:solidFill>
                  <a:srgbClr val="FFFFFF"/>
                </a:solidFill>
                <a:latin typeface="Segoe UI"/>
                <a:cs typeface="Segoe UI"/>
              </a:rPr>
              <a:t>Mike</a:t>
            </a:r>
            <a:endParaRPr lang="en-US"/>
          </a:p>
        </p:txBody>
      </p:sp>
      <p:sp>
        <p:nvSpPr>
          <p:cNvPr id="9" name="TextBox 8">
            <a:extLst>
              <a:ext uri="{FF2B5EF4-FFF2-40B4-BE49-F238E27FC236}">
                <a16:creationId xmlns:a16="http://schemas.microsoft.com/office/drawing/2014/main" id="{4EBF7B91-3BAE-1054-F3F2-5E51797077D6}"/>
              </a:ext>
            </a:extLst>
          </p:cNvPr>
          <p:cNvSpPr txBox="1"/>
          <p:nvPr/>
        </p:nvSpPr>
        <p:spPr>
          <a:xfrm>
            <a:off x="281645" y="557502"/>
            <a:ext cx="5726991" cy="553998"/>
          </a:xfrm>
          <a:prstGeom prst="rect">
            <a:avLst/>
          </a:prstGeom>
          <a:noFill/>
        </p:spPr>
        <p:txBody>
          <a:bodyPr wrap="square" lIns="0" tIns="0" rIns="0" bIns="0" rtlCol="0" anchor="t">
            <a:spAutoFit/>
          </a:bodyPr>
          <a:lstStyle/>
          <a:p>
            <a:r>
              <a:rPr lang="en-US" sz="1200">
                <a:solidFill>
                  <a:schemeClr val="bg1"/>
                </a:solidFill>
              </a:rPr>
              <a:t>Duration: 02/13/2025 to 02/19/2025  </a:t>
            </a:r>
          </a:p>
          <a:p>
            <a:r>
              <a:rPr lang="en-US" sz="1200">
                <a:solidFill>
                  <a:schemeClr val="bg1"/>
                </a:solidFill>
              </a:rPr>
              <a:t>Scope: Super QCS services</a:t>
            </a:r>
            <a:endParaRPr lang="en-US" sz="1200">
              <a:solidFill>
                <a:schemeClr val="bg1"/>
              </a:solidFill>
              <a:cs typeface="Segoe UI"/>
            </a:endParaRPr>
          </a:p>
          <a:p>
            <a:r>
              <a:rPr lang="en-US" sz="1200">
                <a:solidFill>
                  <a:schemeClr val="bg1"/>
                </a:solidFill>
                <a:cs typeface="Segoe UI"/>
              </a:rPr>
              <a:t>Count of all Non-Read operations performed by </a:t>
            </a:r>
            <a:r>
              <a:rPr lang="en-US" sz="1200" b="1">
                <a:solidFill>
                  <a:schemeClr val="bg1"/>
                </a:solidFill>
                <a:cs typeface="Segoe UI"/>
              </a:rPr>
              <a:t>User identities</a:t>
            </a:r>
          </a:p>
        </p:txBody>
      </p:sp>
      <p:graphicFrame>
        <p:nvGraphicFramePr>
          <p:cNvPr id="6" name="Table 5">
            <a:extLst>
              <a:ext uri="{FF2B5EF4-FFF2-40B4-BE49-F238E27FC236}">
                <a16:creationId xmlns:a16="http://schemas.microsoft.com/office/drawing/2014/main" id="{621386FF-6197-695B-7C87-322EB05EF86A}"/>
              </a:ext>
            </a:extLst>
          </p:cNvPr>
          <p:cNvGraphicFramePr>
            <a:graphicFrameLocks noGrp="1"/>
          </p:cNvGraphicFramePr>
          <p:nvPr>
            <p:extLst>
              <p:ext uri="{D42A27DB-BD31-4B8C-83A1-F6EECF244321}">
                <p14:modId xmlns:p14="http://schemas.microsoft.com/office/powerpoint/2010/main" val="736574777"/>
              </p:ext>
            </p:extLst>
          </p:nvPr>
        </p:nvGraphicFramePr>
        <p:xfrm>
          <a:off x="146214" y="1295608"/>
          <a:ext cx="11899567" cy="5075311"/>
        </p:xfrm>
        <a:graphic>
          <a:graphicData uri="http://schemas.openxmlformats.org/drawingml/2006/table">
            <a:tbl>
              <a:tblPr>
                <a:tableStyleId>{5C22544A-7EE6-4342-B048-85BDC9FD1C3A}</a:tableStyleId>
              </a:tblPr>
              <a:tblGrid>
                <a:gridCol w="1990633">
                  <a:extLst>
                    <a:ext uri="{9D8B030D-6E8A-4147-A177-3AD203B41FA5}">
                      <a16:colId xmlns:a16="http://schemas.microsoft.com/office/drawing/2014/main" val="2633789939"/>
                    </a:ext>
                  </a:extLst>
                </a:gridCol>
                <a:gridCol w="707781">
                  <a:extLst>
                    <a:ext uri="{9D8B030D-6E8A-4147-A177-3AD203B41FA5}">
                      <a16:colId xmlns:a16="http://schemas.microsoft.com/office/drawing/2014/main" val="1307438031"/>
                    </a:ext>
                  </a:extLst>
                </a:gridCol>
                <a:gridCol w="707781">
                  <a:extLst>
                    <a:ext uri="{9D8B030D-6E8A-4147-A177-3AD203B41FA5}">
                      <a16:colId xmlns:a16="http://schemas.microsoft.com/office/drawing/2014/main" val="3529147223"/>
                    </a:ext>
                  </a:extLst>
                </a:gridCol>
                <a:gridCol w="707781">
                  <a:extLst>
                    <a:ext uri="{9D8B030D-6E8A-4147-A177-3AD203B41FA5}">
                      <a16:colId xmlns:a16="http://schemas.microsoft.com/office/drawing/2014/main" val="1943502014"/>
                    </a:ext>
                  </a:extLst>
                </a:gridCol>
                <a:gridCol w="707781">
                  <a:extLst>
                    <a:ext uri="{9D8B030D-6E8A-4147-A177-3AD203B41FA5}">
                      <a16:colId xmlns:a16="http://schemas.microsoft.com/office/drawing/2014/main" val="4119130777"/>
                    </a:ext>
                  </a:extLst>
                </a:gridCol>
                <a:gridCol w="707781">
                  <a:extLst>
                    <a:ext uri="{9D8B030D-6E8A-4147-A177-3AD203B41FA5}">
                      <a16:colId xmlns:a16="http://schemas.microsoft.com/office/drawing/2014/main" val="3095095276"/>
                    </a:ext>
                  </a:extLst>
                </a:gridCol>
                <a:gridCol w="707781">
                  <a:extLst>
                    <a:ext uri="{9D8B030D-6E8A-4147-A177-3AD203B41FA5}">
                      <a16:colId xmlns:a16="http://schemas.microsoft.com/office/drawing/2014/main" val="1392417318"/>
                    </a:ext>
                  </a:extLst>
                </a:gridCol>
                <a:gridCol w="707781">
                  <a:extLst>
                    <a:ext uri="{9D8B030D-6E8A-4147-A177-3AD203B41FA5}">
                      <a16:colId xmlns:a16="http://schemas.microsoft.com/office/drawing/2014/main" val="1341413361"/>
                    </a:ext>
                  </a:extLst>
                </a:gridCol>
                <a:gridCol w="707781">
                  <a:extLst>
                    <a:ext uri="{9D8B030D-6E8A-4147-A177-3AD203B41FA5}">
                      <a16:colId xmlns:a16="http://schemas.microsoft.com/office/drawing/2014/main" val="3109235588"/>
                    </a:ext>
                  </a:extLst>
                </a:gridCol>
                <a:gridCol w="707781">
                  <a:extLst>
                    <a:ext uri="{9D8B030D-6E8A-4147-A177-3AD203B41FA5}">
                      <a16:colId xmlns:a16="http://schemas.microsoft.com/office/drawing/2014/main" val="4132945485"/>
                    </a:ext>
                  </a:extLst>
                </a:gridCol>
                <a:gridCol w="707781">
                  <a:extLst>
                    <a:ext uri="{9D8B030D-6E8A-4147-A177-3AD203B41FA5}">
                      <a16:colId xmlns:a16="http://schemas.microsoft.com/office/drawing/2014/main" val="124123773"/>
                    </a:ext>
                  </a:extLst>
                </a:gridCol>
                <a:gridCol w="707781">
                  <a:extLst>
                    <a:ext uri="{9D8B030D-6E8A-4147-A177-3AD203B41FA5}">
                      <a16:colId xmlns:a16="http://schemas.microsoft.com/office/drawing/2014/main" val="3619022893"/>
                    </a:ext>
                  </a:extLst>
                </a:gridCol>
                <a:gridCol w="707781">
                  <a:extLst>
                    <a:ext uri="{9D8B030D-6E8A-4147-A177-3AD203B41FA5}">
                      <a16:colId xmlns:a16="http://schemas.microsoft.com/office/drawing/2014/main" val="502439500"/>
                    </a:ext>
                  </a:extLst>
                </a:gridCol>
                <a:gridCol w="707781">
                  <a:extLst>
                    <a:ext uri="{9D8B030D-6E8A-4147-A177-3AD203B41FA5}">
                      <a16:colId xmlns:a16="http://schemas.microsoft.com/office/drawing/2014/main" val="2008784766"/>
                    </a:ext>
                  </a:extLst>
                </a:gridCol>
                <a:gridCol w="707781">
                  <a:extLst>
                    <a:ext uri="{9D8B030D-6E8A-4147-A177-3AD203B41FA5}">
                      <a16:colId xmlns:a16="http://schemas.microsoft.com/office/drawing/2014/main" val="2130976109"/>
                    </a:ext>
                  </a:extLst>
                </a:gridCol>
              </a:tblGrid>
              <a:tr h="228600">
                <a:tc rowSpan="2">
                  <a:txBody>
                    <a:bodyPr/>
                    <a:lstStyle/>
                    <a:p>
                      <a:pPr algn="ctr" fontAlgn="ctr"/>
                      <a:r>
                        <a:rPr lang="en-US" sz="1100" b="1" u="none" strike="noStrike">
                          <a:effectLst/>
                        </a:rPr>
                        <a:t>Services</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fontAlgn="ctr"/>
                      <a:r>
                        <a:rPr lang="en-US" sz="1100" b="1" i="0" u="none" strike="noStrike" kern="1200">
                          <a:solidFill>
                            <a:srgbClr val="000000"/>
                          </a:solidFill>
                          <a:effectLst/>
                          <a:latin typeface="+mn-lt"/>
                          <a:ea typeface="+mn-ea"/>
                          <a:cs typeface="+mn-cs"/>
                        </a:rPr>
                        <a:t>Interface</a:t>
                      </a:r>
                      <a:r>
                        <a:rPr lang="en-US" sz="1100" b="1" i="0" u="none" strike="noStrike" kern="1200" baseline="30000">
                          <a:solidFill>
                            <a:srgbClr val="000000"/>
                          </a:solidFill>
                          <a:effectLst/>
                          <a:latin typeface="+mn-lt"/>
                          <a:ea typeface="+mn-ea"/>
                          <a:cs typeface="+mn-cs"/>
                        </a:rPr>
                        <a:t>1</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6">
                  <a:txBody>
                    <a:bodyPr/>
                    <a:lstStyle/>
                    <a:p>
                      <a:pPr algn="ctr" fontAlgn="ctr"/>
                      <a:r>
                        <a:rPr lang="en-US" sz="1100" b="1" u="none" strike="noStrike">
                          <a:effectLst/>
                        </a:rPr>
                        <a:t>Click Touch</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algn="ctr" fontAlgn="ctr"/>
                      <a:r>
                        <a:rPr lang="en-US" sz="1100" b="1" u="none" strike="noStrike">
                          <a:effectLst/>
                        </a:rPr>
                        <a:t>Scripted</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ctr"/>
                      <a:r>
                        <a:rPr lang="en-US" sz="1100" b="1" u="none" strike="noStrike">
                          <a:effectLst/>
                          <a:latin typeface="+mj-lt"/>
                        </a:rPr>
                        <a:t>Total</a:t>
                      </a:r>
                      <a:br>
                        <a:rPr lang="en-US" sz="1100" b="1" u="none" strike="noStrike">
                          <a:effectLst/>
                          <a:latin typeface="+mj-lt"/>
                        </a:rPr>
                      </a:br>
                      <a:r>
                        <a:rPr lang="en-US" sz="1100" b="1" u="none" strike="noStrike">
                          <a:effectLst/>
                          <a:latin typeface="+mj-lt"/>
                        </a:rPr>
                        <a:t>Touches</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8991293"/>
                  </a:ext>
                </a:extLst>
              </a:tr>
              <a:tr h="173736">
                <a:tc vMerge="1">
                  <a:txBody>
                    <a:bodyPr/>
                    <a:lstStyle/>
                    <a:p>
                      <a:endParaRPr lang="en-US"/>
                    </a:p>
                  </a:txBody>
                  <a:tcPr/>
                </a:tc>
                <a:tc vMerge="1">
                  <a:txBody>
                    <a:bodyPr/>
                    <a:lstStyle/>
                    <a:p>
                      <a:endParaRPr lang="en-US"/>
                    </a:p>
                  </a:txBody>
                  <a:tcPr/>
                </a:tc>
                <a:tc>
                  <a:txBody>
                    <a:bodyPr/>
                    <a:lstStyle/>
                    <a:p>
                      <a:pPr algn="ctr" fontAlgn="ctr"/>
                      <a:r>
                        <a:rPr lang="en-US" sz="1100" b="1" u="none" strike="noStrike">
                          <a:effectLst/>
                        </a:rPr>
                        <a:t> IAR</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rPr>
                        <a:t> Extreme</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rPr>
                        <a:t> High</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rPr>
                        <a:t> Moderate</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rPr>
                        <a:t> Low</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rPr>
                        <a:t> Unknown</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rPr>
                        <a:t> IAR</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rPr>
                        <a:t> Extreme</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rPr>
                        <a:t> High</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rPr>
                        <a:t> Moderate</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rPr>
                        <a:t> Low</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a:effectLst/>
                        </a:rPr>
                        <a:t> Unknown</a:t>
                      </a:r>
                      <a:endParaRPr lang="en-US" sz="1100" b="1"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2307807218"/>
                  </a:ext>
                </a:extLst>
              </a:tr>
              <a:tr h="154459">
                <a:tc rowSpan="3">
                  <a:txBody>
                    <a:bodyPr/>
                    <a:lstStyle/>
                    <a:p>
                      <a:pPr algn="l" fontAlgn="ctr"/>
                      <a:r>
                        <a:rPr lang="en-US" sz="1100" u="none" strike="noStrike">
                          <a:effectLst/>
                        </a:rPr>
                        <a:t>Xstore</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18</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18</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63168086"/>
                  </a:ext>
                </a:extLst>
              </a:tr>
              <a:tr h="154459">
                <a:tc vMerge="1">
                  <a:txBody>
                    <a:bodyPr/>
                    <a:lstStyle/>
                    <a:p>
                      <a:endParaRPr lang="en-US"/>
                    </a:p>
                  </a:txBody>
                  <a:tcPr/>
                </a:tc>
                <a:tc>
                  <a:txBody>
                    <a:bodyPr/>
                    <a:lstStyle/>
                    <a:p>
                      <a:pPr algn="l" fontAlgn="ctr"/>
                      <a:r>
                        <a:rPr lang="en-US" sz="1100" u="none" strike="noStrike">
                          <a:effectLst/>
                        </a:rPr>
                        <a:t>Fabric</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231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32</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32</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295</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18987535"/>
                  </a:ext>
                </a:extLst>
              </a:tr>
              <a:tr h="154459">
                <a:tc vMerge="1">
                  <a:txBody>
                    <a:bodyPr/>
                    <a:lstStyle/>
                    <a:p>
                      <a:endParaRPr lang="en-US"/>
                    </a:p>
                  </a:txBody>
                  <a:tcPr/>
                </a:tc>
                <a:tc>
                  <a:txBody>
                    <a:bodyPr/>
                    <a:lstStyle/>
                    <a:p>
                      <a:pPr algn="l" fontAlgn="ctr"/>
                      <a:r>
                        <a:rPr lang="en-US" sz="1100" u="none" strike="noStrike">
                          <a:effectLst/>
                        </a:rPr>
                        <a:t>XDS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1959</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2225</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1601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5785</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57969709"/>
                  </a:ext>
                </a:extLst>
              </a:tr>
              <a:tr h="154459">
                <a:tc>
                  <a:txBody>
                    <a:bodyPr/>
                    <a:lstStyle/>
                    <a:p>
                      <a:pPr algn="l" fontAlgn="ctr"/>
                      <a:r>
                        <a:rPr lang="en-US" sz="1100" u="none" strike="noStrike">
                          <a:effectLst/>
                        </a:rPr>
                        <a:t>Azure VMware Solution</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26</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200</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201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883</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1318</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37405240"/>
                  </a:ext>
                </a:extLst>
              </a:tr>
              <a:tr h="154459">
                <a:tc>
                  <a:txBody>
                    <a:bodyPr/>
                    <a:lstStyle/>
                    <a:p>
                      <a:pPr algn="l" fontAlgn="ctr"/>
                      <a:r>
                        <a:rPr lang="en-US" sz="1100" u="none" strike="noStrike">
                          <a:effectLst/>
                        </a:rPr>
                        <a:t>Software Load Balancer</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SLB</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1110</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1110</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63255151"/>
                  </a:ext>
                </a:extLst>
              </a:tr>
              <a:tr h="154459">
                <a:tc rowSpan="3">
                  <a:txBody>
                    <a:bodyPr/>
                    <a:lstStyle/>
                    <a:p>
                      <a:pPr algn="l" fontAlgn="ctr"/>
                      <a:r>
                        <a:rPr lang="en-US" sz="1100" u="none" strike="noStrike">
                          <a:effectLst/>
                        </a:rPr>
                        <a:t>SQL DB Prod Clusters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33</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38</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271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342</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81203292"/>
                  </a:ext>
                </a:extLst>
              </a:tr>
              <a:tr h="154459">
                <a:tc vMerge="1">
                  <a:txBody>
                    <a:bodyPr/>
                    <a:lstStyle/>
                    <a:p>
                      <a:endParaRPr lang="en-US"/>
                    </a:p>
                  </a:txBody>
                  <a:tcPr/>
                </a:tc>
                <a:tc>
                  <a:txBody>
                    <a:bodyPr/>
                    <a:lstStyle/>
                    <a:p>
                      <a:pPr algn="l" fontAlgn="ctr"/>
                      <a:r>
                        <a:rPr lang="en-US" sz="1100" u="none" strike="noStrike">
                          <a:effectLst/>
                        </a:rPr>
                        <a:t>dSMS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54</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17</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71</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8144640"/>
                  </a:ext>
                </a:extLst>
              </a:tr>
              <a:tr h="154459">
                <a:tc vMerge="1">
                  <a:txBody>
                    <a:bodyPr/>
                    <a:lstStyle/>
                    <a:p>
                      <a:endParaRPr lang="en-US"/>
                    </a:p>
                  </a:txBody>
                  <a:tcPr/>
                </a:tc>
                <a:tc>
                  <a:txBody>
                    <a:bodyPr/>
                    <a:lstStyle/>
                    <a:p>
                      <a:pPr algn="l" fontAlgn="ctr"/>
                      <a:r>
                        <a:rPr lang="en-US" sz="1100" u="none" strike="noStrike">
                          <a:effectLst/>
                        </a:rPr>
                        <a:t>Fabric</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49</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49</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82694636"/>
                  </a:ext>
                </a:extLst>
              </a:tr>
              <a:tr h="154459">
                <a:tc rowSpan="2">
                  <a:txBody>
                    <a:bodyPr/>
                    <a:lstStyle/>
                    <a:p>
                      <a:pPr algn="l" fontAlgn="ctr"/>
                      <a:r>
                        <a:rPr lang="en-US" sz="1100" u="none" strike="noStrike">
                          <a:effectLst/>
                        </a:rPr>
                        <a:t>Service Bus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169</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73</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91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333</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57506696"/>
                  </a:ext>
                </a:extLst>
              </a:tr>
              <a:tr h="154459">
                <a:tc vMerge="1">
                  <a:txBody>
                    <a:bodyPr/>
                    <a:lstStyle/>
                    <a:p>
                      <a:endParaRPr lang="en-US"/>
                    </a:p>
                  </a:txBody>
                  <a:tcPr/>
                </a:tc>
                <a:tc>
                  <a:txBody>
                    <a:bodyPr/>
                    <a:lstStyle/>
                    <a:p>
                      <a:pPr algn="l" fontAlgn="ctr"/>
                      <a:r>
                        <a:rPr lang="en-US" sz="1100" u="none" strike="noStrike">
                          <a:effectLst/>
                        </a:rPr>
                        <a:t>dSMS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36</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36</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60279820"/>
                  </a:ext>
                </a:extLst>
              </a:tr>
              <a:tr h="154459">
                <a:tc>
                  <a:txBody>
                    <a:bodyPr/>
                    <a:lstStyle/>
                    <a:p>
                      <a:pPr algn="l" fontAlgn="ctr"/>
                      <a:r>
                        <a:rPr lang="en-US" sz="1100" u="none" strike="noStrike">
                          <a:effectLst/>
                        </a:rPr>
                        <a:t>Azure Host Agent</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Fabric</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149</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13</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164</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91055086"/>
                  </a:ext>
                </a:extLst>
              </a:tr>
              <a:tr h="154459">
                <a:tc rowSpan="2">
                  <a:txBody>
                    <a:bodyPr/>
                    <a:lstStyle/>
                    <a:p>
                      <a:pPr algn="l" fontAlgn="ctr"/>
                      <a:r>
                        <a:rPr lang="en-US" sz="1100" u="none" strike="noStrike">
                          <a:effectLst/>
                        </a:rPr>
                        <a:t>Azure Cosmos DB</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58</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6</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18</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112</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8385343"/>
                  </a:ext>
                </a:extLst>
              </a:tr>
              <a:tr h="154459">
                <a:tc vMerge="1">
                  <a:txBody>
                    <a:bodyPr/>
                    <a:lstStyle/>
                    <a:p>
                      <a:endParaRPr lang="en-US"/>
                    </a:p>
                  </a:txBody>
                  <a:tcPr/>
                </a:tc>
                <a:tc>
                  <a:txBody>
                    <a:bodyPr/>
                    <a:lstStyle/>
                    <a:p>
                      <a:pPr algn="l" fontAlgn="ctr"/>
                      <a:r>
                        <a:rPr lang="en-US" sz="1100" u="none" strike="noStrike">
                          <a:effectLst/>
                        </a:rPr>
                        <a:t>dSMS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1</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07316583"/>
                  </a:ext>
                </a:extLst>
              </a:tr>
              <a:tr h="154459">
                <a:tc>
                  <a:txBody>
                    <a:bodyPr/>
                    <a:lstStyle/>
                    <a:p>
                      <a:pPr algn="l" fontAlgn="ctr"/>
                      <a:r>
                        <a:rPr lang="en-US" sz="1100" u="none" strike="noStrike">
                          <a:effectLst/>
                        </a:rPr>
                        <a:t>Azure Frontdoor</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33</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52</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87</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33323586"/>
                  </a:ext>
                </a:extLst>
              </a:tr>
              <a:tr h="154459">
                <a:tc>
                  <a:txBody>
                    <a:bodyPr/>
                    <a:lstStyle/>
                    <a:p>
                      <a:pPr algn="l" fontAlgn="ctr"/>
                      <a:r>
                        <a:rPr lang="en-US" sz="1100" u="none" strike="noStrike">
                          <a:effectLst/>
                        </a:rPr>
                        <a:t>Application Gateway</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28</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46</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813412"/>
                  </a:ext>
                </a:extLst>
              </a:tr>
              <a:tr h="238860">
                <a:tc>
                  <a:txBody>
                    <a:bodyPr/>
                    <a:lstStyle/>
                    <a:p>
                      <a:pPr algn="l" fontAlgn="ctr"/>
                      <a:r>
                        <a:rPr lang="en-US" sz="1100" u="none" strike="noStrike">
                          <a:effectLst/>
                        </a:rPr>
                        <a:t>Compute Resource Provider</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Other</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39</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39</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56706819"/>
                  </a:ext>
                </a:extLst>
              </a:tr>
              <a:tr h="154459">
                <a:tc>
                  <a:txBody>
                    <a:bodyPr/>
                    <a:lstStyle/>
                    <a:p>
                      <a:pPr algn="l" fontAlgn="ctr"/>
                      <a:r>
                        <a:rPr lang="en-US" sz="1100" u="none" strike="noStrike">
                          <a:effectLst/>
                        </a:rPr>
                        <a:t>Azure NetApp Files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28</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35</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10616740"/>
                  </a:ext>
                </a:extLst>
              </a:tr>
              <a:tr h="154459">
                <a:tc>
                  <a:txBody>
                    <a:bodyPr/>
                    <a:lstStyle/>
                    <a:p>
                      <a:pPr algn="l" fontAlgn="ctr"/>
                      <a:r>
                        <a:rPr lang="en-US" sz="1100" u="none" strike="noStrike">
                          <a:effectLst/>
                        </a:rPr>
                        <a:t>CoreWAN</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7</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23</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31</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7883621"/>
                  </a:ext>
                </a:extLst>
              </a:tr>
              <a:tr h="154459">
                <a:tc rowSpan="3">
                  <a:txBody>
                    <a:bodyPr/>
                    <a:lstStyle/>
                    <a:p>
                      <a:pPr algn="l" fontAlgn="ctr"/>
                      <a:r>
                        <a:rPr lang="en-US" sz="1100" u="none" strike="noStrike">
                          <a:effectLst/>
                        </a:rPr>
                        <a:t>SRP</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10</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5</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19</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1166417"/>
                  </a:ext>
                </a:extLst>
              </a:tr>
              <a:tr h="154459">
                <a:tc vMerge="1">
                  <a:txBody>
                    <a:bodyPr/>
                    <a:lstStyle/>
                    <a:p>
                      <a:endParaRPr lang="en-US"/>
                    </a:p>
                  </a:txBody>
                  <a:tcPr/>
                </a:tc>
                <a:tc>
                  <a:txBody>
                    <a:bodyPr/>
                    <a:lstStyle/>
                    <a:p>
                      <a:pPr algn="l" fontAlgn="ctr"/>
                      <a:r>
                        <a:rPr lang="en-US" sz="1100" u="none" strike="noStrike">
                          <a:effectLst/>
                        </a:rPr>
                        <a:t>dSMS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6</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6</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188502"/>
                  </a:ext>
                </a:extLst>
              </a:tr>
              <a:tr h="154459">
                <a:tc vMerge="1">
                  <a:txBody>
                    <a:bodyPr/>
                    <a:lstStyle/>
                    <a:p>
                      <a:endParaRPr lang="en-US"/>
                    </a:p>
                  </a:txBody>
                  <a:tcPr/>
                </a:tc>
                <a:tc>
                  <a:txBody>
                    <a:bodyPr/>
                    <a:lstStyle/>
                    <a:p>
                      <a:pPr algn="l" fontAlgn="ctr"/>
                      <a:r>
                        <a:rPr lang="en-US" sz="1100" u="none" strike="noStrike">
                          <a:effectLst/>
                        </a:rPr>
                        <a:t>XDS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1</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88604269"/>
                  </a:ext>
                </a:extLst>
              </a:tr>
              <a:tr h="154459">
                <a:tc>
                  <a:txBody>
                    <a:bodyPr/>
                    <a:lstStyle/>
                    <a:p>
                      <a:pPr algn="l" fontAlgn="ctr"/>
                      <a:r>
                        <a:rPr lang="en-US" sz="1100" u="none" strike="noStrike">
                          <a:effectLst/>
                        </a:rPr>
                        <a:t>Network Resource Provider</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5</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17</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7544507"/>
                  </a:ext>
                </a:extLst>
              </a:tr>
              <a:tr h="154459">
                <a:tc rowSpan="2">
                  <a:txBody>
                    <a:bodyPr/>
                    <a:lstStyle/>
                    <a:p>
                      <a:pPr algn="l" fontAlgn="ctr"/>
                      <a:r>
                        <a:rPr lang="en-US" sz="1100" u="none" strike="noStrike">
                          <a:effectLst/>
                        </a:rPr>
                        <a:t>Regional Network Manager</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dSMS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6</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6</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33511864"/>
                  </a:ext>
                </a:extLst>
              </a:tr>
              <a:tr h="154459">
                <a:tc vMerge="1">
                  <a:txBody>
                    <a:bodyPr/>
                    <a:lstStyle/>
                    <a:p>
                      <a:endParaRPr lang="en-US"/>
                    </a:p>
                  </a:txBody>
                  <a:tcPr/>
                </a:tc>
                <a:tc>
                  <a:txBody>
                    <a:bodyPr/>
                    <a:lstStyle/>
                    <a:p>
                      <a:pPr algn="l" fontAlgn="ctr"/>
                      <a:r>
                        <a:rPr lang="en-US" sz="1100" u="none" strike="noStrike">
                          <a:effectLst/>
                        </a:rPr>
                        <a:t>RNM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1</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44445107"/>
                  </a:ext>
                </a:extLst>
              </a:tr>
              <a:tr h="154459">
                <a:tc>
                  <a:txBody>
                    <a:bodyPr/>
                    <a:lstStyle/>
                    <a:p>
                      <a:pPr algn="l" fontAlgn="ctr"/>
                      <a:r>
                        <a:rPr lang="en-US" sz="1100" u="none" strike="noStrike">
                          <a:effectLst/>
                        </a:rPr>
                        <a:t>MSFT.RR DNS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dSMS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4</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96835773"/>
                  </a:ext>
                </a:extLst>
              </a:tr>
              <a:tr h="154459">
                <a:tc>
                  <a:txBody>
                    <a:bodyPr/>
                    <a:lstStyle/>
                    <a:p>
                      <a:pPr algn="l" fontAlgn="ctr"/>
                      <a:r>
                        <a:rPr lang="en-US" sz="1100" u="none" strike="noStrike">
                          <a:effectLst/>
                        </a:rPr>
                        <a:t>Azure DNS Public Zones</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ctr"/>
                      <a:r>
                        <a:rPr lang="en-US" sz="1100" u="none" strike="noStrike">
                          <a:effectLst/>
                        </a:rPr>
                        <a:t>ARM</a:t>
                      </a:r>
                      <a:endParaRPr lang="en-US" sz="1100" b="0" i="0" u="none" strike="noStrike">
                        <a:solidFill>
                          <a:srgbClr val="000000"/>
                        </a:solidFill>
                        <a:effectLst/>
                        <a:latin typeface="Aptos Narrow" panose="020B0004020202020204" pitchFamily="34" charset="0"/>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u="none" strike="noStrike">
                          <a:effectLst/>
                        </a:rPr>
                        <a:t>-</a:t>
                      </a:r>
                      <a:endParaRPr lang="en-US" sz="1100" b="0" i="0" u="none" strike="noStrike">
                        <a:solidFill>
                          <a:srgbClr val="000000"/>
                        </a:solidFill>
                        <a:effectLst/>
                        <a:latin typeface="Aptos Narrow" panose="020B0004020202020204" pitchFamily="34" charset="0"/>
                      </a:endParaRPr>
                    </a:p>
                  </a:txBody>
                  <a:tcPr marL="2638" marR="2638" marT="2638"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ctr"/>
                      <a:r>
                        <a:rPr lang="en-US" sz="1100" b="1" u="none" strike="noStrike">
                          <a:effectLst/>
                          <a:latin typeface="+mj-lt"/>
                        </a:rPr>
                        <a:t>3</a:t>
                      </a:r>
                      <a:endParaRPr lang="en-US" sz="1100" b="1" i="0" u="none" strike="noStrike">
                        <a:solidFill>
                          <a:srgbClr val="000000"/>
                        </a:solidFill>
                        <a:effectLst/>
                        <a:latin typeface="+mj-lt"/>
                      </a:endParaRP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1521819"/>
                  </a:ext>
                </a:extLst>
              </a:tr>
              <a:tr h="173736">
                <a:tc>
                  <a:txBody>
                    <a:bodyPr/>
                    <a:lstStyle/>
                    <a:p>
                      <a:pPr algn="l" fontAlgn="ctr"/>
                      <a:r>
                        <a:rPr lang="en-US" sz="1100" b="1" u="none" strike="noStrike">
                          <a:effectLst/>
                          <a:latin typeface="+mj-lt"/>
                        </a:rPr>
                        <a:t>Total Touches</a:t>
                      </a: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endParaRPr lang="en-US" sz="1100" b="1" i="0" u="none" strike="noStrike">
                        <a:solidFill>
                          <a:srgbClr val="000000"/>
                        </a:solidFill>
                        <a:effectLst/>
                        <a:latin typeface="+mj-lt"/>
                      </a:endParaRPr>
                    </a:p>
                  </a:txBody>
                  <a:tcPr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49</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49</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2192</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3125</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1601</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0</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206</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3</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6</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2607</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91</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32742" rtl="0" eaLnBrk="1" fontAlgn="ctr" latinLnBrk="0" hangingPunct="1"/>
                      <a:r>
                        <a:rPr lang="en-US" sz="1100" b="1" u="none" strike="noStrike" kern="1200">
                          <a:solidFill>
                            <a:schemeClr val="dk1"/>
                          </a:solidFill>
                          <a:effectLst/>
                          <a:latin typeface="+mj-lt"/>
                          <a:ea typeface="+mn-ea"/>
                          <a:cs typeface="+mn-cs"/>
                        </a:rPr>
                        <a:t>0</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mj-lt"/>
                        </a:rPr>
                        <a:t>9929</a:t>
                      </a:r>
                    </a:p>
                  </a:txBody>
                  <a:tcPr marL="2638" marR="2638" marT="263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7959338"/>
                  </a:ext>
                </a:extLst>
              </a:tr>
            </a:tbl>
          </a:graphicData>
        </a:graphic>
      </p:graphicFrame>
      <p:sp>
        <p:nvSpPr>
          <p:cNvPr id="11" name="TextBox 10">
            <a:extLst>
              <a:ext uri="{FF2B5EF4-FFF2-40B4-BE49-F238E27FC236}">
                <a16:creationId xmlns:a16="http://schemas.microsoft.com/office/drawing/2014/main" id="{6581D589-72BE-C12E-35FB-2A9557978A7F}"/>
              </a:ext>
            </a:extLst>
          </p:cNvPr>
          <p:cNvSpPr txBox="1"/>
          <p:nvPr/>
        </p:nvSpPr>
        <p:spPr>
          <a:xfrm>
            <a:off x="6493996" y="6511358"/>
            <a:ext cx="5551785" cy="276999"/>
          </a:xfrm>
          <a:prstGeom prst="rect">
            <a:avLst/>
          </a:prstGeom>
          <a:noFill/>
        </p:spPr>
        <p:txBody>
          <a:bodyPr wrap="square" lIns="0" tIns="0" rIns="0" bIns="0" rtlCol="0">
            <a:spAutoFit/>
          </a:bodyPr>
          <a:lstStyle/>
          <a:p>
            <a:pPr marL="171450" indent="-171450" algn="r">
              <a:buFont typeface="Arial" panose="020B0604020202020204" pitchFamily="34" charset="0"/>
              <a:buChar char="•"/>
            </a:pPr>
            <a:r>
              <a:rPr lang="en-US" sz="900" i="1"/>
              <a:t>IAR- Immediate action required </a:t>
            </a:r>
          </a:p>
          <a:p>
            <a:pPr marL="171450" indent="-171450" algn="r">
              <a:buFont typeface="Arial" panose="020B0604020202020204" pitchFamily="34" charset="0"/>
              <a:buChar char="•"/>
            </a:pPr>
            <a:r>
              <a:rPr lang="en-US" sz="900" i="1"/>
              <a:t>See Appendix for risk rating taxonomy </a:t>
            </a:r>
          </a:p>
        </p:txBody>
      </p:sp>
      <p:sp>
        <p:nvSpPr>
          <p:cNvPr id="4" name="TextBox 3">
            <a:extLst>
              <a:ext uri="{FF2B5EF4-FFF2-40B4-BE49-F238E27FC236}">
                <a16:creationId xmlns:a16="http://schemas.microsoft.com/office/drawing/2014/main" id="{54B7E02C-3F61-4842-5B5C-DCFB962101F0}"/>
              </a:ext>
            </a:extLst>
          </p:cNvPr>
          <p:cNvSpPr txBox="1"/>
          <p:nvPr/>
        </p:nvSpPr>
        <p:spPr>
          <a:xfrm>
            <a:off x="5790658" y="702103"/>
            <a:ext cx="7558290" cy="415498"/>
          </a:xfrm>
          <a:prstGeom prst="rect">
            <a:avLst/>
          </a:prstGeom>
          <a:noFill/>
        </p:spPr>
        <p:txBody>
          <a:bodyPr wrap="square" lIns="0" tIns="0" rIns="0" bIns="0" rtlCol="0" anchor="t">
            <a:spAutoFit/>
          </a:bodyPr>
          <a:lstStyle/>
          <a:p>
            <a:pPr algn="l"/>
            <a:r>
              <a:rPr lang="en-US" sz="900" b="1" i="1" baseline="30000">
                <a:solidFill>
                  <a:schemeClr val="bg1"/>
                </a:solidFill>
              </a:rPr>
              <a:t>1</a:t>
            </a:r>
            <a:r>
              <a:rPr lang="en-US" sz="900" i="1">
                <a:solidFill>
                  <a:schemeClr val="bg1"/>
                </a:solidFill>
              </a:rPr>
              <a:t>Does not include touches via Geneva Actions due to attribution issue – engineering team is fixing the issue</a:t>
            </a:r>
            <a:r>
              <a:rPr lang="en-US" sz="900" b="1" i="1">
                <a:solidFill>
                  <a:schemeClr val="bg1"/>
                </a:solidFill>
              </a:rPr>
              <a:t>.</a:t>
            </a:r>
            <a:endParaRPr lang="en-US" sz="900" b="1" i="1">
              <a:solidFill>
                <a:schemeClr val="bg1"/>
              </a:solidFill>
              <a:cs typeface="Segoe UI"/>
            </a:endParaRPr>
          </a:p>
          <a:p>
            <a:pPr algn="l"/>
            <a:r>
              <a:rPr lang="en-US" sz="900" i="1">
                <a:solidFill>
                  <a:schemeClr val="bg1"/>
                </a:solidFill>
              </a:rPr>
              <a:t> Does not include data about touches to physical devices like networking physical network devices. </a:t>
            </a:r>
            <a:endParaRPr lang="en-US" sz="900" i="1">
              <a:solidFill>
                <a:schemeClr val="bg1"/>
              </a:solidFill>
              <a:cs typeface="Segoe UI"/>
            </a:endParaRPr>
          </a:p>
          <a:p>
            <a:pPr algn="l"/>
            <a:endParaRPr lang="en-US" sz="900" i="1"/>
          </a:p>
        </p:txBody>
      </p:sp>
    </p:spTree>
    <p:extLst>
      <p:ext uri="{BB962C8B-B14F-4D97-AF65-F5344CB8AC3E}">
        <p14:creationId xmlns:p14="http://schemas.microsoft.com/office/powerpoint/2010/main" val="39599740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A89A7-7428-B04B-697A-58DDFD98307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FF841CA-F80A-366F-C2CF-D2D60BAFCC8C}"/>
              </a:ext>
            </a:extLst>
          </p:cNvPr>
          <p:cNvSpPr/>
          <p:nvPr/>
        </p:nvSpPr>
        <p:spPr bwMode="auto">
          <a:xfrm>
            <a:off x="3763" y="6871"/>
            <a:ext cx="12193881" cy="53913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Title 16">
            <a:extLst>
              <a:ext uri="{FF2B5EF4-FFF2-40B4-BE49-F238E27FC236}">
                <a16:creationId xmlns:a16="http://schemas.microsoft.com/office/drawing/2014/main" id="{43AD9631-41C4-339C-C1B8-35CB86E65DE5}"/>
              </a:ext>
            </a:extLst>
          </p:cNvPr>
          <p:cNvSpPr txBox="1">
            <a:spLocks/>
          </p:cNvSpPr>
          <p:nvPr/>
        </p:nvSpPr>
        <p:spPr>
          <a:xfrm>
            <a:off x="222361" y="-10792"/>
            <a:ext cx="11693059" cy="51437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814941" rtl="0" eaLnBrk="1" fontAlgn="auto" latinLnBrk="0" hangingPunct="1">
              <a:lnSpc>
                <a:spcPct val="133678"/>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FFFFFF"/>
                </a:solidFill>
                <a:effectLst/>
                <a:uLnTx/>
                <a:uFillTx/>
                <a:latin typeface="Segoe UI Semibold"/>
                <a:ea typeface="+mn-ea"/>
                <a:cs typeface="Segoe UI Semibold"/>
              </a:rPr>
              <a:t>Change Related Outage breakdown (2/27 to </a:t>
            </a:r>
            <a:r>
              <a:rPr lang="en-US" sz="2800">
                <a:solidFill>
                  <a:srgbClr val="FFFFFF"/>
                </a:solidFill>
                <a:latin typeface="Segoe UI Semibold"/>
                <a:cs typeface="Segoe UI Semibold"/>
              </a:rPr>
              <a:t>3/5</a:t>
            </a:r>
            <a:r>
              <a:rPr kumimoji="0" lang="en-US" sz="2800" b="0" i="0" u="none" strike="noStrike" kern="1200" cap="none" spc="-49" normalizeH="0" baseline="0" noProof="0">
                <a:ln w="3175">
                  <a:noFill/>
                </a:ln>
                <a:solidFill>
                  <a:srgbClr val="FFFFFF"/>
                </a:solidFill>
                <a:effectLst/>
                <a:uLnTx/>
                <a:uFillTx/>
                <a:latin typeface="Segoe UI Semibold"/>
                <a:ea typeface="+mn-ea"/>
                <a:cs typeface="Segoe UI Semibold"/>
              </a:rPr>
              <a:t>) </a:t>
            </a:r>
            <a:endParaRPr kumimoji="0" lang="en-US" sz="1600" b="0" i="0" u="none" strike="noStrike" kern="1200" cap="none" spc="-44" normalizeH="0" baseline="0" noProof="0">
              <a:ln w="3175">
                <a:noFill/>
              </a:ln>
              <a:solidFill>
                <a:srgbClr val="FFFFFF"/>
              </a:soli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D20AC414-B3F5-3191-11D8-34B0B2EAD031}"/>
              </a:ext>
            </a:extLst>
          </p:cNvPr>
          <p:cNvSpPr/>
          <p:nvPr/>
        </p:nvSpPr>
        <p:spPr bwMode="auto">
          <a:xfrm>
            <a:off x="10869525" y="-11183"/>
            <a:ext cx="1317997" cy="390985"/>
          </a:xfrm>
          <a:prstGeom prst="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Jeff</a:t>
            </a:r>
          </a:p>
        </p:txBody>
      </p:sp>
      <p:sp>
        <p:nvSpPr>
          <p:cNvPr id="6" name="TextBox 5">
            <a:extLst>
              <a:ext uri="{FF2B5EF4-FFF2-40B4-BE49-F238E27FC236}">
                <a16:creationId xmlns:a16="http://schemas.microsoft.com/office/drawing/2014/main" id="{FD9C3327-4D42-EE18-FBED-398761FF4D34}"/>
              </a:ext>
            </a:extLst>
          </p:cNvPr>
          <p:cNvSpPr txBox="1"/>
          <p:nvPr/>
        </p:nvSpPr>
        <p:spPr>
          <a:xfrm>
            <a:off x="0" y="546003"/>
            <a:ext cx="12187522" cy="1515800"/>
          </a:xfrm>
          <a:prstGeom prst="rect">
            <a:avLst/>
          </a:prstGeom>
          <a:solidFill>
            <a:schemeClr val="bg2"/>
          </a:solidFill>
        </p:spPr>
        <p:txBody>
          <a:bodyPr wrap="square" lIns="91440" tIns="91440" rIns="91440" bIns="91440" rtlCol="0" anchor="t">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Insights</a:t>
            </a:r>
            <a:endParaRPr kumimoji="0" lang="en-US" sz="1400" b="1" i="0" u="none" strike="sng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200" b="0" i="0" u="none" strike="sngStrike" kern="1200" cap="none" spc="0" normalizeH="0" baseline="0" noProof="0">
                <a:ln>
                  <a:noFill/>
                </a:ln>
                <a:solidFill>
                  <a:srgbClr val="000000"/>
                </a:solidFill>
                <a:effectLst/>
                <a:uLnTx/>
                <a:uFillTx/>
                <a:latin typeface="Segoe UI"/>
                <a:ea typeface="+mn-ea"/>
                <a:cs typeface="+mn-cs"/>
              </a:rPr>
              <a:t>During the period of 27Feb to 6 Mar, there were a total of 15 Change-Related outages  - (same as previous week)</a:t>
            </a:r>
            <a:endParaRPr kumimoji="0" lang="en-US" sz="1200" b="0" i="0" u="none" strike="sng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sngStrike" kern="1200" cap="none" spc="0" normalizeH="0" baseline="0" noProof="0">
                <a:ln>
                  <a:noFill/>
                </a:ln>
                <a:solidFill>
                  <a:srgbClr val="000000"/>
                </a:solidFill>
                <a:effectLst/>
                <a:uLnTx/>
                <a:uFillTx/>
                <a:latin typeface="Segoe UI"/>
                <a:ea typeface="+mn-ea"/>
                <a:cs typeface="+mn-cs"/>
              </a:rPr>
              <a:t>M</a:t>
            </a:r>
            <a:r>
              <a:rPr kumimoji="0" lang="en-US" sz="1200" b="0" i="0" u="none" strike="sngStrike" kern="1200" cap="none" spc="0" normalizeH="0" baseline="0" noProof="0">
                <a:ln>
                  <a:noFill/>
                </a:ln>
                <a:solidFill>
                  <a:srgbClr val="000000"/>
                </a:solidFill>
                <a:effectLst/>
                <a:uLnTx/>
                <a:uFillTx/>
                <a:latin typeface="Segoe UI" panose="020B0502040204020203" pitchFamily="34" charset="0"/>
                <a:ea typeface="+mn-ea"/>
                <a:cs typeface="+mn-cs"/>
              </a:rPr>
              <a:t>ost impactful outage occurred when a DNS record was deleted – IDNA followed legacy process with insufficient guardrails.  Franchise is addressing systematically.  </a:t>
            </a:r>
          </a:p>
          <a:p>
            <a:pPr marL="285750" marR="0" lvl="0" indent="-28575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sngStrike" kern="1200" cap="none" spc="0" normalizeH="0" baseline="0" noProof="0">
                <a:ln>
                  <a:noFill/>
                </a:ln>
                <a:solidFill>
                  <a:srgbClr val="000000"/>
                </a:solidFill>
                <a:effectLst/>
                <a:uLnTx/>
                <a:uFillTx/>
                <a:latin typeface="Segoe UI"/>
                <a:ea typeface="+mn-ea"/>
                <a:cs typeface="+mn-cs"/>
              </a:rPr>
              <a:t>The </a:t>
            </a:r>
            <a:r>
              <a:rPr kumimoji="0" lang="en-US" sz="1200" b="0" i="0" u="none" strike="sngStrike" kern="1200" cap="none" spc="0" normalizeH="0" baseline="0" noProof="0" err="1">
                <a:ln>
                  <a:noFill/>
                </a:ln>
                <a:solidFill>
                  <a:srgbClr val="000000"/>
                </a:solidFill>
                <a:effectLst/>
                <a:uLnTx/>
                <a:uFillTx/>
                <a:latin typeface="Segoe UI"/>
                <a:ea typeface="+mn-ea"/>
                <a:cs typeface="+mn-cs"/>
              </a:rPr>
              <a:t>OneDeploy</a:t>
            </a:r>
            <a:r>
              <a:rPr kumimoji="0" lang="en-US" sz="1200" b="0" i="0" u="none" strike="sngStrike" kern="1200" cap="none" spc="0" normalizeH="0" baseline="0" noProof="0">
                <a:ln>
                  <a:noFill/>
                </a:ln>
                <a:solidFill>
                  <a:srgbClr val="000000"/>
                </a:solidFill>
                <a:effectLst/>
                <a:uLnTx/>
                <a:uFillTx/>
                <a:latin typeface="Segoe UI"/>
                <a:ea typeface="+mn-ea"/>
                <a:cs typeface="+mn-cs"/>
              </a:rPr>
              <a:t> outage with 17 </a:t>
            </a:r>
            <a:r>
              <a:rPr kumimoji="0" lang="en-US" sz="1200" b="0" i="0" u="none" strike="sngStrike" kern="1200" cap="none" spc="0" normalizeH="0" baseline="0" noProof="0" err="1">
                <a:ln>
                  <a:noFill/>
                </a:ln>
                <a:solidFill>
                  <a:srgbClr val="000000"/>
                </a:solidFill>
                <a:effectLst/>
                <a:uLnTx/>
                <a:uFillTx/>
                <a:latin typeface="Segoe UI"/>
                <a:ea typeface="+mn-ea"/>
                <a:cs typeface="+mn-cs"/>
              </a:rPr>
              <a:t>critsits</a:t>
            </a:r>
            <a:r>
              <a:rPr kumimoji="0" lang="en-US" sz="1200" b="0" i="0" u="none" strike="sngStrike" kern="1200" cap="none" spc="0" normalizeH="0" baseline="0" noProof="0">
                <a:ln>
                  <a:noFill/>
                </a:ln>
                <a:solidFill>
                  <a:srgbClr val="000000"/>
                </a:solidFill>
                <a:effectLst/>
                <a:uLnTx/>
                <a:uFillTx/>
                <a:latin typeface="Segoe UI"/>
                <a:ea typeface="+mn-ea"/>
                <a:cs typeface="+mn-cs"/>
              </a:rPr>
              <a:t> highlighted an additional production interface that needs to be brought into R2D scope: </a:t>
            </a:r>
            <a:r>
              <a:rPr kumimoji="0" lang="en-US" sz="1200" b="0" i="0" u="none" strike="sngStrike" kern="1200" cap="none" spc="0" normalizeH="0" baseline="0" noProof="0" err="1">
                <a:ln>
                  <a:noFill/>
                </a:ln>
                <a:solidFill>
                  <a:srgbClr val="000000"/>
                </a:solidFill>
                <a:effectLst/>
                <a:uLnTx/>
                <a:uFillTx/>
                <a:latin typeface="Segoe UI"/>
                <a:ea typeface="+mn-ea"/>
                <a:cs typeface="+mn-cs"/>
              </a:rPr>
              <a:t>ObjectStore</a:t>
            </a:r>
            <a:endParaRPr kumimoji="0" lang="en-US" sz="1200" b="0" i="0" u="none" strike="sng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sngStrike" kern="1200" cap="none" spc="0" normalizeH="0" baseline="0" noProof="0">
                <a:ln>
                  <a:noFill/>
                </a:ln>
                <a:solidFill>
                  <a:srgbClr val="000000"/>
                </a:solidFill>
                <a:effectLst/>
                <a:uLnTx/>
                <a:uFillTx/>
                <a:latin typeface="Segoe UI"/>
                <a:ea typeface="+mn-ea"/>
                <a:cs typeface="+mn-cs"/>
              </a:rPr>
              <a:t>Power BI not fully onboarded to R2D, working with franchise to accelerate / address change safety gaps.</a:t>
            </a:r>
            <a:endParaRPr kumimoji="0" lang="en-US" sz="1200" b="0" i="0" u="none" strike="sngStrike" kern="1200" cap="none" spc="0" normalizeH="0" baseline="0" noProof="0">
              <a:ln>
                <a:noFill/>
              </a:ln>
              <a:solidFill>
                <a:srgbClr val="212121"/>
              </a:solidFill>
              <a:effectLst/>
              <a:uLnTx/>
              <a:uFillTx/>
              <a:latin typeface="Segoe UI"/>
              <a:ea typeface="Segoe UI" pitchFamily="34" charset="0"/>
              <a:cs typeface="Segoe UI"/>
            </a:endParaRPr>
          </a:p>
          <a:p>
            <a:pPr marL="0" marR="0" lvl="0" indent="0" algn="l" defTabSz="914367"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3" name="Graphic 2" descr="Badge 1 with solid fill">
            <a:extLst>
              <a:ext uri="{FF2B5EF4-FFF2-40B4-BE49-F238E27FC236}">
                <a16:creationId xmlns:a16="http://schemas.microsoft.com/office/drawing/2014/main" id="{10BFF795-49D4-FEC0-D328-A0FC719A74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40" y="1080765"/>
            <a:ext cx="262897" cy="262897"/>
          </a:xfrm>
          <a:prstGeom prst="rect">
            <a:avLst/>
          </a:prstGeom>
        </p:spPr>
      </p:pic>
      <p:sp>
        <p:nvSpPr>
          <p:cNvPr id="9" name="Oval 8">
            <a:extLst>
              <a:ext uri="{FF2B5EF4-FFF2-40B4-BE49-F238E27FC236}">
                <a16:creationId xmlns:a16="http://schemas.microsoft.com/office/drawing/2014/main" id="{208BE450-FA3B-FD5A-4676-FA39747FFF29}"/>
              </a:ext>
            </a:extLst>
          </p:cNvPr>
          <p:cNvSpPr/>
          <p:nvPr/>
        </p:nvSpPr>
        <p:spPr bwMode="auto">
          <a:xfrm>
            <a:off x="40427" y="1585405"/>
            <a:ext cx="208921" cy="18707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3</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F822CC6D-E0F3-D80E-5F0F-BA50E81EAD22}"/>
              </a:ext>
            </a:extLst>
          </p:cNvPr>
          <p:cNvSpPr/>
          <p:nvPr/>
        </p:nvSpPr>
        <p:spPr bwMode="auto">
          <a:xfrm>
            <a:off x="7855854" y="1647858"/>
            <a:ext cx="209549" cy="183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3</a:t>
            </a: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3" name="Graphic 22" descr="Badge with solid fill">
            <a:extLst>
              <a:ext uri="{FF2B5EF4-FFF2-40B4-BE49-F238E27FC236}">
                <a16:creationId xmlns:a16="http://schemas.microsoft.com/office/drawing/2014/main" id="{FC07EF34-7CAA-FD3D-5A3F-51CFEC4575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44" y="1316779"/>
            <a:ext cx="262897" cy="262897"/>
          </a:xfrm>
          <a:prstGeom prst="rect">
            <a:avLst/>
          </a:prstGeom>
        </p:spPr>
      </p:pic>
      <p:sp>
        <p:nvSpPr>
          <p:cNvPr id="2" name="Rectangle 1">
            <a:extLst>
              <a:ext uri="{FF2B5EF4-FFF2-40B4-BE49-F238E27FC236}">
                <a16:creationId xmlns:a16="http://schemas.microsoft.com/office/drawing/2014/main" id="{270B7187-B7D4-CE3D-BAEE-2695470F1FD2}"/>
              </a:ext>
            </a:extLst>
          </p:cNvPr>
          <p:cNvSpPr/>
          <p:nvPr/>
        </p:nvSpPr>
        <p:spPr bwMode="auto">
          <a:xfrm>
            <a:off x="8523429" y="-11409"/>
            <a:ext cx="3668572" cy="1323486"/>
          </a:xfrm>
          <a:prstGeom prst="rect">
            <a:avLst/>
          </a:prstGeom>
          <a:solidFill>
            <a:srgbClr val="FF934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600" kern="0">
                <a:solidFill>
                  <a:srgbClr val="FFFFFF"/>
                </a:solidFill>
                <a:latin typeface="Segoe UI"/>
                <a:ea typeface="Segoe UI" pitchFamily="34" charset="0"/>
                <a:cs typeface="Segoe UI" pitchFamily="34" charset="0"/>
              </a:rPr>
              <a:t>In progress- </a:t>
            </a:r>
            <a:r>
              <a:rPr lang="en-US" sz="1600" kern="0" err="1">
                <a:solidFill>
                  <a:srgbClr val="FFFFFF"/>
                </a:solidFill>
                <a:latin typeface="Segoe UI"/>
                <a:ea typeface="Segoe UI" pitchFamily="34" charset="0"/>
                <a:cs typeface="Segoe UI" pitchFamily="34" charset="0"/>
              </a:rPr>
              <a:t>Sguardo</a:t>
            </a:r>
            <a:r>
              <a:rPr lang="en-US" sz="1600" kern="0">
                <a:solidFill>
                  <a:srgbClr val="FFFFFF"/>
                </a:solidFill>
                <a:latin typeface="Segoe UI"/>
                <a:ea typeface="Segoe UI" pitchFamily="34" charset="0"/>
                <a:cs typeface="Segoe UI" pitchFamily="34" charset="0"/>
              </a:rPr>
              <a:t> Update Only – </a:t>
            </a:r>
          </a:p>
          <a:p>
            <a:pPr marL="0" marR="0" lvl="0" indent="0" algn="ctr" defTabSz="932472" eaLnBrk="1" fontAlgn="base" latinLnBrk="0" hangingPunct="1">
              <a:lnSpc>
                <a:spcPct val="100000"/>
              </a:lnSpc>
              <a:spcBef>
                <a:spcPct val="0"/>
              </a:spcBef>
              <a:spcAft>
                <a:spcPct val="0"/>
              </a:spcAft>
              <a:buClrTx/>
              <a:buSzTx/>
              <a:buFontTx/>
              <a:buNone/>
              <a:tabLst/>
              <a:defRPr/>
            </a:pPr>
            <a:r>
              <a:rPr lang="en-US" sz="1600" kern="0">
                <a:solidFill>
                  <a:srgbClr val="FFFFFF"/>
                </a:solidFill>
                <a:latin typeface="Segoe UI"/>
                <a:ea typeface="Segoe UI" pitchFamily="34" charset="0"/>
                <a:cs typeface="Segoe UI" pitchFamily="34" charset="0"/>
              </a:rPr>
              <a:t>All changes should be made in </a:t>
            </a:r>
            <a:r>
              <a:rPr lang="en-US" sz="1600" kern="0" err="1">
                <a:solidFill>
                  <a:srgbClr val="FFFFFF"/>
                </a:solidFill>
                <a:latin typeface="Segoe UI"/>
                <a:ea typeface="Segoe UI" pitchFamily="34" charset="0"/>
                <a:cs typeface="Segoe UI" pitchFamily="34" charset="0"/>
              </a:rPr>
              <a:t>IcM</a:t>
            </a:r>
            <a:r>
              <a:rPr lang="en-US" sz="1600" kern="0">
                <a:solidFill>
                  <a:srgbClr val="FFFFFF"/>
                </a:solidFill>
                <a:latin typeface="Segoe UI"/>
                <a:ea typeface="Segoe UI" pitchFamily="34" charset="0"/>
                <a:cs typeface="Segoe UI" pitchFamily="34" charset="0"/>
              </a:rPr>
              <a:t> (source of truth).  Please add a comment for deltas</a:t>
            </a: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E8548030-74DC-91A7-9DBE-0CBDAC7479E8}"/>
              </a:ext>
            </a:extLst>
          </p:cNvPr>
          <p:cNvGraphicFramePr>
            <a:graphicFrameLocks noGrp="1"/>
          </p:cNvGraphicFramePr>
          <p:nvPr>
            <p:extLst>
              <p:ext uri="{D42A27DB-BD31-4B8C-83A1-F6EECF244321}">
                <p14:modId xmlns:p14="http://schemas.microsoft.com/office/powerpoint/2010/main" val="1113469272"/>
              </p:ext>
            </p:extLst>
          </p:nvPr>
        </p:nvGraphicFramePr>
        <p:xfrm>
          <a:off x="-24871" y="2114437"/>
          <a:ext cx="12187521" cy="3256746"/>
        </p:xfrm>
        <a:graphic>
          <a:graphicData uri="http://schemas.openxmlformats.org/drawingml/2006/table">
            <a:tbl>
              <a:tblPr firstRow="1" bandRow="1">
                <a:tableStyleId>{073A0DAA-6AF3-43AB-8588-CEC1D06C72B9}</a:tableStyleId>
              </a:tblPr>
              <a:tblGrid>
                <a:gridCol w="790072">
                  <a:extLst>
                    <a:ext uri="{9D8B030D-6E8A-4147-A177-3AD203B41FA5}">
                      <a16:colId xmlns:a16="http://schemas.microsoft.com/office/drawing/2014/main" val="2129912313"/>
                    </a:ext>
                  </a:extLst>
                </a:gridCol>
                <a:gridCol w="387404">
                  <a:extLst>
                    <a:ext uri="{9D8B030D-6E8A-4147-A177-3AD203B41FA5}">
                      <a16:colId xmlns:a16="http://schemas.microsoft.com/office/drawing/2014/main" val="1010113999"/>
                    </a:ext>
                  </a:extLst>
                </a:gridCol>
                <a:gridCol w="284309">
                  <a:extLst>
                    <a:ext uri="{9D8B030D-6E8A-4147-A177-3AD203B41FA5}">
                      <a16:colId xmlns:a16="http://schemas.microsoft.com/office/drawing/2014/main" val="2595435838"/>
                    </a:ext>
                  </a:extLst>
                </a:gridCol>
                <a:gridCol w="683879">
                  <a:extLst>
                    <a:ext uri="{9D8B030D-6E8A-4147-A177-3AD203B41FA5}">
                      <a16:colId xmlns:a16="http://schemas.microsoft.com/office/drawing/2014/main" val="2055917052"/>
                    </a:ext>
                  </a:extLst>
                </a:gridCol>
                <a:gridCol w="891348">
                  <a:extLst>
                    <a:ext uri="{9D8B030D-6E8A-4147-A177-3AD203B41FA5}">
                      <a16:colId xmlns:a16="http://schemas.microsoft.com/office/drawing/2014/main" val="153836137"/>
                    </a:ext>
                  </a:extLst>
                </a:gridCol>
                <a:gridCol w="768404">
                  <a:extLst>
                    <a:ext uri="{9D8B030D-6E8A-4147-A177-3AD203B41FA5}">
                      <a16:colId xmlns:a16="http://schemas.microsoft.com/office/drawing/2014/main" val="424718603"/>
                    </a:ext>
                  </a:extLst>
                </a:gridCol>
                <a:gridCol w="583986">
                  <a:extLst>
                    <a:ext uri="{9D8B030D-6E8A-4147-A177-3AD203B41FA5}">
                      <a16:colId xmlns:a16="http://schemas.microsoft.com/office/drawing/2014/main" val="2706377483"/>
                    </a:ext>
                  </a:extLst>
                </a:gridCol>
                <a:gridCol w="453358">
                  <a:extLst>
                    <a:ext uri="{9D8B030D-6E8A-4147-A177-3AD203B41FA5}">
                      <a16:colId xmlns:a16="http://schemas.microsoft.com/office/drawing/2014/main" val="542836006"/>
                    </a:ext>
                  </a:extLst>
                </a:gridCol>
                <a:gridCol w="956676">
                  <a:extLst>
                    <a:ext uri="{9D8B030D-6E8A-4147-A177-3AD203B41FA5}">
                      <a16:colId xmlns:a16="http://schemas.microsoft.com/office/drawing/2014/main" val="532576423"/>
                    </a:ext>
                  </a:extLst>
                </a:gridCol>
                <a:gridCol w="480238">
                  <a:extLst>
                    <a:ext uri="{9D8B030D-6E8A-4147-A177-3AD203B41FA5}">
                      <a16:colId xmlns:a16="http://schemas.microsoft.com/office/drawing/2014/main" val="1284239015"/>
                    </a:ext>
                  </a:extLst>
                </a:gridCol>
                <a:gridCol w="376518">
                  <a:extLst>
                    <a:ext uri="{9D8B030D-6E8A-4147-A177-3AD203B41FA5}">
                      <a16:colId xmlns:a16="http://schemas.microsoft.com/office/drawing/2014/main" val="740931547"/>
                    </a:ext>
                  </a:extLst>
                </a:gridCol>
                <a:gridCol w="760719">
                  <a:extLst>
                    <a:ext uri="{9D8B030D-6E8A-4147-A177-3AD203B41FA5}">
                      <a16:colId xmlns:a16="http://schemas.microsoft.com/office/drawing/2014/main" val="1576099572"/>
                    </a:ext>
                  </a:extLst>
                </a:gridCol>
                <a:gridCol w="776088">
                  <a:extLst>
                    <a:ext uri="{9D8B030D-6E8A-4147-A177-3AD203B41FA5}">
                      <a16:colId xmlns:a16="http://schemas.microsoft.com/office/drawing/2014/main" val="2017141339"/>
                    </a:ext>
                  </a:extLst>
                </a:gridCol>
                <a:gridCol w="353465">
                  <a:extLst>
                    <a:ext uri="{9D8B030D-6E8A-4147-A177-3AD203B41FA5}">
                      <a16:colId xmlns:a16="http://schemas.microsoft.com/office/drawing/2014/main" val="4267985307"/>
                    </a:ext>
                  </a:extLst>
                </a:gridCol>
                <a:gridCol w="376518">
                  <a:extLst>
                    <a:ext uri="{9D8B030D-6E8A-4147-A177-3AD203B41FA5}">
                      <a16:colId xmlns:a16="http://schemas.microsoft.com/office/drawing/2014/main" val="522972317"/>
                    </a:ext>
                  </a:extLst>
                </a:gridCol>
                <a:gridCol w="691563">
                  <a:extLst>
                    <a:ext uri="{9D8B030D-6E8A-4147-A177-3AD203B41FA5}">
                      <a16:colId xmlns:a16="http://schemas.microsoft.com/office/drawing/2014/main" val="1118938680"/>
                    </a:ext>
                  </a:extLst>
                </a:gridCol>
                <a:gridCol w="630091">
                  <a:extLst>
                    <a:ext uri="{9D8B030D-6E8A-4147-A177-3AD203B41FA5}">
                      <a16:colId xmlns:a16="http://schemas.microsoft.com/office/drawing/2014/main" val="50579129"/>
                    </a:ext>
                  </a:extLst>
                </a:gridCol>
                <a:gridCol w="879998">
                  <a:extLst>
                    <a:ext uri="{9D8B030D-6E8A-4147-A177-3AD203B41FA5}">
                      <a16:colId xmlns:a16="http://schemas.microsoft.com/office/drawing/2014/main" val="546882942"/>
                    </a:ext>
                  </a:extLst>
                </a:gridCol>
                <a:gridCol w="470029">
                  <a:extLst>
                    <a:ext uri="{9D8B030D-6E8A-4147-A177-3AD203B41FA5}">
                      <a16:colId xmlns:a16="http://schemas.microsoft.com/office/drawing/2014/main" val="3295990733"/>
                    </a:ext>
                  </a:extLst>
                </a:gridCol>
                <a:gridCol w="592858">
                  <a:extLst>
                    <a:ext uri="{9D8B030D-6E8A-4147-A177-3AD203B41FA5}">
                      <a16:colId xmlns:a16="http://schemas.microsoft.com/office/drawing/2014/main" val="434450180"/>
                    </a:ext>
                  </a:extLst>
                </a:gridCol>
              </a:tblGrid>
              <a:tr h="392375">
                <a:tc>
                  <a:txBody>
                    <a:bodyPr/>
                    <a:lstStyle/>
                    <a:p>
                      <a:pPr lvl="0" algn="ctr">
                        <a:buNone/>
                      </a:pPr>
                      <a:r>
                        <a:rPr lang="en-US" sz="1000" u="none" strike="noStrike">
                          <a:solidFill>
                            <a:srgbClr val="FFFFFF"/>
                          </a:solidFill>
                          <a:effectLst/>
                        </a:rPr>
                        <a:t>Incident Id</a:t>
                      </a:r>
                      <a:endParaRPr lang="en-US" sz="1800">
                        <a:solidFill>
                          <a:srgbClr val="FFFFFF"/>
                        </a:solidFill>
                      </a:endParaRPr>
                    </a:p>
                  </a:txBody>
                  <a:tcPr marL="1680" marR="1680" marT="1680" marB="0" anchor="ctr"/>
                </a:tc>
                <a:tc>
                  <a:txBody>
                    <a:bodyPr/>
                    <a:lstStyle/>
                    <a:p>
                      <a:pPr lvl="0" algn="ctr">
                        <a:buNone/>
                      </a:pPr>
                      <a:r>
                        <a:rPr lang="en-US" sz="1000" u="none" strike="noStrike">
                          <a:solidFill>
                            <a:srgbClr val="FFFFFF"/>
                          </a:solidFill>
                          <a:effectLst/>
                        </a:rPr>
                        <a:t>Date</a:t>
                      </a:r>
                      <a:endParaRPr lang="en-US" sz="1800">
                        <a:solidFill>
                          <a:srgbClr val="FFFFFF"/>
                        </a:solidFill>
                      </a:endParaRPr>
                    </a:p>
                  </a:txBody>
                  <a:tcPr marL="1680" marR="1680" marT="1680" marB="0" anchor="ctr"/>
                </a:tc>
                <a:tc>
                  <a:txBody>
                    <a:bodyPr/>
                    <a:lstStyle/>
                    <a:p>
                      <a:pPr lvl="0" algn="ctr">
                        <a:buNone/>
                      </a:pPr>
                      <a:r>
                        <a:rPr lang="en-US" sz="1000" u="none" strike="noStrike">
                          <a:solidFill>
                            <a:srgbClr val="FFFFFF"/>
                          </a:solidFill>
                          <a:effectLst/>
                        </a:rPr>
                        <a:t>Sev</a:t>
                      </a:r>
                      <a:endParaRPr lang="en-US" sz="1000">
                        <a:solidFill>
                          <a:srgbClr val="FFFFFF"/>
                        </a:solidFill>
                      </a:endParaRPr>
                    </a:p>
                  </a:txBody>
                  <a:tcPr marL="1680" marR="1680" marT="1680" marB="0" anchor="ctr"/>
                </a:tc>
                <a:tc>
                  <a:txBody>
                    <a:bodyPr/>
                    <a:lstStyle/>
                    <a:p>
                      <a:pPr lvl="0" algn="ctr">
                        <a:buNone/>
                      </a:pPr>
                      <a:r>
                        <a:rPr lang="en-US" sz="1000" u="none" strike="noStrike" kern="1200">
                          <a:solidFill>
                            <a:srgbClr val="FFFFFF"/>
                          </a:solidFill>
                          <a:effectLst/>
                        </a:rPr>
                        <a:t>Franchise Owner</a:t>
                      </a:r>
                    </a:p>
                  </a:txBody>
                  <a:tcPr marL="1680" marR="1680" marT="1680" marB="0" anchor="ctr"/>
                </a:tc>
                <a:tc>
                  <a:txBody>
                    <a:bodyPr/>
                    <a:lstStyle/>
                    <a:p>
                      <a:pPr lvl="0" algn="ctr">
                        <a:buNone/>
                      </a:pPr>
                      <a:r>
                        <a:rPr lang="en-US" sz="1000" u="none" strike="noStrike">
                          <a:solidFill>
                            <a:srgbClr val="FFFFFF"/>
                          </a:solidFill>
                          <a:effectLst/>
                        </a:rPr>
                        <a:t>Impacted Service </a:t>
                      </a:r>
                      <a:endParaRPr lang="en-US" sz="1800">
                        <a:solidFill>
                          <a:srgbClr val="FFFFFF"/>
                        </a:solidFill>
                      </a:endParaRPr>
                    </a:p>
                  </a:txBody>
                  <a:tcPr marL="1680" marR="1680" marT="1680" marB="0" anchor="ctr"/>
                </a:tc>
                <a:tc>
                  <a:txBody>
                    <a:bodyPr/>
                    <a:lstStyle/>
                    <a:p>
                      <a:pPr lvl="0" algn="ctr">
                        <a:buNone/>
                      </a:pPr>
                      <a:r>
                        <a:rPr lang="en-US" sz="1000" u="none" strike="noStrike">
                          <a:solidFill>
                            <a:srgbClr val="FFFFFF"/>
                          </a:solidFill>
                          <a:effectLst/>
                        </a:rPr>
                        <a:t>Responsible Service</a:t>
                      </a:r>
                      <a:endParaRPr lang="en-US" sz="1800">
                        <a:solidFill>
                          <a:srgbClr val="FFFFFF"/>
                        </a:solidFill>
                      </a:endParaRPr>
                    </a:p>
                  </a:txBody>
                  <a:tcPr marL="1680" marR="1680" marT="1680" marB="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mn-lt"/>
                          <a:ea typeface="+mn-ea"/>
                          <a:cs typeface="+mn-cs"/>
                        </a:rPr>
                        <a:t>R2D Skip Escape</a:t>
                      </a:r>
                      <a:endParaRPr kumimoji="0" lang="en-US" sz="1800" b="1" i="0" u="none" strike="noStrike" kern="1200" cap="none" spc="0" normalizeH="0" baseline="0" noProof="0">
                        <a:ln>
                          <a:noFill/>
                        </a:ln>
                        <a:solidFill>
                          <a:srgbClr val="FFFFFF"/>
                        </a:solidFill>
                        <a:effectLst/>
                        <a:uLnTx/>
                        <a:uFillTx/>
                        <a:latin typeface="+mn-lt"/>
                        <a:ea typeface="+mn-ea"/>
                        <a:cs typeface="+mn-cs"/>
                      </a:endParaRPr>
                    </a:p>
                  </a:txBody>
                  <a:tcPr marL="1680" marR="1680" marT="1680" marB="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err="1">
                          <a:ln>
                            <a:noFill/>
                          </a:ln>
                          <a:solidFill>
                            <a:srgbClr val="FFFFFF"/>
                          </a:solidFill>
                          <a:effectLst/>
                          <a:uLnTx/>
                          <a:uFillTx/>
                        </a:rPr>
                        <a:t>IsPilot</a:t>
                      </a:r>
                      <a:r>
                        <a:rPr kumimoji="0" lang="en-US" sz="1000" u="none" strike="noStrike" kern="1200" cap="none" spc="0" normalizeH="0" baseline="0" noProof="0">
                          <a:ln>
                            <a:noFill/>
                          </a:ln>
                          <a:solidFill>
                            <a:srgbClr val="FFFFFF"/>
                          </a:solidFill>
                          <a:effectLst/>
                          <a:uLnTx/>
                          <a:uFillTx/>
                        </a:rPr>
                        <a:t> Escape</a:t>
                      </a:r>
                      <a:endParaRPr kumimoji="0" lang="en-US" sz="1800" u="none" strike="noStrike" kern="1200" cap="none" spc="0" normalizeH="0" baseline="0" noProof="0">
                        <a:ln>
                          <a:noFill/>
                        </a:ln>
                        <a:solidFill>
                          <a:srgbClr val="FFFFFF"/>
                        </a:solidFill>
                        <a:effectLst/>
                        <a:uLnTx/>
                        <a:uFillTx/>
                      </a:endParaRPr>
                    </a:p>
                  </a:txBody>
                  <a:tcPr marL="1680" marR="1680" marT="1680" marB="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mn-lt"/>
                          <a:ea typeface="+mn-ea"/>
                          <a:cs typeface="+mn-cs"/>
                        </a:rPr>
                        <a:t>Impacted Regions</a:t>
                      </a:r>
                    </a:p>
                  </a:txBody>
                  <a:tcPr marL="1680" marR="1680" marT="1680" marB="0" anchor="ctr"/>
                </a:tc>
                <a:tc>
                  <a:txBody>
                    <a:bodyPr/>
                    <a:lstStyle/>
                    <a:p>
                      <a:pPr lvl="0" algn="ctr">
                        <a:buNone/>
                      </a:pPr>
                      <a:r>
                        <a:rPr lang="en-US" sz="1000" u="none" strike="noStrike">
                          <a:solidFill>
                            <a:srgbClr val="FFFFFF"/>
                          </a:solidFill>
                          <a:effectLst/>
                        </a:rPr>
                        <a:t>CritSits</a:t>
                      </a:r>
                    </a:p>
                  </a:txBody>
                  <a:tcPr marL="1680" marR="1680" marT="1680" marB="0" anchor="ctr"/>
                </a:tc>
                <a:tc>
                  <a:txBody>
                    <a:bodyPr/>
                    <a:lstStyle/>
                    <a:p>
                      <a:pPr marL="0" lvl="0" algn="ctr" defTabSz="932742" rtl="0" eaLnBrk="1" latinLnBrk="0" hangingPunct="1">
                        <a:buNone/>
                      </a:pPr>
                      <a:r>
                        <a:rPr lang="en-US" sz="1000" u="none" strike="noStrike" kern="1200">
                          <a:solidFill>
                            <a:srgbClr val="FFFFFF"/>
                          </a:solidFill>
                          <a:effectLst/>
                        </a:rPr>
                        <a:t>TTC</a:t>
                      </a:r>
                    </a:p>
                  </a:txBody>
                  <a:tcPr marL="1680" marR="1680" marT="1680" marB="0" anchor="ctr"/>
                </a:tc>
                <a:tc>
                  <a:txBody>
                    <a:bodyPr/>
                    <a:lstStyle/>
                    <a:p>
                      <a:pPr lvl="0" algn="ctr">
                        <a:buNone/>
                      </a:pPr>
                      <a:r>
                        <a:rPr lang="en-US" sz="1000" u="none" strike="noStrike">
                          <a:solidFill>
                            <a:srgbClr val="FFFFFF"/>
                          </a:solidFill>
                          <a:effectLst/>
                        </a:rPr>
                        <a:t>Change Type</a:t>
                      </a:r>
                    </a:p>
                  </a:txBody>
                  <a:tcPr marL="1680" marR="1680" marT="1680" marB="0" anchor="ctr"/>
                </a:tc>
                <a:tc>
                  <a:txBody>
                    <a:bodyPr/>
                    <a:lstStyle/>
                    <a:p>
                      <a:pPr lvl="0" algn="ctr">
                        <a:buNone/>
                      </a:pPr>
                      <a:r>
                        <a:rPr lang="en-US" sz="1000" u="none" strike="noStrike">
                          <a:solidFill>
                            <a:srgbClr val="FFFFFF"/>
                          </a:solidFill>
                          <a:effectLst/>
                        </a:rPr>
                        <a:t>Tool/ Interface</a:t>
                      </a:r>
                      <a:endParaRPr lang="en-US" sz="1800">
                        <a:solidFill>
                          <a:srgbClr val="FFFFFF"/>
                        </a:solidFill>
                      </a:endParaRPr>
                    </a:p>
                  </a:txBody>
                  <a:tcPr marL="1680" marR="1680" marT="1680" marB="0" anchor="ctr"/>
                </a:tc>
                <a:tc>
                  <a:txBody>
                    <a:bodyPr/>
                    <a:lstStyle/>
                    <a:p>
                      <a:pPr marL="0" lvl="0" algn="ctr" defTabSz="932742" rtl="0" eaLnBrk="1" latinLnBrk="0" hangingPunct="1">
                        <a:buNone/>
                        <a:tabLst/>
                        <a:defRPr/>
                      </a:pPr>
                      <a:r>
                        <a:rPr lang="en-US" sz="1000" u="none" strike="noStrike" kern="1200">
                          <a:solidFill>
                            <a:srgbClr val="FFFFFF"/>
                          </a:solidFill>
                          <a:effectLst/>
                        </a:rPr>
                        <a:t>TTO</a:t>
                      </a:r>
                    </a:p>
                  </a:txBody>
                  <a:tcPr marL="1680" marR="1680" marT="1680" marB="0" anchor="ctr"/>
                </a:tc>
                <a:tc>
                  <a:txBody>
                    <a:bodyPr/>
                    <a:lstStyle/>
                    <a:p>
                      <a:pPr marL="0" lvl="0" algn="ctr" defTabSz="932742" rtl="0" eaLnBrk="1" latinLnBrk="0" hangingPunct="1">
                        <a:buNone/>
                      </a:pPr>
                      <a:r>
                        <a:rPr lang="en-US" sz="1000" u="none" strike="noStrike" kern="1200">
                          <a:solidFill>
                            <a:srgbClr val="FFFFFF"/>
                          </a:solidFill>
                          <a:effectLst/>
                        </a:rPr>
                        <a:t>TTM</a:t>
                      </a:r>
                    </a:p>
                  </a:txBody>
                  <a:tcPr marL="1680" marR="1680" marT="1680" marB="0" anchor="ctr"/>
                </a:tc>
                <a:tc>
                  <a:txBody>
                    <a:bodyPr/>
                    <a:lstStyle/>
                    <a:p>
                      <a:pPr marL="0" lvl="0" algn="ctr" defTabSz="932742" rtl="0" eaLnBrk="1" latinLnBrk="0" hangingPunct="1">
                        <a:buNone/>
                      </a:pPr>
                      <a:r>
                        <a:rPr lang="en-US" sz="1000" u="none" strike="noStrike" kern="1200">
                          <a:solidFill>
                            <a:srgbClr val="FFFFFF"/>
                          </a:solidFill>
                          <a:effectLst/>
                        </a:rPr>
                        <a:t>Mitigation Type</a:t>
                      </a:r>
                    </a:p>
                  </a:txBody>
                  <a:tcPr marL="1680" marR="1680" marT="1680" marB="0" anchor="ctr"/>
                </a:tc>
                <a:tc>
                  <a:txBody>
                    <a:bodyPr/>
                    <a:lstStyle/>
                    <a:p>
                      <a:pPr marL="0" lvl="0" algn="ctr" defTabSz="932742" rtl="0" eaLnBrk="1" latinLnBrk="0" hangingPunct="1">
                        <a:buNone/>
                      </a:pPr>
                      <a:r>
                        <a:rPr lang="en-US" sz="950" u="none" strike="noStrike" kern="1200">
                          <a:solidFill>
                            <a:srgbClr val="FFFFFF"/>
                          </a:solidFill>
                          <a:effectLst/>
                        </a:rPr>
                        <a:t>Time to Rollback</a:t>
                      </a:r>
                    </a:p>
                  </a:txBody>
                  <a:tcPr marL="1680" marR="1680" marT="1680" marB="0" anchor="ctr"/>
                </a:tc>
                <a:tc>
                  <a:txBody>
                    <a:bodyPr/>
                    <a:lstStyle/>
                    <a:p>
                      <a:pPr marL="0" lvl="0" algn="ctr">
                        <a:buNone/>
                      </a:pPr>
                      <a:r>
                        <a:rPr lang="en-US" sz="1000" u="none" strike="noStrike" kern="1200">
                          <a:solidFill>
                            <a:srgbClr val="FFFFFF"/>
                          </a:solidFill>
                          <a:effectLst/>
                        </a:rPr>
                        <a:t>Auto-stop (</a:t>
                      </a:r>
                      <a:r>
                        <a:rPr lang="en-US" sz="1000" u="none" strike="noStrike" kern="1200" err="1">
                          <a:solidFill>
                            <a:srgbClr val="FFFFFF"/>
                          </a:solidFill>
                          <a:effectLst/>
                        </a:rPr>
                        <a:t>healthcheck</a:t>
                      </a:r>
                      <a:r>
                        <a:rPr lang="en-US" sz="1000" u="none" strike="noStrike" kern="1200">
                          <a:solidFill>
                            <a:srgbClr val="FFFFFF"/>
                          </a:solidFill>
                          <a:effectLst/>
                        </a:rPr>
                        <a:t>)</a:t>
                      </a:r>
                    </a:p>
                  </a:txBody>
                  <a:tcPr marL="1680" marR="1680" marT="1680" marB="0" anchor="ctr"/>
                </a:tc>
                <a:tc>
                  <a:txBody>
                    <a:bodyPr/>
                    <a:lstStyle/>
                    <a:p>
                      <a:pPr marL="0" lvl="0" algn="ctr" defTabSz="932742" rtl="0" eaLnBrk="1" latinLnBrk="0" hangingPunct="1">
                        <a:buNone/>
                      </a:pPr>
                      <a:r>
                        <a:rPr lang="en-US" sz="1000" u="none" strike="noStrike" kern="1200">
                          <a:solidFill>
                            <a:srgbClr val="FFFFFF"/>
                          </a:solidFill>
                          <a:effectLst/>
                        </a:rPr>
                        <a:t>Manual Touch</a:t>
                      </a:r>
                    </a:p>
                  </a:txBody>
                  <a:tcPr marL="1680" marR="1680" marT="1680" marB="0" anchor="ctr"/>
                </a:tc>
                <a:tc>
                  <a:txBody>
                    <a:bodyPr/>
                    <a:lstStyle/>
                    <a:p>
                      <a:pPr marL="0" lvl="0" algn="ctr" defTabSz="932742" rtl="0" eaLnBrk="1" latinLnBrk="0" hangingPunct="1">
                        <a:buNone/>
                      </a:pPr>
                      <a:r>
                        <a:rPr lang="en-US" sz="1000" u="none" strike="noStrike" kern="1200">
                          <a:solidFill>
                            <a:srgbClr val="FFFFFF"/>
                          </a:solidFill>
                          <a:effectLst/>
                        </a:rPr>
                        <a:t>Quality Critical Repairs</a:t>
                      </a:r>
                    </a:p>
                  </a:txBody>
                  <a:tcPr marL="1680" marR="1680" marT="1680" marB="0" anchor="ctr"/>
                </a:tc>
                <a:extLst>
                  <a:ext uri="{0D108BD9-81ED-4DB2-BD59-A6C34878D82A}">
                    <a16:rowId xmlns:a16="http://schemas.microsoft.com/office/drawing/2014/main" val="194833973"/>
                  </a:ext>
                </a:extLst>
              </a:tr>
              <a:tr h="208722">
                <a:tc gridSpan="20">
                  <a:txBody>
                    <a:bodyPr/>
                    <a:lstStyle/>
                    <a:p>
                      <a:pPr algn="l" fontAlgn="b"/>
                      <a:r>
                        <a:rPr lang="en-US" sz="1000" b="0" u="none" strike="noStrike">
                          <a:solidFill>
                            <a:schemeClr val="bg1"/>
                          </a:solidFill>
                          <a:effectLst/>
                        </a:rPr>
                        <a:t>N/A</a:t>
                      </a:r>
                      <a:endParaRPr lang="en-US" sz="1000" b="0" i="0" u="none" strike="noStrike">
                        <a:solidFill>
                          <a:schemeClr val="bg1"/>
                        </a:solidFill>
                        <a:effectLst/>
                        <a:latin typeface="+mn-lt"/>
                      </a:endParaRPr>
                    </a:p>
                  </a:txBody>
                  <a:tcPr marL="9525" marR="9525" marT="9525" marB="0">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endParaRPr lang="en-US"/>
                    </a:p>
                  </a:txBody>
                  <a:tcPr>
                    <a:solidFill>
                      <a:schemeClr val="tx1"/>
                    </a:solidFill>
                  </a:tcPr>
                </a:tc>
                <a:tc hMerge="1">
                  <a:txBody>
                    <a:bodyPr/>
                    <a:lstStyle/>
                    <a:p>
                      <a:pPr algn="ctr" fontAlgn="b"/>
                      <a:endParaRPr lang="en-US" sz="1000" u="none" strike="noStrike">
                        <a:effectLst/>
                        <a:latin typeface="+mn-lt"/>
                      </a:endParaRPr>
                    </a:p>
                  </a:txBody>
                  <a:tcPr marL="6350" marR="6350" marT="6350" marB="0" anchor="b">
                    <a:solidFill>
                      <a:schemeClr val="tx1"/>
                    </a:solidFill>
                  </a:tcPr>
                </a:tc>
                <a:tc hMerge="1">
                  <a:txBody>
                    <a:bodyPr/>
                    <a:lstStyle/>
                    <a:p>
                      <a:pPr algn="ctr" fontAlgn="b"/>
                      <a:endParaRPr lang="en-US" sz="1000" u="none" strike="noStrike">
                        <a:effectLst/>
                        <a:latin typeface="+mn-lt"/>
                      </a:endParaRPr>
                    </a:p>
                  </a:txBody>
                  <a:tcPr marL="6350" marR="6350" marT="6350" marB="0" anchor="b">
                    <a:solidFill>
                      <a:schemeClr val="tx1"/>
                    </a:solidFill>
                  </a:tcPr>
                </a:tc>
                <a:tc hMerge="1">
                  <a:txBody>
                    <a:bodyPr/>
                    <a:lstStyle/>
                    <a:p>
                      <a:pPr algn="ctr" fontAlgn="b"/>
                      <a:endParaRPr lang="en-US" sz="1000" b="0" i="0" u="none" strike="noStrike">
                        <a:solidFill>
                          <a:srgbClr val="000000"/>
                        </a:solidFill>
                        <a:effectLst/>
                        <a:latin typeface="+mn-lt"/>
                      </a:endParaRPr>
                    </a:p>
                  </a:txBody>
                  <a:tcPr marL="6350" marR="6350" marT="635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pPr marL="0" algn="ctr" defTabSz="932742" rtl="0" eaLnBrk="1" fontAlgn="b" latinLnBrk="0" hangingPunct="1"/>
                      <a:endParaRPr lang="en-US" sz="1000" kern="1200">
                        <a:solidFill>
                          <a:srgbClr val="212121"/>
                        </a:solidFill>
                        <a:effectLst/>
                        <a:latin typeface="+mn-lt"/>
                      </a:endParaRPr>
                    </a:p>
                  </a:txBody>
                  <a:tcPr marL="6350" marR="6350" marT="6350" marB="0" anchor="b">
                    <a:solidFill>
                      <a:schemeClr val="tx1"/>
                    </a:solidFill>
                  </a:tcPr>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solidFill>
                      <a:schemeClr val="tx1"/>
                    </a:solidFill>
                  </a:tcPr>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solidFill>
                      <a:schemeClr val="tx1"/>
                    </a:solidFill>
                  </a:tcPr>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solidFill>
                      <a:schemeClr val="tx1"/>
                    </a:solidFill>
                  </a:tcPr>
                </a:tc>
                <a:extLst>
                  <a:ext uri="{0D108BD9-81ED-4DB2-BD59-A6C34878D82A}">
                    <a16:rowId xmlns:a16="http://schemas.microsoft.com/office/drawing/2014/main" val="1835403813"/>
                  </a:ext>
                </a:extLst>
              </a:tr>
              <a:tr h="208722">
                <a:tc>
                  <a:txBody>
                    <a:bodyPr/>
                    <a:lstStyle/>
                    <a:p>
                      <a:pPr algn="ctr" fontAlgn="b"/>
                      <a:r>
                        <a:rPr lang="en-US" sz="1000" b="0" u="none" strike="noStrike">
                          <a:effectLst/>
                          <a:latin typeface="+mn-lt"/>
                          <a:hlinkClick r:id="rId8"/>
                        </a:rPr>
                        <a:t>601413900</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2/27</a:t>
                      </a:r>
                    </a:p>
                  </a:txBody>
                  <a:tcPr marL="6350" marR="6350" marT="6350" marB="0" anchor="b"/>
                </a:tc>
                <a:tc>
                  <a:txBody>
                    <a:bodyPr/>
                    <a:lstStyle/>
                    <a:p>
                      <a:pPr algn="ctr" fontAlgn="b"/>
                      <a:r>
                        <a:rPr lang="en-US" sz="1000" b="0" u="none" strike="noStrike">
                          <a:effectLst/>
                          <a:latin typeface="+mn-lt"/>
                        </a:rPr>
                        <a:t>2</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N/A</a:t>
                      </a:r>
                    </a:p>
                  </a:txBody>
                  <a:tcPr marL="6350" marR="6350" marT="6350" marB="0" anchor="b"/>
                </a:tc>
                <a:tc>
                  <a:txBody>
                    <a:bodyPr/>
                    <a:lstStyle/>
                    <a:p>
                      <a:pPr algn="ctr" fontAlgn="b"/>
                      <a:r>
                        <a:rPr lang="en-US" sz="1000" b="0" u="none" strike="noStrike">
                          <a:effectLst/>
                          <a:latin typeface="+mn-lt"/>
                        </a:rPr>
                        <a:t>Cognitive Services</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Cognitive Services</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None</a:t>
                      </a:r>
                    </a:p>
                  </a:txBody>
                  <a:tcPr marL="6350" marR="6350" marT="6350" marB="0" anchor="b"/>
                </a:tc>
                <a:tc>
                  <a:txBody>
                    <a:bodyPr/>
                    <a:lstStyle/>
                    <a:p>
                      <a:pPr algn="ctr" fontAlgn="b"/>
                      <a:r>
                        <a:rPr lang="en-US" sz="1000" b="0" u="none" strike="noStrike">
                          <a:effectLst/>
                          <a:latin typeface="+mn-lt"/>
                        </a:rPr>
                        <a:t>True</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27</a:t>
                      </a:r>
                    </a:p>
                  </a:txBody>
                  <a:tcPr marL="6350" marR="6350" marT="6350" marB="0" anchor="b"/>
                </a:tc>
                <a:tc>
                  <a:txBody>
                    <a:bodyPr/>
                    <a:lstStyle/>
                    <a:p>
                      <a:pPr algn="ctr" fontAlgn="b"/>
                      <a:r>
                        <a:rPr lang="en-US" sz="1000" b="0" u="none" strike="noStrike">
                          <a:effectLst/>
                          <a:latin typeface="+mn-lt"/>
                        </a:rPr>
                        <a:t>14</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-186</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Orchestrated change </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Other</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191</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381</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Unknown</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algn="ctr" defTabSz="932742" rtl="0" eaLnBrk="1" fontAlgn="b" latinLnBrk="0" hangingPunct="1"/>
                      <a:r>
                        <a:rPr lang="en-US" sz="1000" kern="1200">
                          <a:solidFill>
                            <a:srgbClr val="212121"/>
                          </a:solidFill>
                          <a:effectLst/>
                          <a:latin typeface="+mn-lt"/>
                        </a:rPr>
                        <a:t>TBD</a:t>
                      </a:r>
                    </a:p>
                  </a:txBody>
                  <a:tcPr marL="4505" marR="4505" marT="4505" marB="0" anchor="b"/>
                </a:tc>
                <a:extLst>
                  <a:ext uri="{0D108BD9-81ED-4DB2-BD59-A6C34878D82A}">
                    <a16:rowId xmlns:a16="http://schemas.microsoft.com/office/drawing/2014/main" val="554630477"/>
                  </a:ext>
                </a:extLst>
              </a:tr>
              <a:tr h="208722">
                <a:tc>
                  <a:txBody>
                    <a:bodyPr/>
                    <a:lstStyle/>
                    <a:p>
                      <a:pPr algn="ctr" fontAlgn="b"/>
                      <a:r>
                        <a:rPr lang="en-US" sz="1000" b="0" u="none" strike="noStrike">
                          <a:effectLst/>
                          <a:latin typeface="+mn-lt"/>
                          <a:hlinkClick r:id="rId9"/>
                        </a:rPr>
                        <a:t>601667279</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2/28</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N/A</a:t>
                      </a:r>
                    </a:p>
                  </a:txBody>
                  <a:tcPr marL="6350" marR="6350" marT="6350" marB="0" anchor="b"/>
                </a:tc>
                <a:tc>
                  <a:txBody>
                    <a:bodyPr/>
                    <a:lstStyle/>
                    <a:p>
                      <a:pPr algn="ctr" fontAlgn="b"/>
                      <a:r>
                        <a:rPr lang="en-US" sz="1000" b="0" u="none" strike="noStrike">
                          <a:effectLst/>
                          <a:latin typeface="+mn-lt"/>
                        </a:rPr>
                        <a:t>MCIO-</a:t>
                      </a:r>
                      <a:r>
                        <a:rPr lang="en-US" sz="1000" b="0" u="none" strike="noStrike" err="1">
                          <a:effectLst/>
                          <a:latin typeface="+mn-lt"/>
                        </a:rPr>
                        <a:t>GlobalDatacenterOperations</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MCIO-GlobalDatacenterOperations</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None</a:t>
                      </a:r>
                    </a:p>
                  </a:txBody>
                  <a:tcPr marL="6350" marR="6350" marT="6350" marB="0" anchor="b"/>
                </a:tc>
                <a:tc>
                  <a:txBody>
                    <a:bodyPr/>
                    <a:lstStyle/>
                    <a:p>
                      <a:pPr algn="ctr" fontAlgn="b"/>
                      <a:r>
                        <a:rPr lang="en-US" sz="1000" b="0" u="none" strike="noStrike">
                          <a:effectLst/>
                          <a:latin typeface="+mn-lt"/>
                        </a:rPr>
                        <a:t>True</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1</a:t>
                      </a:r>
                    </a:p>
                  </a:txBody>
                  <a:tcPr marL="6350" marR="6350" marT="6350" marB="0" anchor="b"/>
                </a:tc>
                <a:tc>
                  <a:txBody>
                    <a:bodyPr/>
                    <a:lstStyle/>
                    <a:p>
                      <a:pPr algn="ctr" fontAlgn="b"/>
                      <a:r>
                        <a:rPr lang="en-US" sz="1000" b="0" u="none" strike="noStrike">
                          <a:effectLst/>
                          <a:latin typeface="+mn-lt"/>
                        </a:rPr>
                        <a:t>1</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52</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u="none" strike="noStrike">
                          <a:effectLst/>
                          <a:latin typeface="+mn-lt"/>
                        </a:rPr>
                        <a:t>59</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272</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Roll Forward</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lvl="0" indent="0" algn="ctr" defTabSz="932742" rtl="0" eaLnBrk="1" fontAlgn="b" latinLnBrk="0" hangingPunct="1">
                        <a:lnSpc>
                          <a:spcPct val="100000"/>
                        </a:lnSpc>
                        <a:spcBef>
                          <a:spcPts val="0"/>
                        </a:spcBef>
                        <a:spcAft>
                          <a:spcPts val="0"/>
                        </a:spcAft>
                        <a:buNone/>
                        <a:tabLst/>
                        <a:defRPr/>
                      </a:pPr>
                      <a:r>
                        <a:rPr lang="en-US" sz="1000" kern="1200" noProof="0">
                          <a:solidFill>
                            <a:srgbClr val="212121"/>
                          </a:solidFill>
                          <a:effectLst/>
                          <a:latin typeface="+mn-lt"/>
                        </a:rPr>
                        <a:t>TBD</a:t>
                      </a:r>
                    </a:p>
                  </a:txBody>
                  <a:tcPr marL="4505" marR="4505" marT="4505" marB="0" anchor="b"/>
                </a:tc>
                <a:extLst>
                  <a:ext uri="{0D108BD9-81ED-4DB2-BD59-A6C34878D82A}">
                    <a16:rowId xmlns:a16="http://schemas.microsoft.com/office/drawing/2014/main" val="3870482952"/>
                  </a:ext>
                </a:extLst>
              </a:tr>
              <a:tr h="208722">
                <a:tc gridSpan="20">
                  <a:txBody>
                    <a:bodyPr/>
                    <a:lstStyle/>
                    <a:p>
                      <a:pPr algn="l" fontAlgn="b"/>
                      <a:r>
                        <a:rPr lang="en-US" sz="1000" b="0" u="none" strike="noStrike" kern="1200">
                          <a:solidFill>
                            <a:schemeClr val="bg1"/>
                          </a:solidFill>
                          <a:effectLst/>
                        </a:rPr>
                        <a:t>DevDiv Franchise – CVP Bilal Alam                                                  69/81 services adopted R2D</a:t>
                      </a:r>
                      <a:endParaRPr lang="en-US" sz="1000" b="0" i="0" u="none" strike="noStrike" kern="1200">
                        <a:solidFill>
                          <a:schemeClr val="bg1"/>
                        </a:solidFill>
                        <a:effectLst/>
                        <a:latin typeface="+mn-lt"/>
                        <a:ea typeface="+mn-ea"/>
                        <a:cs typeface="+mn-cs"/>
                      </a:endParaRPr>
                    </a:p>
                  </a:txBody>
                  <a:tcPr marL="6350" marR="6350" marT="6350" marB="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tc>
                <a:tc hMerge="1">
                  <a:txBody>
                    <a:bodyPr/>
                    <a:lstStyle/>
                    <a:p>
                      <a:pPr algn="ctr" fontAlgn="b"/>
                      <a:endParaRPr lang="en-US" sz="1000" b="0" i="0" u="none" strike="noStrike">
                        <a:effectLst/>
                        <a:latin typeface="+mn-lt"/>
                      </a:endParaRPr>
                    </a:p>
                  </a:txBody>
                  <a:tcPr marL="6350" marR="6350" marT="6350" marB="0" anchor="b"/>
                </a:tc>
                <a:tc hMerge="1">
                  <a:txBody>
                    <a:bodyPr/>
                    <a:lstStyle/>
                    <a:p>
                      <a:pPr algn="ctr" fontAlgn="b"/>
                      <a:endParaRPr lang="en-US" sz="1000" b="0" i="0" u="none" strike="noStrike">
                        <a:effectLst/>
                        <a:latin typeface="+mn-lt"/>
                      </a:endParaRPr>
                    </a:p>
                  </a:txBody>
                  <a:tcPr marL="6350" marR="6350" marT="6350" marB="0" anchor="b"/>
                </a:tc>
                <a:tc hMerge="1">
                  <a:txBody>
                    <a:bodyPr/>
                    <a:lstStyle/>
                    <a:p>
                      <a:pPr algn="ctr" fontAlgn="b"/>
                      <a:endParaRPr lang="en-US" sz="1000" b="0" i="0" u="none" strike="noStrike">
                        <a:effectLst/>
                        <a:latin typeface="+mn-lt"/>
                      </a:endParaRPr>
                    </a:p>
                  </a:txBody>
                  <a:tcPr marL="6350" marR="6350" marT="6350" marB="0" anchor="b"/>
                </a:tc>
                <a:tc hMerge="1">
                  <a:txBody>
                    <a:bodyPr/>
                    <a:lstStyle/>
                    <a:p>
                      <a:pPr algn="ctr" fontAlgn="b"/>
                      <a:endParaRPr lang="en-US" sz="1000" b="0" i="0" u="none" strike="noStrike">
                        <a:effectLst/>
                        <a:latin typeface="+mn-lt"/>
                      </a:endParaRPr>
                    </a:p>
                  </a:txBody>
                  <a:tcPr marL="6350" marR="6350" marT="6350" marB="0" anchor="b"/>
                </a:tc>
                <a:tc hMerge="1">
                  <a:txBody>
                    <a:bodyPr/>
                    <a:lstStyle/>
                    <a:p>
                      <a:pPr algn="ctr" fontAlgn="b"/>
                      <a:endParaRPr lang="en-US" sz="1000" b="0" i="0" u="none" strike="noStrike">
                        <a:effectLst/>
                        <a:latin typeface="+mn-lt"/>
                      </a:endParaRPr>
                    </a:p>
                  </a:txBody>
                  <a:tcPr marL="6350" marR="6350" marT="6350" marB="0" anchor="b"/>
                </a:tc>
                <a:tc hMerge="1">
                  <a:txBody>
                    <a:bodyPr/>
                    <a:lstStyle/>
                    <a:p>
                      <a:pPr algn="ctr" fontAlgn="b"/>
                      <a:endParaRPr lang="en-US" sz="1000" b="0" i="0" u="none" strike="noStrike">
                        <a:effectLst/>
                        <a:latin typeface="+mn-lt"/>
                      </a:endParaRPr>
                    </a:p>
                  </a:txBody>
                  <a:tcPr marL="6350" marR="6350" marT="6350" marB="0" anchor="b"/>
                </a:tc>
                <a:tc hMerge="1">
                  <a:txBody>
                    <a:bodyPr/>
                    <a:lstStyle/>
                    <a:p>
                      <a:endParaRPr lang="en-US"/>
                    </a:p>
                  </a:txBody>
                  <a:tcPr/>
                </a:tc>
                <a:tc hMerge="1">
                  <a:txBody>
                    <a:bodyPr/>
                    <a:lstStyle/>
                    <a:p>
                      <a:pPr algn="ctr" fontAlgn="b"/>
                      <a:endParaRPr lang="en-US" sz="1000" u="none" strike="noStrike">
                        <a:effectLst/>
                        <a:latin typeface="+mn-lt"/>
                      </a:endParaRPr>
                    </a:p>
                  </a:txBody>
                  <a:tcPr marL="6350" marR="6350" marT="6350" marB="0" anchor="b"/>
                </a:tc>
                <a:tc hMerge="1">
                  <a:txBody>
                    <a:bodyPr/>
                    <a:lstStyle/>
                    <a:p>
                      <a:pPr algn="ctr" fontAlgn="b"/>
                      <a:endParaRPr lang="en-US" sz="1000" u="none" strike="noStrike">
                        <a:effectLst/>
                        <a:latin typeface="+mn-lt"/>
                      </a:endParaRPr>
                    </a:p>
                  </a:txBody>
                  <a:tcPr marL="6350" marR="6350" marT="6350" marB="0" anchor="b"/>
                </a:tc>
                <a:tc hMerge="1">
                  <a:txBody>
                    <a:bodyPr/>
                    <a:lstStyle/>
                    <a:p>
                      <a:pPr algn="ctr" fontAlgn="b"/>
                      <a:endParaRPr lang="en-US" sz="1000" b="0" i="0" u="none" strike="noStrike">
                        <a:solidFill>
                          <a:srgbClr val="000000"/>
                        </a:solidFill>
                        <a:effectLst/>
                        <a:latin typeface="+mn-lt"/>
                      </a:endParaRPr>
                    </a:p>
                  </a:txBody>
                  <a:tcPr marL="6350" marR="6350" marT="6350" anchor="b"/>
                </a:tc>
                <a:tc hMerge="1">
                  <a:txBody>
                    <a:bodyPr/>
                    <a:lstStyle/>
                    <a:p>
                      <a:pPr algn="ctr" fontAlgn="b"/>
                      <a:endParaRPr lang="en-US" sz="1000" b="0" i="0" u="none" strike="noStrike">
                        <a:effectLst/>
                        <a:latin typeface="+mn-lt"/>
                      </a:endParaRPr>
                    </a:p>
                  </a:txBody>
                  <a:tcPr marL="6350" marR="6350" marT="6350" marB="0" anchor="b"/>
                </a:tc>
                <a:tc hMerge="1">
                  <a:txBody>
                    <a:bodyPr/>
                    <a:lstStyle/>
                    <a:p>
                      <a:pPr algn="ctr" fontAlgn="b"/>
                      <a:endParaRPr lang="en-US" sz="1000" b="0" i="0" u="none" strike="noStrike">
                        <a:effectLst/>
                        <a:latin typeface="+mn-lt"/>
                      </a:endParaRPr>
                    </a:p>
                  </a:txBody>
                  <a:tcPr marL="6350" marR="6350" marT="6350" marB="0" anchor="b"/>
                </a:tc>
                <a:tc hMerge="1">
                  <a:txBody>
                    <a:bodyPr/>
                    <a:lstStyle/>
                    <a:p>
                      <a:pPr algn="ctr" fontAlgn="b"/>
                      <a:endParaRPr lang="en-US" sz="1000" b="0" i="0" u="none" strike="noStrike">
                        <a:effectLst/>
                        <a:latin typeface="+mn-lt"/>
                      </a:endParaRPr>
                    </a:p>
                  </a:txBody>
                  <a:tcPr marL="6350" marR="6350" marT="6350" marB="0" anchor="b"/>
                </a:tc>
                <a:tc hMerge="1">
                  <a:txBody>
                    <a:bodyPr/>
                    <a:lstStyle/>
                    <a:p>
                      <a:pPr algn="ctr" fontAlgn="b"/>
                      <a:endParaRPr lang="en-US" sz="1000" b="0" i="0" u="none" strike="noStrike">
                        <a:effectLst/>
                        <a:latin typeface="+mn-lt"/>
                      </a:endParaRPr>
                    </a:p>
                  </a:txBody>
                  <a:tcPr marL="6350" marR="6350" marT="6350" marB="0" anchor="b"/>
                </a:tc>
                <a:tc hMerge="1">
                  <a:txBody>
                    <a:bodyPr/>
                    <a:lstStyle/>
                    <a:p>
                      <a:pPr marL="0" algn="ctr" defTabSz="932742" rtl="0" eaLnBrk="1" fontAlgn="b" latinLnBrk="0" hangingPunct="1"/>
                      <a:endParaRPr lang="en-US" sz="1000" kern="1200">
                        <a:solidFill>
                          <a:srgbClr val="212121"/>
                        </a:solidFill>
                        <a:effectLst/>
                        <a:latin typeface="+mn-lt"/>
                      </a:endParaRPr>
                    </a:p>
                  </a:txBody>
                  <a:tcPr marL="6350" marR="6350" marT="6350" marB="0" anchor="b"/>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tc>
                <a:tc hMerge="1">
                  <a:txBody>
                    <a:bodyPr/>
                    <a:lstStyle/>
                    <a:p>
                      <a:pPr marL="0" lvl="0" indent="0" algn="ctr" defTabSz="932742" rtl="0" eaLnBrk="1" fontAlgn="b" latinLnBrk="0" hangingPunct="1">
                        <a:lnSpc>
                          <a:spcPct val="100000"/>
                        </a:lnSpc>
                        <a:spcBef>
                          <a:spcPts val="0"/>
                        </a:spcBef>
                        <a:spcAft>
                          <a:spcPts val="0"/>
                        </a:spcAft>
                        <a:buNone/>
                        <a:tabLst/>
                        <a:defRPr/>
                      </a:pPr>
                      <a:endParaRPr lang="en-US" sz="1000" kern="1200" noProof="0">
                        <a:solidFill>
                          <a:srgbClr val="212121"/>
                        </a:solidFill>
                        <a:effectLst/>
                        <a:latin typeface="+mn-lt"/>
                      </a:endParaRPr>
                    </a:p>
                  </a:txBody>
                  <a:tcPr marL="4505" marR="4505" marT="4505" marB="0" anchor="b"/>
                </a:tc>
                <a:extLst>
                  <a:ext uri="{0D108BD9-81ED-4DB2-BD59-A6C34878D82A}">
                    <a16:rowId xmlns:a16="http://schemas.microsoft.com/office/drawing/2014/main" val="2788958271"/>
                  </a:ext>
                </a:extLst>
              </a:tr>
              <a:tr h="208722">
                <a:tc>
                  <a:txBody>
                    <a:bodyPr/>
                    <a:lstStyle/>
                    <a:p>
                      <a:pPr algn="ctr" fontAlgn="b"/>
                      <a:r>
                        <a:rPr lang="en-US" sz="1000" b="0" u="none" strike="noStrike">
                          <a:effectLst/>
                          <a:latin typeface="+mn-lt"/>
                          <a:hlinkClick r:id="rId10"/>
                        </a:rPr>
                        <a:t>601090647</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2/27</a:t>
                      </a:r>
                    </a:p>
                  </a:txBody>
                  <a:tcPr marL="6350" marR="6350" marT="6350" marB="0" anchor="b"/>
                </a:tc>
                <a:tc>
                  <a:txBody>
                    <a:bodyPr/>
                    <a:lstStyle/>
                    <a:p>
                      <a:pPr algn="ctr" fontAlgn="b"/>
                      <a:r>
                        <a:rPr lang="en-US" sz="1000" b="0" u="none" strike="noStrike">
                          <a:effectLst/>
                          <a:latin typeface="+mn-lt"/>
                        </a:rPr>
                        <a:t>2</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Petr </a:t>
                      </a:r>
                      <a:r>
                        <a:rPr lang="en-US" sz="1000" b="0" u="none" strike="noStrike" err="1">
                          <a:effectLst/>
                          <a:latin typeface="+mn-lt"/>
                        </a:rPr>
                        <a:t>Podhorsky</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App Service (Web Apps)</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App Service (Web Apps)</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u="none" strike="noStrike">
                          <a:effectLst/>
                          <a:latin typeface="+mn-lt"/>
                        </a:rPr>
                        <a:t>True</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u="none" strike="noStrike">
                          <a:effectLst/>
                          <a:latin typeface="+mn-lt"/>
                        </a:rPr>
                        <a:t>3</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-4471</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u="none" strike="noStrike">
                          <a:effectLst/>
                          <a:latin typeface="+mn-lt"/>
                        </a:rPr>
                        <a:t>2643</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92</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Unknown</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extLst>
                  <a:ext uri="{0D108BD9-81ED-4DB2-BD59-A6C34878D82A}">
                    <a16:rowId xmlns:a16="http://schemas.microsoft.com/office/drawing/2014/main" val="3326851000"/>
                  </a:ext>
                </a:extLst>
              </a:tr>
              <a:tr h="208722">
                <a:tc>
                  <a:txBody>
                    <a:bodyPr/>
                    <a:lstStyle/>
                    <a:p>
                      <a:pPr algn="ctr" fontAlgn="b"/>
                      <a:r>
                        <a:rPr lang="en-US" sz="1000" b="0" u="none" strike="noStrike">
                          <a:effectLst/>
                          <a:latin typeface="+mn-lt"/>
                          <a:hlinkClick r:id="rId11"/>
                        </a:rPr>
                        <a:t>602569235</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3/3</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Petr </a:t>
                      </a:r>
                      <a:r>
                        <a:rPr lang="en-US" sz="1000" b="0" u="none" strike="noStrike" err="1">
                          <a:effectLst/>
                          <a:latin typeface="+mn-lt"/>
                        </a:rPr>
                        <a:t>Podhorsky</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API Management</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API Management</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u="none" strike="noStrike">
                          <a:effectLst/>
                          <a:latin typeface="+mn-lt"/>
                        </a:rPr>
                        <a:t>True</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r>
                        <a:rPr lang="en-US" sz="1000" b="0" i="0" u="none" strike="noStrike">
                          <a:effectLst/>
                          <a:latin typeface="+mn-lt"/>
                        </a:rPr>
                        <a:t>N/A</a:t>
                      </a:r>
                    </a:p>
                  </a:txBody>
                  <a:tcPr marL="6350" marR="6350" marT="6350" marB="0" anchor="b"/>
                </a:tc>
                <a:tc>
                  <a:txBody>
                    <a:bodyPr/>
                    <a:lstStyle/>
                    <a:p>
                      <a:pPr algn="ctr" fontAlgn="b"/>
                      <a:r>
                        <a:rPr lang="en-US" sz="1000" b="0" u="none" strike="noStrike">
                          <a:effectLst/>
                          <a:latin typeface="+mn-lt"/>
                        </a:rPr>
                        <a:t>Orchestrated change </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Ev2</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157</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200</a:t>
                      </a:r>
                      <a:endParaRPr lang="en-US" sz="1000" b="0" i="0" u="none" strike="noStrike">
                        <a:effectLst/>
                        <a:latin typeface="+mn-lt"/>
                      </a:endParaRPr>
                    </a:p>
                  </a:txBody>
                  <a:tcPr marL="6350" marR="6350" marT="6350" marB="0" anchor="b"/>
                </a:tc>
                <a:tc>
                  <a:txBody>
                    <a:bodyPr/>
                    <a:lstStyle/>
                    <a:p>
                      <a:pPr algn="ctr" fontAlgn="b"/>
                      <a:r>
                        <a:rPr lang="en-US" sz="1000" b="0" u="none" strike="noStrike">
                          <a:effectLst/>
                          <a:latin typeface="+mn-lt"/>
                        </a:rPr>
                        <a:t>Unknown</a:t>
                      </a:r>
                      <a:endParaRPr lang="en-US" sz="1000" b="0" i="0" u="none" strike="noStrike">
                        <a:effectLst/>
                        <a:latin typeface="+mn-lt"/>
                      </a:endParaRP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extLst>
                  <a:ext uri="{0D108BD9-81ED-4DB2-BD59-A6C34878D82A}">
                    <a16:rowId xmlns:a16="http://schemas.microsoft.com/office/drawing/2014/main" val="1140387088"/>
                  </a:ext>
                </a:extLst>
              </a:tr>
              <a:tr h="208722">
                <a:tc>
                  <a:txBody>
                    <a:bodyPr/>
                    <a:lstStyle/>
                    <a:p>
                      <a:pPr algn="ctr" fontAlgn="b"/>
                      <a:r>
                        <a:rPr lang="en-US" sz="1000" b="0" i="0" u="none" strike="noStrike">
                          <a:effectLst/>
                          <a:latin typeface="+mn-lt"/>
                          <a:hlinkClick r:id="rId12"/>
                        </a:rPr>
                        <a:t>603383764</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3/5</a:t>
                      </a:r>
                    </a:p>
                  </a:txBody>
                  <a:tcPr marL="6350" marR="6350" marT="6350" marB="0" anchor="b"/>
                </a:tc>
                <a:tc>
                  <a:txBody>
                    <a:bodyPr/>
                    <a:lstStyle/>
                    <a:p>
                      <a:pPr algn="ctr" fontAlgn="b"/>
                      <a:r>
                        <a:rPr lang="en-US" sz="1000" b="0" i="0" u="none" strike="noStrike">
                          <a:effectLst/>
                          <a:latin typeface="+mn-lt"/>
                        </a:rPr>
                        <a:t>2</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000" b="0" u="none" strike="noStrike">
                          <a:effectLst/>
                          <a:latin typeface="+mn-lt"/>
                        </a:rPr>
                        <a:t>Petr </a:t>
                      </a:r>
                      <a:r>
                        <a:rPr lang="en-US" sz="1000" b="0" u="none" strike="noStrike" err="1">
                          <a:effectLst/>
                          <a:latin typeface="+mn-lt"/>
                        </a:rPr>
                        <a:t>Podhorsky</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API Management</a:t>
                      </a:r>
                    </a:p>
                  </a:txBody>
                  <a:tcPr marL="6350" marR="6350" marT="6350" marB="0" anchor="b"/>
                </a:tc>
                <a:tc>
                  <a:txBody>
                    <a:bodyPr/>
                    <a:lstStyle/>
                    <a:p>
                      <a:pPr algn="ctr" fontAlgn="b"/>
                      <a:r>
                        <a:rPr lang="en-US" sz="1000" b="0" i="0" u="none" strike="noStrike">
                          <a:effectLst/>
                          <a:latin typeface="+mn-lt"/>
                        </a:rPr>
                        <a:t>API Management</a:t>
                      </a: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i="0" u="none" strike="noStrike">
                          <a:effectLst/>
                          <a:latin typeface="+mn-lt"/>
                        </a:rPr>
                        <a:t>True</a:t>
                      </a: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i="0" u="none" strike="noStrike">
                          <a:effectLst/>
                          <a:latin typeface="+mn-lt"/>
                        </a:rPr>
                        <a:t>0</a:t>
                      </a:r>
                    </a:p>
                  </a:txBody>
                  <a:tcPr marL="6350" marR="6350" marT="6350" marB="0" anchor="b"/>
                </a:tc>
                <a:tc>
                  <a:txBody>
                    <a:bodyPr/>
                    <a:lstStyle/>
                    <a:p>
                      <a:pPr algn="ctr" fontAlgn="b"/>
                      <a:r>
                        <a:rPr lang="en-US" sz="1000" b="0" i="0" u="none" strike="noStrike">
                          <a:effectLst/>
                          <a:latin typeface="+mn-lt"/>
                        </a:rPr>
                        <a:t>N/A</a:t>
                      </a:r>
                    </a:p>
                  </a:txBody>
                  <a:tcPr marL="6350" marR="6350" marT="6350" marB="0" anchor="b"/>
                </a:tc>
                <a:tc>
                  <a:txBody>
                    <a:bodyPr/>
                    <a:lstStyle/>
                    <a:p>
                      <a:pPr algn="ctr" fontAlgn="b"/>
                      <a:r>
                        <a:rPr lang="en-US" sz="1000" b="0" i="0" u="none" strike="noStrike">
                          <a:effectLst/>
                          <a:latin typeface="+mn-lt"/>
                        </a:rPr>
                        <a:t>Orchestrated Change </a:t>
                      </a:r>
                    </a:p>
                  </a:txBody>
                  <a:tcPr marL="6350" marR="6350" marT="6350" marB="0" anchor="b"/>
                </a:tc>
                <a:tc>
                  <a:txBody>
                    <a:bodyPr/>
                    <a:lstStyle/>
                    <a:p>
                      <a:pPr algn="ctr" fontAlgn="b"/>
                      <a:r>
                        <a:rPr lang="en-US" sz="1000" b="0" i="0" u="none" strike="noStrike">
                          <a:effectLst/>
                          <a:latin typeface="+mn-lt"/>
                        </a:rPr>
                        <a:t>Ev2</a:t>
                      </a: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Unknown</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Segoe UI"/>
                          <a:ea typeface="+mn-ea"/>
                          <a:cs typeface="+mn-cs"/>
                        </a:rPr>
                        <a:t>TBD</a:t>
                      </a:r>
                    </a:p>
                  </a:txBody>
                  <a:tcPr marL="4505" marR="4505" marT="4505" marB="0" anchor="b"/>
                </a:tc>
                <a:extLst>
                  <a:ext uri="{0D108BD9-81ED-4DB2-BD59-A6C34878D82A}">
                    <a16:rowId xmlns:a16="http://schemas.microsoft.com/office/drawing/2014/main" val="2947438295"/>
                  </a:ext>
                </a:extLst>
              </a:tr>
              <a:tr h="208722">
                <a:tc gridSpan="20">
                  <a:txBody>
                    <a:bodyPr/>
                    <a:lstStyle/>
                    <a:p>
                      <a:pPr algn="ctr" fontAlgn="b"/>
                      <a:endParaRPr lang="en-US" sz="1000" b="0" i="0" u="none" strike="noStrike">
                        <a:effectLst/>
                        <a:latin typeface="+mn-lt"/>
                      </a:endParaRPr>
                    </a:p>
                  </a:txBody>
                  <a:tcPr marL="6350" marR="6350" marT="6350" marB="0" anchor="b">
                    <a:solidFill>
                      <a:schemeClr val="tx1"/>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algn="ctr" fontAlgn="b"/>
                      <a:endParaRPr lang="en-US" sz="1000" b="0" i="0" u="none" strike="noStrike">
                        <a:effectLst/>
                        <a:latin typeface="+mn-lt"/>
                      </a:endParaRPr>
                    </a:p>
                  </a:txBody>
                  <a:tcPr marL="6350" marR="6350" marT="6350" marB="0" anchor="b">
                    <a:solidFill>
                      <a:schemeClr val="accent2"/>
                    </a:solidFill>
                  </a:tcPr>
                </a:tc>
                <a:tc hMerge="1">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12121"/>
                        </a:solidFill>
                        <a:effectLst/>
                        <a:uLnTx/>
                        <a:uFillTx/>
                        <a:latin typeface="Segoe UI"/>
                        <a:ea typeface="+mn-ea"/>
                        <a:cs typeface="+mn-cs"/>
                      </a:endParaRPr>
                    </a:p>
                  </a:txBody>
                  <a:tcPr marL="6350" marR="6350" marT="6350" marB="0" anchor="b">
                    <a:solidFill>
                      <a:schemeClr val="accent2"/>
                    </a:solidFill>
                  </a:tcPr>
                </a:tc>
                <a:tc hMerge="1">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12121"/>
                        </a:solidFill>
                        <a:effectLst/>
                        <a:uLnTx/>
                        <a:uFillTx/>
                        <a:latin typeface="Segoe UI"/>
                        <a:ea typeface="+mn-ea"/>
                        <a:cs typeface="+mn-cs"/>
                      </a:endParaRPr>
                    </a:p>
                  </a:txBody>
                  <a:tcPr marL="6350" marR="6350" marT="6350" marB="0" anchor="b">
                    <a:solidFill>
                      <a:schemeClr val="accent2"/>
                    </a:solidFill>
                  </a:tcPr>
                </a:tc>
                <a:tc hMerge="1">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12121"/>
                        </a:solidFill>
                        <a:effectLst/>
                        <a:uLnTx/>
                        <a:uFillTx/>
                        <a:latin typeface="Segoe UI"/>
                        <a:ea typeface="+mn-ea"/>
                        <a:cs typeface="+mn-cs"/>
                      </a:endParaRPr>
                    </a:p>
                  </a:txBody>
                  <a:tcPr marL="6350" marR="6350" marT="6350" marB="0" anchor="b">
                    <a:solidFill>
                      <a:schemeClr val="accent2"/>
                    </a:solidFill>
                  </a:tcPr>
                </a:tc>
                <a:tc hMerge="1">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12121"/>
                        </a:solidFill>
                        <a:effectLst/>
                        <a:uLnTx/>
                        <a:uFillTx/>
                        <a:latin typeface="Segoe UI"/>
                        <a:ea typeface="+mn-ea"/>
                        <a:cs typeface="+mn-cs"/>
                      </a:endParaRPr>
                    </a:p>
                  </a:txBody>
                  <a:tcPr marL="4505" marR="4505" marT="4505" marB="0" anchor="b">
                    <a:solidFill>
                      <a:schemeClr val="accent2"/>
                    </a:solidFill>
                  </a:tcPr>
                </a:tc>
                <a:extLst>
                  <a:ext uri="{0D108BD9-81ED-4DB2-BD59-A6C34878D82A}">
                    <a16:rowId xmlns:a16="http://schemas.microsoft.com/office/drawing/2014/main" val="1788299010"/>
                  </a:ext>
                </a:extLst>
              </a:tr>
              <a:tr h="208722">
                <a:tc>
                  <a:txBody>
                    <a:bodyPr/>
                    <a:lstStyle/>
                    <a:p>
                      <a:pPr algn="ctr" fontAlgn="b"/>
                      <a:r>
                        <a:rPr lang="en-US" sz="1000" b="0" i="0" u="none" strike="noStrike">
                          <a:effectLst/>
                          <a:latin typeface="+mn-lt"/>
                          <a:hlinkClick r:id="rId13"/>
                        </a:rPr>
                        <a:t>603614615</a:t>
                      </a:r>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3/5</a:t>
                      </a:r>
                    </a:p>
                  </a:txBody>
                  <a:tcPr marL="6350" marR="6350" marT="6350" marB="0" anchor="b"/>
                </a:tc>
                <a:tc>
                  <a:txBody>
                    <a:bodyPr/>
                    <a:lstStyle/>
                    <a:p>
                      <a:pPr algn="ctr" fontAlgn="b"/>
                      <a:r>
                        <a:rPr lang="en-US" sz="1000" b="0" i="0" u="none" strike="noStrike">
                          <a:effectLst/>
                          <a:latin typeface="+mn-lt"/>
                        </a:rPr>
                        <a:t>2</a:t>
                      </a:r>
                    </a:p>
                  </a:txBody>
                  <a:tcPr marL="6350" marR="6350" marT="6350" marB="0" anchor="b"/>
                </a:tc>
                <a:tc>
                  <a:txBody>
                    <a:bodyPr/>
                    <a:lstStyle/>
                    <a:p>
                      <a:pPr algn="ctr" fontAlgn="b"/>
                      <a:r>
                        <a:rPr lang="en-US" sz="1000" b="0" i="0" u="none" strike="noStrike">
                          <a:effectLst/>
                          <a:latin typeface="+mn-lt"/>
                        </a:rPr>
                        <a:t>Vojtech Vondra</a:t>
                      </a:r>
                    </a:p>
                  </a:txBody>
                  <a:tcPr marL="6350" marR="6350" marT="6350" marB="0" anchor="b"/>
                </a:tc>
                <a:tc>
                  <a:txBody>
                    <a:bodyPr/>
                    <a:lstStyle/>
                    <a:p>
                      <a:pPr algn="ctr" fontAlgn="b"/>
                      <a:r>
                        <a:rPr lang="en-US" sz="1000" b="0" i="0" u="none" strike="noStrike">
                          <a:effectLst/>
                          <a:latin typeface="+mn-lt"/>
                        </a:rPr>
                        <a:t>CPIM</a:t>
                      </a:r>
                    </a:p>
                  </a:txBody>
                  <a:tcPr marL="6350" marR="6350" marT="6350" marB="0" anchor="b"/>
                </a:tc>
                <a:tc>
                  <a:txBody>
                    <a:bodyPr/>
                    <a:lstStyle/>
                    <a:p>
                      <a:pPr algn="ctr" fontAlgn="b"/>
                      <a:r>
                        <a:rPr lang="en-US" sz="1000" b="0" i="0" u="none" strike="noStrike">
                          <a:effectLst/>
                          <a:latin typeface="+mn-lt"/>
                        </a:rPr>
                        <a:t>CPIM</a:t>
                      </a:r>
                    </a:p>
                  </a:txBody>
                  <a:tcPr marL="6350" marR="6350" marT="6350" marB="0" anchor="b"/>
                </a:tc>
                <a:tc>
                  <a:txBody>
                    <a:bodyPr/>
                    <a:lstStyle/>
                    <a:p>
                      <a:pPr algn="ctr" fontAlgn="b"/>
                      <a:endParaRPr lang="en-US" sz="1000" b="0" i="0" u="none" strike="noStrike">
                        <a:effectLst/>
                        <a:latin typeface="+mn-lt"/>
                      </a:endParaRPr>
                    </a:p>
                  </a:txBody>
                  <a:tcPr marL="6350" marR="6350" marT="6350" marB="0" anchor="b"/>
                </a:tc>
                <a:tc>
                  <a:txBody>
                    <a:bodyPr/>
                    <a:lstStyle/>
                    <a:p>
                      <a:pPr algn="ctr" fontAlgn="b"/>
                      <a:r>
                        <a:rPr lang="en-US" sz="1000" b="0" i="0" u="none" strike="noStrike">
                          <a:effectLst/>
                          <a:latin typeface="+mn-lt"/>
                        </a:rPr>
                        <a:t>True</a:t>
                      </a:r>
                    </a:p>
                  </a:txBody>
                  <a:tcPr marL="6350" marR="6350" marT="6350" marB="0" anchor="b"/>
                </a:tc>
                <a:tc>
                  <a:txBody>
                    <a:bodyPr/>
                    <a:lstStyle/>
                    <a:p>
                      <a:pPr algn="ctr" fontAlgn="b"/>
                      <a:r>
                        <a:rPr lang="en-US" sz="1000" b="0" i="0" u="none" strike="noStrike">
                          <a:effectLst/>
                          <a:latin typeface="+mn-lt"/>
                        </a:rPr>
                        <a:t>Global</a:t>
                      </a:r>
                    </a:p>
                  </a:txBody>
                  <a:tcPr marL="6350" marR="6350" marT="6350" marB="0" anchor="b"/>
                </a:tc>
                <a:tc>
                  <a:txBody>
                    <a:bodyPr/>
                    <a:lstStyle/>
                    <a:p>
                      <a:pPr algn="ctr" fontAlgn="b"/>
                      <a:r>
                        <a:rPr lang="en-US" sz="1000" b="0" i="0" u="none" strike="noStrike">
                          <a:effectLst/>
                          <a:latin typeface="+mn-lt"/>
                        </a:rPr>
                        <a:t>1</a:t>
                      </a:r>
                    </a:p>
                  </a:txBody>
                  <a:tcPr marL="6350" marR="6350" marT="6350" marB="0" anchor="b"/>
                </a:tc>
                <a:tc>
                  <a:txBody>
                    <a:bodyPr/>
                    <a:lstStyle/>
                    <a:p>
                      <a:pPr algn="ctr" fontAlgn="b"/>
                      <a:r>
                        <a:rPr lang="en-US" sz="1000" b="0" i="0" u="none" strike="noStrike">
                          <a:effectLst/>
                          <a:latin typeface="+mn-lt"/>
                        </a:rPr>
                        <a:t>10726</a:t>
                      </a: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i="0" u="none" strike="noStrike">
                          <a:effectLst/>
                          <a:latin typeface="+mn-lt"/>
                        </a:rPr>
                        <a:t>TBD</a:t>
                      </a:r>
                    </a:p>
                  </a:txBody>
                  <a:tcPr marL="6350" marR="6350" marT="6350" marB="0" anchor="b"/>
                </a:tc>
                <a:tc>
                  <a:txBody>
                    <a:bodyPr/>
                    <a:lstStyle/>
                    <a:p>
                      <a:pPr algn="ctr" fontAlgn="b"/>
                      <a:r>
                        <a:rPr lang="en-US" sz="1000" b="0" i="0" u="none" strike="noStrike">
                          <a:effectLst/>
                          <a:latin typeface="+mn-lt"/>
                        </a:rPr>
                        <a:t>95</a:t>
                      </a:r>
                    </a:p>
                  </a:txBody>
                  <a:tcPr marL="6350" marR="6350" marT="6350" marB="0" anchor="b"/>
                </a:tc>
                <a:tc>
                  <a:txBody>
                    <a:bodyPr/>
                    <a:lstStyle/>
                    <a:p>
                      <a:pPr algn="ctr" fontAlgn="b"/>
                      <a:r>
                        <a:rPr lang="en-US" sz="1000" b="0" i="0" u="none" strike="noStrike">
                          <a:effectLst/>
                          <a:latin typeface="+mn-lt"/>
                        </a:rPr>
                        <a:t>12040</a:t>
                      </a:r>
                    </a:p>
                  </a:txBody>
                  <a:tcPr marL="6350" marR="6350" marT="6350" marB="0" anchor="b"/>
                </a:tc>
                <a:tc>
                  <a:txBody>
                    <a:bodyPr/>
                    <a:lstStyle/>
                    <a:p>
                      <a:pPr algn="ctr" fontAlgn="b"/>
                      <a:r>
                        <a:rPr lang="en-US" sz="1000" b="0" i="0" u="none" strike="noStrike">
                          <a:effectLst/>
                          <a:latin typeface="+mn-lt"/>
                        </a:rPr>
                        <a:t>Rollback</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6350" marR="6350" marT="6350"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mn-lt"/>
                          <a:ea typeface="+mn-ea"/>
                          <a:cs typeface="+mn-cs"/>
                        </a:rPr>
                        <a:t>TBD</a:t>
                      </a:r>
                    </a:p>
                  </a:txBody>
                  <a:tcPr marL="4505" marR="4505" marT="4505" marB="0" anchor="b"/>
                </a:tc>
                <a:extLst>
                  <a:ext uri="{0D108BD9-81ED-4DB2-BD59-A6C34878D82A}">
                    <a16:rowId xmlns:a16="http://schemas.microsoft.com/office/drawing/2014/main" val="1440944411"/>
                  </a:ext>
                </a:extLst>
              </a:tr>
            </a:tbl>
          </a:graphicData>
        </a:graphic>
      </p:graphicFrame>
      <p:sp>
        <p:nvSpPr>
          <p:cNvPr id="5" name="Rectangle 4">
            <a:extLst>
              <a:ext uri="{FF2B5EF4-FFF2-40B4-BE49-F238E27FC236}">
                <a16:creationId xmlns:a16="http://schemas.microsoft.com/office/drawing/2014/main" id="{198BF971-D2D3-5252-CBB6-D04053BDCDB4}"/>
              </a:ext>
            </a:extLst>
          </p:cNvPr>
          <p:cNvSpPr/>
          <p:nvPr/>
        </p:nvSpPr>
        <p:spPr bwMode="auto">
          <a:xfrm>
            <a:off x="11536951" y="2101981"/>
            <a:ext cx="657956" cy="2794153"/>
          </a:xfrm>
          <a:prstGeom prst="rect">
            <a:avLst/>
          </a:prstGeom>
          <a:solidFill>
            <a:srgbClr val="737373">
              <a:alpha val="58000"/>
            </a:srgbClr>
          </a:solidFill>
          <a:ln w="9525" cap="flat" cmpd="sng" algn="ctr">
            <a:noFill/>
            <a:prstDash val="solid"/>
            <a:headEnd type="none" w="med" len="med"/>
            <a:tailEnd type="none" w="med" len="med"/>
          </a:ln>
          <a:effectLst/>
        </p:spPr>
        <p:txBody>
          <a:bodyPr rot="0" spcFirstLastPara="0" vertOverflow="overflow" horzOverflow="overflow" vert="horz" wrap="square" lIns="210050" tIns="168040" rIns="210050" bIns="168040" numCol="1" spcCol="0" rtlCol="0" fromWordArt="0" anchor="t" anchorCtr="0" forceAA="0" compatLnSpc="1">
            <a:prstTxWarp prst="textNoShape">
              <a:avLst/>
            </a:prstTxWarp>
            <a:noAutofit/>
          </a:bodyPr>
          <a:lstStyle/>
          <a:p>
            <a:pPr marL="0" marR="0" lvl="0" indent="0" algn="l" defTabSz="1071037" rtl="0" eaLnBrk="1" fontAlgn="base" latinLnBrk="0" hangingPunct="1">
              <a:lnSpc>
                <a:spcPct val="100000"/>
              </a:lnSpc>
              <a:spcBef>
                <a:spcPct val="0"/>
              </a:spcBef>
              <a:spcAft>
                <a:spcPct val="0"/>
              </a:spcAft>
              <a:buClrTx/>
              <a:buSzTx/>
              <a:buFontTx/>
              <a:buNone/>
              <a:tabLst/>
              <a:defRPr/>
            </a:pPr>
            <a:endParaRPr kumimoji="0" lang="en-US" sz="2297"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5419091"/>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oR_tUr_.y3D5CPduDZ5SZ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oR_tUr_.y3D5CPduDZ5SZQ"/>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2_Theme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24D6D241-E04C-4120-BB49-7CC436B818D1}" vid="{1E933886-102B-44EA-B6CC-45FFF05E254D}"/>
    </a:ext>
  </a:extLst>
</a:theme>
</file>

<file path=ppt/theme/theme3.xml><?xml version="1.0" encoding="utf-8"?>
<a:theme xmlns:a="http://schemas.openxmlformats.org/drawingml/2006/main" name="1_Theme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24D6D241-E04C-4120-BB49-7CC436B818D1}" vid="{1E933886-102B-44EA-B6CC-45FFF05E254D}"/>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0DC0A601-2880-433D-8EDE-98C99C8D5565}"/>
    </a:ext>
  </a:extLst>
</a:theme>
</file>

<file path=ppt/theme/theme5.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6.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0DC0A601-2880-433D-8EDE-98C99C8D556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825E60E2C72942B1D08E284F453525" ma:contentTypeVersion="11" ma:contentTypeDescription="Create a new document." ma:contentTypeScope="" ma:versionID="d18c11345570864fd676f5dbf57cd0cd">
  <xsd:schema xmlns:xsd="http://www.w3.org/2001/XMLSchema" xmlns:xs="http://www.w3.org/2001/XMLSchema" xmlns:p="http://schemas.microsoft.com/office/2006/metadata/properties" xmlns:ns1="http://schemas.microsoft.com/sharepoint/v3" xmlns:ns2="c1cdc2e0-e590-4b3e-ac72-fd0bc6a8ee85" targetNamespace="http://schemas.microsoft.com/office/2006/metadata/properties" ma:root="true" ma:fieldsID="7c05d76a08c994304d4f9139beeba3e9" ns1:_="" ns2:_="">
    <xsd:import namespace="http://schemas.microsoft.com/sharepoint/v3"/>
    <xsd:import namespace="c1cdc2e0-e590-4b3e-ac72-fd0bc6a8ee8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cdc2e0-e590-4b3e-ac72-fd0bc6a8ee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B1131-15CA-429C-B875-56F79CD6C674}">
  <ds:schemaRefs>
    <ds:schemaRef ds:uri="c1cdc2e0-e590-4b3e-ac72-fd0bc6a8ee8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EBB0C7F2-2D34-4610-8F3B-E78C9E52E75B}">
  <ds:schemaRefs>
    <ds:schemaRef ds:uri="c1cdc2e0-e590-4b3e-ac72-fd0bc6a8ee8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 (1)</Template>
  <Application>Microsoft Office PowerPoint</Application>
  <PresentationFormat>Widescreen</PresentationFormat>
  <Slides>30</Slides>
  <Notes>23</Notes>
  <HiddenSlides>0</HiddenSlides>
  <ScaleCrop>false</ScaleCrop>
  <HeadingPairs>
    <vt:vector size="4" baseType="variant">
      <vt:variant>
        <vt:lpstr>Theme</vt:lpstr>
      </vt:variant>
      <vt:variant>
        <vt:i4>7</vt:i4>
      </vt:variant>
      <vt:variant>
        <vt:lpstr>Slide Titles</vt:lpstr>
      </vt:variant>
      <vt:variant>
        <vt:i4>30</vt:i4>
      </vt:variant>
    </vt:vector>
  </HeadingPairs>
  <TitlesOfParts>
    <vt:vector size="37" baseType="lpstr">
      <vt:lpstr>White Template</vt:lpstr>
      <vt:lpstr>2_Theme1</vt:lpstr>
      <vt:lpstr>1_Theme1</vt:lpstr>
      <vt:lpstr>Azure 1</vt:lpstr>
      <vt:lpstr>Azure 2023 Template</vt:lpstr>
      <vt:lpstr>1_Azure 1</vt:lpstr>
      <vt:lpstr>Office Theme</vt:lpstr>
      <vt:lpstr>Quality Standup: Change Management  Thursday 3/13: 1:30-2:30pm PT   Most current deck always at: https://aka.ms/CAIQ-CMDeck</vt:lpstr>
      <vt:lpstr>Agenda</vt:lpstr>
      <vt:lpstr>Week over week Key learnings</vt:lpstr>
      <vt:lpstr>Production Touch Analysis Weekly Touches TSG Analysis ICM Changes Outage Analysis </vt:lpstr>
      <vt:lpstr>S-QCS DRI touch analysis summary and status</vt:lpstr>
      <vt:lpstr>PTD Prioritized Source Data </vt:lpstr>
      <vt:lpstr>Manual Touch Summary</vt:lpstr>
      <vt:lpstr>Manual Touch Summary Last Week</vt:lpstr>
      <vt:lpstr>PowerPoint Presentation</vt:lpstr>
      <vt:lpstr>PowerPoint Presentation</vt:lpstr>
      <vt:lpstr>R2D Skips and Escapes (2/27 to 3/5) </vt:lpstr>
      <vt:lpstr>R2D Skips and Escapes (2/27 to 3/5) </vt:lpstr>
      <vt:lpstr>TSG “ClickTouch” Remediation Status Update                            3-03-2025</vt:lpstr>
      <vt:lpstr>Production Touch Improvements Plan   Risk Assessment:      Safefly/R2D improvements             Developer code of conduct             R2D skips  Safe Approval:      JIT improvements  Manual ARM Delete Operations:       AME insights  Execute Action – Click Touch Safety:        Blocking safe deletes and Portal improvements  Execute Action – Scripted Touch Safety:  Defining and enforcing Safe Actions </vt:lpstr>
      <vt:lpstr>Risk Assessment Improvements</vt:lpstr>
      <vt:lpstr>Safe Approval Improvements</vt:lpstr>
      <vt:lpstr>Making Manual ‘Prod’ Touches Safer Above ARM Delete Operations in the last 30days</vt:lpstr>
      <vt:lpstr>Making ‘Prod Touches’ Safer</vt:lpstr>
      <vt:lpstr>Making Production Touches Safer </vt:lpstr>
      <vt:lpstr>Safety Capability Matrix – Common Standard Platforms</vt:lpstr>
      <vt:lpstr>Appendix</vt:lpstr>
      <vt:lpstr>Service tree asks</vt:lpstr>
      <vt:lpstr>R2D Franchise Onboarding</vt:lpstr>
      <vt:lpstr>PowerPoint Presentation</vt:lpstr>
      <vt:lpstr>Production Touch Dashboard Improvement Plan</vt:lpstr>
      <vt:lpstr>PowerPoint Presentation</vt:lpstr>
      <vt:lpstr>Safety Platform Capabilities</vt:lpstr>
      <vt:lpstr>Production Touch Dashboard Click vs. Script Touch Legend</vt:lpstr>
      <vt:lpstr>Risk Levels - Production Touch Dashboard</vt:lpstr>
      <vt:lpstr>Production Touch Taxonomy</vt:lpstr>
    </vt:vector>
  </TitlesOfParts>
  <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Angeles Garza</dc:creator>
  <cp:keywords/>
  <dc:description/>
  <cp:revision>2</cp:revision>
  <cp:lastPrinted>2023-05-23T19:06:15Z</cp:lastPrinted>
  <dcterms:created xsi:type="dcterms:W3CDTF">2022-07-25T16:34:56Z</dcterms:created>
  <dcterms:modified xsi:type="dcterms:W3CDTF">2025-03-07T04:43:01Z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0x010100E8825E60E2C72942B1D08E284F453525</vt:lpwstr>
  </property>
  <property fmtid="{D5CDD505-2E9C-101B-9397-08002B2CF9AE}" pid="3" name="MediaServiceImageTags">
    <vt:lpwstr/>
  </property>
  <property fmtid="{D5CDD505-2E9C-101B-9397-08002B2CF9AE}" pid="4" name="ClassificationContentMarkingFooterText">
    <vt:lpwstr>Classified as Microsoft Confidential</vt:lpwstr>
  </property>
  <property fmtid="{D5CDD505-2E9C-101B-9397-08002B2CF9AE}" pid="5" name="ClassificationContentMarkingFooterLocations">
    <vt:lpwstr>White Template:6\2_Theme1:8\1_Theme1:10</vt:lpwstr>
  </property>
</Properties>
</file>